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8" r:id="rId5"/>
    <p:sldMasterId id="2147483667" r:id="rId6"/>
  </p:sldMasterIdLst>
  <p:notesMasterIdLst>
    <p:notesMasterId r:id="rId36"/>
  </p:notesMasterIdLst>
  <p:handoutMasterIdLst>
    <p:handoutMasterId r:id="rId37"/>
  </p:handoutMasterIdLst>
  <p:sldIdLst>
    <p:sldId id="296" r:id="rId7"/>
    <p:sldId id="322" r:id="rId8"/>
    <p:sldId id="353" r:id="rId9"/>
    <p:sldId id="326" r:id="rId10"/>
    <p:sldId id="354" r:id="rId11"/>
    <p:sldId id="328" r:id="rId12"/>
    <p:sldId id="329" r:id="rId13"/>
    <p:sldId id="343" r:id="rId14"/>
    <p:sldId id="348" r:id="rId15"/>
    <p:sldId id="350" r:id="rId16"/>
    <p:sldId id="349" r:id="rId17"/>
    <p:sldId id="351" r:id="rId18"/>
    <p:sldId id="340" r:id="rId19"/>
    <p:sldId id="341" r:id="rId20"/>
    <p:sldId id="333" r:id="rId21"/>
    <p:sldId id="342" r:id="rId22"/>
    <p:sldId id="352" r:id="rId23"/>
    <p:sldId id="335" r:id="rId24"/>
    <p:sldId id="334" r:id="rId25"/>
    <p:sldId id="355" r:id="rId26"/>
    <p:sldId id="356" r:id="rId27"/>
    <p:sldId id="357" r:id="rId28"/>
    <p:sldId id="358" r:id="rId29"/>
    <p:sldId id="359" r:id="rId30"/>
    <p:sldId id="344" r:id="rId31"/>
    <p:sldId id="346" r:id="rId32"/>
    <p:sldId id="347" r:id="rId33"/>
    <p:sldId id="336" r:id="rId34"/>
    <p:sldId id="360" r:id="rId35"/>
  </p:sldIdLst>
  <p:sldSz cx="9144000" cy="6858000" type="screen4x3"/>
  <p:notesSz cx="7315200" cy="9601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Untitled Section" id="{86922492-93AB-4E7E-8DD5-48A5ADB1A6D8}">
          <p14:sldIdLst>
            <p14:sldId id="296"/>
            <p14:sldId id="322"/>
            <p14:sldId id="353"/>
            <p14:sldId id="326"/>
            <p14:sldId id="354"/>
            <p14:sldId id="328"/>
            <p14:sldId id="329"/>
            <p14:sldId id="343"/>
            <p14:sldId id="348"/>
            <p14:sldId id="350"/>
            <p14:sldId id="349"/>
            <p14:sldId id="351"/>
            <p14:sldId id="340"/>
            <p14:sldId id="341"/>
            <p14:sldId id="333"/>
            <p14:sldId id="342"/>
            <p14:sldId id="352"/>
            <p14:sldId id="335"/>
            <p14:sldId id="334"/>
            <p14:sldId id="355"/>
            <p14:sldId id="356"/>
            <p14:sldId id="357"/>
          </p14:sldIdLst>
        </p14:section>
        <p14:section name="Untitled Section" id="{119FABD8-5844-4829-A988-276F62145DE7}">
          <p14:sldIdLst>
            <p14:sldId id="358"/>
          </p14:sldIdLst>
        </p14:section>
        <p14:section name="Untitled Section" id="{E0938710-695D-48F5-A940-F700C60E3D1C}">
          <p14:sldIdLst>
            <p14:sldId id="359"/>
            <p14:sldId id="344"/>
            <p14:sldId id="346"/>
            <p14:sldId id="347"/>
            <p14:sldId id="336"/>
            <p14:sldId id="36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96">
          <p15:clr>
            <a:srgbClr val="A4A3A4"/>
          </p15:clr>
        </p15:guide>
        <p15:guide id="4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  <p15:guide id="3" orient="horz" pos="3024">
          <p15:clr>
            <a:srgbClr val="A4A3A4"/>
          </p15:clr>
        </p15:guide>
        <p15:guide id="4" pos="2304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pgomez" initials="pg" lastIdx="16" clrIdx="0"/>
  <p:cmAuthor id="7" name="Kathryn Smock" initials="KS" lastIdx="4" clrIdx="7">
    <p:extLst>
      <p:ext uri="{19B8F6BF-5375-455C-9EA6-DF929625EA0E}">
        <p15:presenceInfo xmlns:p15="http://schemas.microsoft.com/office/powerpoint/2012/main" userId="S-1-5-21-200220283-296057445-522006248-17424" providerId="AD"/>
      </p:ext>
    </p:extLst>
  </p:cmAuthor>
  <p:cmAuthor id="1" name="Microsoft Office User" initials="Office" lastIdx="1" clrIdx="1">
    <p:extLst/>
  </p:cmAuthor>
  <p:cmAuthor id="8" name="Rosalia Mutemba" initials="RM" lastIdx="49" clrIdx="8">
    <p:extLst>
      <p:ext uri="{19B8F6BF-5375-455C-9EA6-DF929625EA0E}">
        <p15:presenceInfo xmlns:p15="http://schemas.microsoft.com/office/powerpoint/2012/main" userId="Rosalia Mutemba" providerId="None"/>
      </p:ext>
    </p:extLst>
  </p:cmAuthor>
  <p:cmAuthor id="2" name="Microsoft Office User" initials="Office [2]" lastIdx="1" clrIdx="2">
    <p:extLst/>
  </p:cmAuthor>
  <p:cmAuthor id="9" name="Reed Thorndahl" initials="RT" lastIdx="22" clrIdx="9">
    <p:extLst>
      <p:ext uri="{19B8F6BF-5375-455C-9EA6-DF929625EA0E}">
        <p15:presenceInfo xmlns:p15="http://schemas.microsoft.com/office/powerpoint/2012/main" userId="S-1-5-21-200220283-296057445-522006248-75668" providerId="AD"/>
      </p:ext>
    </p:extLst>
  </p:cmAuthor>
  <p:cmAuthor id="3" name="Microsoft Office User" initials="Office [3]" lastIdx="1" clrIdx="3">
    <p:extLst/>
  </p:cmAuthor>
  <p:cmAuthor id="4" name="Microsoft Office User" initials="Office [4]" lastIdx="1" clrIdx="4">
    <p:extLst/>
  </p:cmAuthor>
  <p:cmAuthor id="5" name="Microsoft Office User" initials="Office [5]" lastIdx="1" clrIdx="5">
    <p:extLst/>
  </p:cmAuthor>
  <p:cmAuthor id="6" name="Microsoft Office User" initials="Office [6]" lastIdx="1" clrIdx="6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8F8F8"/>
    <a:srgbClr val="5F5F5F"/>
    <a:srgbClr val="002A6C"/>
    <a:srgbClr val="FFFF99"/>
    <a:srgbClr val="9DBFE5"/>
    <a:srgbClr val="65A0FF"/>
    <a:srgbClr val="000000"/>
    <a:srgbClr val="00306C"/>
    <a:srgbClr val="001B48"/>
    <a:srgbClr val="003EA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832"/>
    <p:restoredTop sz="88172" autoAdjust="0"/>
  </p:normalViewPr>
  <p:slideViewPr>
    <p:cSldViewPr>
      <p:cViewPr varScale="1">
        <p:scale>
          <a:sx n="76" d="100"/>
          <a:sy n="76" d="100"/>
        </p:scale>
        <p:origin x="1061" y="58"/>
      </p:cViewPr>
      <p:guideLst>
        <p:guide orient="horz" pos="2160"/>
        <p:guide pos="2880"/>
        <p:guide orient="horz" pos="96"/>
        <p:guide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4440"/>
    </p:cViewPr>
  </p:sorterViewPr>
  <p:notesViewPr>
    <p:cSldViewPr>
      <p:cViewPr varScale="1">
        <p:scale>
          <a:sx n="111" d="100"/>
          <a:sy n="111" d="100"/>
        </p:scale>
        <p:origin x="-4980" y="-78"/>
      </p:cViewPr>
      <p:guideLst>
        <p:guide orient="horz" pos="2880"/>
        <p:guide pos="2160"/>
        <p:guide orient="horz" pos="3024"/>
        <p:guide pos="2304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9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34" Type="http://schemas.openxmlformats.org/officeDocument/2006/relationships/slide" Target="slides/slide28.xml"/><Relationship Id="rId42" Type="http://schemas.openxmlformats.org/officeDocument/2006/relationships/tableStyles" Target="tableStyle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slide" Target="slides/slide27.xml"/><Relationship Id="rId38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slide" Target="slides/slide23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slide" Target="slides/slide26.xml"/><Relationship Id="rId37" Type="http://schemas.openxmlformats.org/officeDocument/2006/relationships/handoutMaster" Target="handoutMasters/handoutMaster1.xml"/><Relationship Id="rId40" Type="http://schemas.openxmlformats.org/officeDocument/2006/relationships/viewProps" Target="viewProps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slide" Target="slides/slide22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slide" Target="slides/slide25.xml"/><Relationship Id="rId4" Type="http://schemas.openxmlformats.org/officeDocument/2006/relationships/customXml" Target="../customXml/item4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slide" Target="slides/slide24.xml"/><Relationship Id="rId35" Type="http://schemas.openxmlformats.org/officeDocument/2006/relationships/slide" Target="slides/slide29.xml"/><Relationship Id="rId43" Type="http://schemas.microsoft.com/office/2015/10/relationships/revisionInfo" Target="revisionInfo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733FA4FF-614D-489F-B63B-47AE70D48D7A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B67EF9C2-6F22-4B19-8023-A61C3BAEF8C8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451951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4143587" y="0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/>
          <a:lstStyle>
            <a:lvl1pPr algn="r">
              <a:defRPr sz="1300"/>
            </a:lvl1pPr>
          </a:lstStyle>
          <a:p>
            <a:fld id="{F4B9D989-9601-4137-BAD3-FB2631A35E8D}" type="datetimeFigureOut">
              <a:rPr lang="en-US" smtClean="0"/>
              <a:pPr/>
              <a:t>9/27/2017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6661" tIns="48331" rIns="96661" bIns="48331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31520" y="4560570"/>
            <a:ext cx="5852160" cy="4320540"/>
          </a:xfrm>
          <a:prstGeom prst="rect">
            <a:avLst/>
          </a:prstGeom>
        </p:spPr>
        <p:txBody>
          <a:bodyPr vert="horz" lIns="96661" tIns="48331" rIns="96661" bIns="48331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l">
              <a:defRPr sz="13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4143587" y="9119474"/>
            <a:ext cx="3169920" cy="480060"/>
          </a:xfrm>
          <a:prstGeom prst="rect">
            <a:avLst/>
          </a:prstGeom>
        </p:spPr>
        <p:txBody>
          <a:bodyPr vert="horz" lIns="96661" tIns="48331" rIns="96661" bIns="48331" rtlCol="0" anchor="b"/>
          <a:lstStyle>
            <a:lvl1pPr algn="r">
              <a:defRPr sz="1300"/>
            </a:lvl1pPr>
          </a:lstStyle>
          <a:p>
            <a:fld id="{1BA8B851-CB07-4687-BEC0-9D51E80DE7B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7937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pPr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121886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 algn="l" rtl="0">
              <a:buFont typeface="Arial" panose="020B0604020202020204" pitchFamily="34" charset="0"/>
              <a:buChar char="•"/>
            </a:pPr>
            <a:r>
              <a:rPr lang="pt" sz="1300" b="0" i="0" u="none" baseline="0" dirty="0">
                <a:solidFill>
                  <a:srgbClr val="5F5F5F"/>
                </a:solidFill>
                <a:latin typeface="Gill Sans MT" panose="020B0502020104020203" pitchFamily="34" charset="0"/>
              </a:rPr>
              <a:t>É frequente as mulheres não terem a certeza do seu UPM ou podem estar a amamentar e ser amenorreicas.  </a:t>
            </a:r>
          </a:p>
          <a:p>
            <a:pPr marL="181240" indent="-181240" algn="l" rtl="0">
              <a:buFont typeface="Arial" panose="020B0604020202020204" pitchFamily="34" charset="0"/>
              <a:buChar char="•"/>
            </a:pPr>
            <a:r>
              <a:rPr lang="pt" sz="1300" b="0" i="0" u="none" baseline="0" dirty="0">
                <a:solidFill>
                  <a:srgbClr val="5F5F5F"/>
                </a:solidFill>
                <a:latin typeface="Gill Sans MT" panose="020B0502020104020203" pitchFamily="34" charset="0"/>
              </a:rPr>
              <a:t>Quaisquer datas facultadas pela mulher devem ser correlacionadas com outros dados.</a:t>
            </a:r>
          </a:p>
          <a:p>
            <a:pPr marL="181240" indent="-181240" algn="l" rtl="0">
              <a:buFont typeface="Arial" panose="020B0604020202020204" pitchFamily="34" charset="0"/>
              <a:buChar char="•"/>
            </a:pPr>
            <a:r>
              <a:rPr lang="pt" sz="1300" b="0" i="0" u="none" baseline="0" dirty="0">
                <a:solidFill>
                  <a:srgbClr val="5F5F5F"/>
                </a:solidFill>
                <a:latin typeface="Gill Sans MT" panose="020B0502020104020203" pitchFamily="34" charset="0"/>
              </a:rPr>
              <a:t>A perceção dos primeiros movimentos fetais pode não ter ocorrido às 13 semanas, pelo que a mesma não deve ser utilizada como critério para iniciar o IPTp-SP.</a:t>
            </a:r>
          </a:p>
          <a:p>
            <a:endParaRPr lang="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1BA8B851-CB07-4687-BEC0-9D51E80DE7B7}" type="slidenum">
              <a:rPr/>
              <a:pPr algn="l" rtl="0"/>
              <a:t>9</a:t>
            </a:fld>
            <a:endParaRPr lang="pt" dirty="0"/>
          </a:p>
        </p:txBody>
      </p:sp>
    </p:spTree>
    <p:extLst>
      <p:ext uri="{BB962C8B-B14F-4D97-AF65-F5344CB8AC3E}">
        <p14:creationId xmlns:p14="http://schemas.microsoft.com/office/powerpoint/2010/main" val="531190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pPr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807484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l" rtl="0"/>
            <a:fld id="{1BA8B851-CB07-4687-BEC0-9D51E80DE7B7}" type="slidenum">
              <a:rPr/>
              <a:pPr algn="l" rtl="0"/>
              <a:t>21</a:t>
            </a:fld>
            <a:endParaRPr lang="pt" dirty="0"/>
          </a:p>
        </p:txBody>
      </p:sp>
    </p:spTree>
    <p:extLst>
      <p:ext uri="{BB962C8B-B14F-4D97-AF65-F5344CB8AC3E}">
        <p14:creationId xmlns:p14="http://schemas.microsoft.com/office/powerpoint/2010/main" val="15799882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pPr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334610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pPr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017820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A8B851-CB07-4687-BEC0-9D51E80DE7B7}" type="slidenum">
              <a:rPr lang="en-US" smtClean="0"/>
              <a:pPr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519717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grpSp>
        <p:nvGrpSpPr>
          <p:cNvPr id="3" name="Group 2"/>
          <p:cNvGrpSpPr>
            <a:grpSpLocks noChangeAspect="1"/>
          </p:cNvGrpSpPr>
          <p:nvPr userDrawn="1"/>
        </p:nvGrpSpPr>
        <p:grpSpPr>
          <a:xfrm>
            <a:off x="2141222" y="761999"/>
            <a:ext cx="4861559" cy="752864"/>
            <a:chOff x="2362200" y="762000"/>
            <a:chExt cx="4419600" cy="684422"/>
          </a:xfrm>
        </p:grpSpPr>
        <p:pic>
          <p:nvPicPr>
            <p:cNvPr id="8" name="Picture 2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" name="Picture 1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803802"/>
              <a:ext cx="1752600" cy="64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8010432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7"/>
          <p:cNvGrpSpPr>
            <a:grpSpLocks noChangeAspect="1"/>
          </p:cNvGrpSpPr>
          <p:nvPr/>
        </p:nvGrpSpPr>
        <p:grpSpPr bwMode="auto">
          <a:xfrm>
            <a:off x="2141538" y="762000"/>
            <a:ext cx="4860925" cy="752475"/>
            <a:chOff x="2362200" y="762000"/>
            <a:chExt cx="4419600" cy="684422"/>
          </a:xfrm>
        </p:grpSpPr>
        <p:pic>
          <p:nvPicPr>
            <p:cNvPr id="6" name="Picture 22"/>
            <p:cNvPicPr>
              <a:picLocks noChangeAspect="1" noChangeArrowheads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9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029200" y="803802"/>
              <a:ext cx="1752600" cy="642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 rtlCol="0">
            <a:normAutofit/>
          </a:bodyPr>
          <a:lstStyle>
            <a:lvl1pPr marL="0" indent="0">
              <a:buNone/>
              <a:defRPr/>
            </a:lvl1pPr>
          </a:lstStyle>
          <a:p>
            <a:pPr lvl="0"/>
            <a:r>
              <a:rPr lang="en-US" noProof="0" dirty="0"/>
              <a:t>Click icon to add clip art</a:t>
            </a:r>
          </a:p>
        </p:txBody>
      </p:sp>
    </p:spTree>
    <p:extLst>
      <p:ext uri="{BB962C8B-B14F-4D97-AF65-F5344CB8AC3E}">
        <p14:creationId xmlns:p14="http://schemas.microsoft.com/office/powerpoint/2010/main" val="18887782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645F0F-741E-41BF-8F03-A249927E18CE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0410701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C2F8D9-C531-4BD6-9734-0E24D8CE058E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93696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1E6071-6933-4914-8C16-0957FA74DEEC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745048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997298-1F01-4523-A0BA-F5858756B98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904077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76DF60-0184-4F1B-BC95-FB2A8028EF53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876505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693738" y="1831975"/>
            <a:ext cx="769620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en-US" sz="34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Para mais informações por favor visite</a:t>
            </a:r>
            <a:endParaRPr lang="en-US" altLang="en-US" sz="3400" dirty="0">
              <a:solidFill>
                <a:srgbClr val="002A6C"/>
              </a:solidFill>
              <a:latin typeface="Gill Sans MT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www.mcsprogram.org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693738" y="3733800"/>
            <a:ext cx="7696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en-US" sz="1400" dirty="0">
                <a:solidFill>
                  <a:srgbClr val="000000"/>
                </a:solidFill>
                <a:latin typeface="Gill Sans MT" pitchFamily="34" charset="0"/>
                <a:cs typeface="Arial" charset="0"/>
              </a:rPr>
              <a:t>Esta apresentação foi possível graças ao generoso apoio do povo americano através da Agência dos Estados Unidos para o Desenvolvimento Internacional (USAID), nos termos do Acordo de Cooperação AID-OAA-A-14-00028. Os conteúdos são da responsabilidade dos autores e não refletem necessariamente as opiniões da USAID ou do Governo dos Estados Unidos.</a:t>
            </a:r>
            <a:endParaRPr lang="en-US" altLang="en-US" sz="1400" dirty="0">
              <a:solidFill>
                <a:srgbClr val="000000"/>
              </a:solidFill>
              <a:latin typeface="Gill Sans MT" pitchFamily="34" charset="0"/>
              <a:cs typeface="Arial" charset="0"/>
            </a:endParaRPr>
          </a:p>
        </p:txBody>
      </p:sp>
      <p:sp>
        <p:nvSpPr>
          <p:cNvPr id="10" name="TextBox 9"/>
          <p:cNvSpPr txBox="1">
            <a:spLocks noChangeArrowheads="1"/>
          </p:cNvSpPr>
          <p:nvPr userDrawn="1"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facebook.com/</a:t>
            </a:r>
            <a:r>
              <a:rPr lang="en-US" altLang="en-US" sz="2800" baseline="30000" dirty="0" err="1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			twitter.com/</a:t>
            </a:r>
            <a:r>
              <a:rPr lang="en-US" altLang="en-US" sz="2800" baseline="30000" dirty="0" err="1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endParaRPr lang="en-US" altLang="en-US" sz="2800" baseline="30000" dirty="0">
              <a:solidFill>
                <a:srgbClr val="002A6C"/>
              </a:solidFill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37127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4648200" cy="2667000"/>
          </a:xfrm>
        </p:spPr>
        <p:txBody>
          <a:bodyPr anchor="b">
            <a:noAutofit/>
          </a:bodyPr>
          <a:lstStyle>
            <a:lvl1pPr algn="l">
              <a:lnSpc>
                <a:spcPct val="100000"/>
              </a:lnSpc>
              <a:defRPr sz="3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4648200" cy="12192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5F5F5F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3" name="ClipArt Placeholder 2"/>
          <p:cNvSpPr>
            <a:spLocks noGrp="1"/>
          </p:cNvSpPr>
          <p:nvPr>
            <p:ph type="clipArt" sz="quarter" idx="13"/>
          </p:nvPr>
        </p:nvSpPr>
        <p:spPr>
          <a:xfrm>
            <a:off x="5638800" y="1981200"/>
            <a:ext cx="2667000" cy="40386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endParaRPr lang="en-US" dirty="0"/>
          </a:p>
        </p:txBody>
      </p:sp>
      <p:grpSp>
        <p:nvGrpSpPr>
          <p:cNvPr id="6" name="Group 5"/>
          <p:cNvGrpSpPr>
            <a:grpSpLocks noChangeAspect="1"/>
          </p:cNvGrpSpPr>
          <p:nvPr userDrawn="1"/>
        </p:nvGrpSpPr>
        <p:grpSpPr>
          <a:xfrm>
            <a:off x="2141222" y="761999"/>
            <a:ext cx="4861559" cy="752864"/>
            <a:chOff x="2362200" y="762000"/>
            <a:chExt cx="4419600" cy="684422"/>
          </a:xfrm>
        </p:grpSpPr>
        <p:pic>
          <p:nvPicPr>
            <p:cNvPr id="8" name="Picture 22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63464"/>
            <a:stretch>
              <a:fillRect/>
            </a:stretch>
          </p:blipFill>
          <p:spPr bwMode="auto">
            <a:xfrm>
              <a:off x="2362200" y="762000"/>
              <a:ext cx="2421522" cy="6844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029200" y="803802"/>
              <a:ext cx="1752600" cy="64262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1363566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rgbClr val="5F5F5F"/>
                </a:solidFill>
              </a:defRPr>
            </a:lvl1pPr>
            <a:lvl2pPr>
              <a:defRPr>
                <a:solidFill>
                  <a:srgbClr val="5F5F5F"/>
                </a:solidFill>
              </a:defRPr>
            </a:lvl2pPr>
            <a:lvl3pPr>
              <a:defRPr>
                <a:solidFill>
                  <a:srgbClr val="5F5F5F"/>
                </a:solidFill>
              </a:defRPr>
            </a:lvl3pPr>
            <a:lvl4pPr>
              <a:defRPr>
                <a:solidFill>
                  <a:srgbClr val="5F5F5F"/>
                </a:solidFill>
              </a:defRPr>
            </a:lvl4pPr>
            <a:lvl5pPr>
              <a:defRPr>
                <a:solidFill>
                  <a:srgbClr val="5F5F5F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31174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2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2"/>
            <a:ext cx="4038600" cy="4525963"/>
          </a:xfrm>
        </p:spPr>
        <p:txBody>
          <a:bodyPr/>
          <a:lstStyle>
            <a:lvl1pPr>
              <a:defRPr sz="2800">
                <a:solidFill>
                  <a:srgbClr val="5F5F5F"/>
                </a:solidFill>
              </a:defRPr>
            </a:lvl1pPr>
            <a:lvl2pPr>
              <a:defRPr sz="24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800">
                <a:solidFill>
                  <a:srgbClr val="5F5F5F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7494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solidFill>
                  <a:srgbClr val="5F5F5F"/>
                </a:solidFill>
              </a:defRPr>
            </a:lvl1pPr>
            <a:lvl2pPr>
              <a:defRPr sz="2200">
                <a:solidFill>
                  <a:srgbClr val="5F5F5F"/>
                </a:solidFill>
              </a:defRPr>
            </a:lvl2pPr>
            <a:lvl3pPr>
              <a:defRPr sz="2000">
                <a:solidFill>
                  <a:srgbClr val="5F5F5F"/>
                </a:solidFill>
              </a:defRPr>
            </a:lvl3pPr>
            <a:lvl4pPr>
              <a:defRPr sz="1800">
                <a:solidFill>
                  <a:srgbClr val="5F5F5F"/>
                </a:solidFill>
              </a:defRPr>
            </a:lvl4pPr>
            <a:lvl5pPr>
              <a:defRPr sz="1600">
                <a:solidFill>
                  <a:srgbClr val="5F5F5F"/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041581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5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09123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34085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>
            <a:spLocks noChangeArrowheads="1"/>
          </p:cNvSpPr>
          <p:nvPr userDrawn="1"/>
        </p:nvSpPr>
        <p:spPr bwMode="auto">
          <a:xfrm>
            <a:off x="693738" y="1831975"/>
            <a:ext cx="7696200" cy="14157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en-US" sz="34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Para mais informações por favor visite</a:t>
            </a:r>
            <a:endParaRPr lang="en-US" altLang="en-US" sz="3400" dirty="0">
              <a:solidFill>
                <a:srgbClr val="002A6C"/>
              </a:solidFill>
              <a:latin typeface="Gill Sans MT" pitchFamily="34" charset="0"/>
              <a:cs typeface="Arial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3400" b="1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www.mcsprogram.org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en-US" altLang="en-US" dirty="0">
              <a:solidFill>
                <a:srgbClr val="000000"/>
              </a:solidFill>
              <a:cs typeface="Arial" charset="0"/>
            </a:endParaRPr>
          </a:p>
        </p:txBody>
      </p:sp>
      <p:sp>
        <p:nvSpPr>
          <p:cNvPr id="8" name="TextBox 7"/>
          <p:cNvSpPr txBox="1">
            <a:spLocks noChangeArrowheads="1"/>
          </p:cNvSpPr>
          <p:nvPr userDrawn="1"/>
        </p:nvSpPr>
        <p:spPr bwMode="auto">
          <a:xfrm>
            <a:off x="693738" y="3733800"/>
            <a:ext cx="7696200" cy="95410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ctr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pt-BR" altLang="en-US" sz="1400" dirty="0">
                <a:solidFill>
                  <a:srgbClr val="000000"/>
                </a:solidFill>
                <a:latin typeface="Gill Sans MT" pitchFamily="34" charset="0"/>
                <a:cs typeface="Arial" charset="0"/>
              </a:rPr>
              <a:t>Esta apresentação foi possível graças ao generoso apoio do povo americano através da Agência dos Estados Unidos para o Desenvolvimento Internacional (USAID), nos termos do Acordo de Cooperação AID-OAA-A-14-00028. Os conteúdos são da responsabilidade dos autores e não refletem necessariamente as opiniões da USAID ou do Governo dos Estados Unidos.</a:t>
            </a:r>
            <a:endParaRPr lang="en-US" altLang="en-US" sz="1400" dirty="0">
              <a:solidFill>
                <a:srgbClr val="000000"/>
              </a:solidFill>
              <a:latin typeface="Gill Sans MT" pitchFamily="34" charset="0"/>
              <a:cs typeface="Arial" charset="0"/>
            </a:endParaRPr>
          </a:p>
        </p:txBody>
      </p:sp>
      <p:sp>
        <p:nvSpPr>
          <p:cNvPr id="9" name="TextBox 8"/>
          <p:cNvSpPr txBox="1">
            <a:spLocks noChangeArrowheads="1"/>
          </p:cNvSpPr>
          <p:nvPr userDrawn="1"/>
        </p:nvSpPr>
        <p:spPr bwMode="auto">
          <a:xfrm>
            <a:off x="960438" y="6019800"/>
            <a:ext cx="7162800" cy="379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algn="just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facebook.com/</a:t>
            </a:r>
            <a:r>
              <a:rPr lang="en-US" altLang="en-US" sz="2800" baseline="30000" dirty="0" err="1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r>
              <a:rPr lang="en-US" altLang="en-US" sz="2800" baseline="30000" dirty="0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 			twitter.com/</a:t>
            </a:r>
            <a:r>
              <a:rPr lang="en-US" altLang="en-US" sz="2800" baseline="30000" dirty="0" err="1">
                <a:solidFill>
                  <a:srgbClr val="002A6C"/>
                </a:solidFill>
                <a:latin typeface="Gill Sans MT" pitchFamily="34" charset="0"/>
                <a:cs typeface="Arial" charset="0"/>
              </a:rPr>
              <a:t>MCSPglobal</a:t>
            </a:r>
            <a:endParaRPr lang="en-US" altLang="en-US" sz="2800" baseline="30000" dirty="0">
              <a:solidFill>
                <a:srgbClr val="002A6C"/>
              </a:solidFill>
              <a:latin typeface="Gill Sans MT" pitchFamily="34" charset="0"/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680121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762000" y="1981200"/>
            <a:ext cx="7772400" cy="2667000"/>
          </a:xfr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4000">
                <a:solidFill>
                  <a:srgbClr val="002A6C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5" name="Subtitle 2"/>
          <p:cNvSpPr>
            <a:spLocks noGrp="1"/>
          </p:cNvSpPr>
          <p:nvPr>
            <p:ph type="subTitle" idx="1"/>
          </p:nvPr>
        </p:nvSpPr>
        <p:spPr>
          <a:xfrm>
            <a:off x="762000" y="4800600"/>
            <a:ext cx="7772400" cy="1219200"/>
          </a:xfrm>
        </p:spPr>
        <p:txBody>
          <a:bodyPr>
            <a:normAutofit/>
          </a:bodyPr>
          <a:lstStyle>
            <a:lvl1pPr marL="0" indent="0" algn="ctr">
              <a:buNone/>
              <a:defRPr sz="2400">
                <a:solidFill>
                  <a:srgbClr val="808080"/>
                </a:solidFill>
                <a:latin typeface="Gill Sans MT" panose="020B0502020104020203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grpSp>
        <p:nvGrpSpPr>
          <p:cNvPr id="13" name="Group 12"/>
          <p:cNvGrpSpPr/>
          <p:nvPr userDrawn="1"/>
        </p:nvGrpSpPr>
        <p:grpSpPr>
          <a:xfrm>
            <a:off x="762000" y="434414"/>
            <a:ext cx="7751833" cy="1129507"/>
            <a:chOff x="160217" y="0"/>
            <a:chExt cx="5713511" cy="832513"/>
          </a:xfrm>
        </p:grpSpPr>
        <p:pic>
          <p:nvPicPr>
            <p:cNvPr id="14" name="Picture 13"/>
            <p:cNvPicPr>
              <a:picLocks noChangeAspect="1"/>
            </p:cNvPicPr>
            <p:nvPr userDrawn="1"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0645" r="10315" b="22075"/>
            <a:stretch/>
          </p:blipFill>
          <p:spPr bwMode="auto">
            <a:xfrm>
              <a:off x="160217" y="191068"/>
              <a:ext cx="1671851" cy="641445"/>
            </a:xfrm>
            <a:prstGeom prst="rect">
              <a:avLst/>
            </a:prstGeom>
            <a:ln>
              <a:noFill/>
            </a:ln>
            <a:extLst>
              <a:ext uri="{53640926-AAD7-44D8-BBD7-CCE9431645EC}">
                <a14:shadowObscured xmlns:a14="http://schemas.microsoft.com/office/drawing/2010/main"/>
              </a:ext>
            </a:extLst>
          </p:spPr>
        </p:pic>
        <p:pic>
          <p:nvPicPr>
            <p:cNvPr id="16" name="Picture 15"/>
            <p:cNvPicPr>
              <a:picLocks noChangeAspect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372474" y="279779"/>
              <a:ext cx="1501254" cy="552734"/>
            </a:xfrm>
            <a:prstGeom prst="rect">
              <a:avLst/>
            </a:prstGeom>
          </p:spPr>
        </p:pic>
        <p:pic>
          <p:nvPicPr>
            <p:cNvPr id="17" name="Picture 16"/>
            <p:cNvPicPr>
              <a:picLocks noChangeAspect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545307" y="0"/>
              <a:ext cx="1016759" cy="825689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156263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.xml"/><Relationship Id="rId3" Type="http://schemas.openxmlformats.org/officeDocument/2006/relationships/slideLayout" Target="../slideLayouts/slideLayout11.xml"/><Relationship Id="rId7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0.xml"/><Relationship Id="rId1" Type="http://schemas.openxmlformats.org/officeDocument/2006/relationships/slideLayout" Target="../slideLayouts/slideLayout9.xml"/><Relationship Id="rId6" Type="http://schemas.openxmlformats.org/officeDocument/2006/relationships/slideLayout" Target="../slideLayouts/slideLayout14.xml"/><Relationship Id="rId5" Type="http://schemas.openxmlformats.org/officeDocument/2006/relationships/slideLayout" Target="../slideLayouts/slideLayout13.xml"/><Relationship Id="rId4" Type="http://schemas.openxmlformats.org/officeDocument/2006/relationships/slideLayout" Target="../slideLayouts/slideLayout12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2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marL="0" marR="0" indent="0" algn="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200">
                <a:solidFill>
                  <a:srgbClr val="5F5F5F"/>
                </a:solidFill>
              </a:defRPr>
            </a:lvl1pPr>
          </a:lstStyle>
          <a:p>
            <a:fld id="{F6E92FFE-BABD-4EA5-9660-362C4D171682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2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083528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</p:sldLayoutIdLst>
  <p:txStyles>
    <p:titleStyle>
      <a:lvl1pPr algn="ctr" defTabSz="914400" rtl="0" eaLnBrk="1" latinLnBrk="0" hangingPunct="1">
        <a:spcBef>
          <a:spcPct val="0"/>
        </a:spcBef>
        <a:buNone/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2514600"/>
            <a:ext cx="9144000" cy="4343400"/>
          </a:xfrm>
          <a:prstGeom prst="rect">
            <a:avLst/>
          </a:prstGeom>
          <a:gradFill>
            <a:gsLst>
              <a:gs pos="80000">
                <a:srgbClr val="FFFFFF"/>
              </a:gs>
              <a:gs pos="100000">
                <a:schemeClr val="bg2"/>
              </a:gs>
            </a:gsLst>
            <a:lin ang="54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>
              <a:solidFill>
                <a:srgbClr val="777777"/>
              </a:solidFill>
            </a:endParaRPr>
          </a:p>
        </p:txBody>
      </p:sp>
      <p:sp>
        <p:nvSpPr>
          <p:cNvPr id="1027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8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>
                <a:solidFill>
                  <a:schemeClr val="tx2"/>
                </a:solidFill>
                <a:latin typeface="Gill Sans MT" panose="020B0502020104020203" pitchFamily="34" charset="0"/>
                <a:cs typeface="+mn-cs"/>
              </a:defRPr>
            </a:lvl1pPr>
          </a:lstStyle>
          <a:p>
            <a:pPr>
              <a:defRPr/>
            </a:pPr>
            <a:fld id="{B50F3CFD-2341-494F-89E5-102BD9C61CCC}" type="slidenum">
              <a:rPr lang="en-US">
                <a:solidFill>
                  <a:srgbClr val="002A6C"/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srgbClr val="002A6C"/>
              </a:solidFill>
            </a:endParaRPr>
          </a:p>
        </p:txBody>
      </p:sp>
      <p:sp>
        <p:nvSpPr>
          <p:cNvPr id="11" name="Slide Number Placeholder 5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rgbClr val="9DBFE5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defRPr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718065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3500" kern="1200">
          <a:solidFill>
            <a:srgbClr val="002A6C"/>
          </a:solidFill>
          <a:latin typeface="Gill Sans MT" panose="020B0502020104020203" pitchFamily="34" charset="0"/>
          <a:ea typeface="+mj-ea"/>
          <a:cs typeface="Arial" panose="020B0604020202020204" pitchFamily="34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500">
          <a:solidFill>
            <a:srgbClr val="002A6C"/>
          </a:solidFill>
          <a:latin typeface="Gill Sans MT" pitchFamily="34" charset="0"/>
          <a:cs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8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charset="0"/>
        <a:buChar char="•"/>
        <a:defRPr sz="2000" kern="1200">
          <a:solidFill>
            <a:srgbClr val="5F5F5F"/>
          </a:solidFill>
          <a:latin typeface="Gill Sans MT" panose="020B0502020104020203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1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1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t"/>
              <a:t>Prevenção da Malária na Gravidez:  Promover o Tratamento Intermitente Preventivo com Sulfadoxina-Pirimetamina no Início do Segundo Trimestre </a:t>
            </a:r>
            <a:endParaRPr lang="pt" dirty="0"/>
          </a:p>
        </p:txBody>
      </p:sp>
      <p:sp>
        <p:nvSpPr>
          <p:cNvPr id="9219" name="Subtitle 4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pt" altLang="en-US"/>
              <a:t>“J</a:t>
            </a:r>
            <a:r>
              <a:rPr lang="pt-PT"/>
              <a:t>ogo de Ferramentas para Melhoria da Aceitação Atempada e Sustentada do Tratamento Intermitente Preventivo  da Malária na Gravidez </a:t>
            </a:r>
            <a:r>
              <a:rPr lang="pt" altLang="en-US"/>
              <a:t>na Gravidez </a:t>
            </a:r>
            <a:r>
              <a:rPr lang="en-US" altLang="en-US"/>
              <a:t>(TIP-SP)”</a:t>
            </a:r>
          </a:p>
          <a:p>
            <a:r>
              <a:rPr lang="pt"/>
              <a:t>Módulo para apoiar as recomendações da política da OMS de 2012 para o TIP-SP</a:t>
            </a:r>
          </a:p>
          <a:p>
            <a:endParaRPr lang="pt" altLang="en-US"/>
          </a:p>
          <a:p>
            <a:endParaRPr lang="pt" altLang="en-US" dirty="0"/>
          </a:p>
        </p:txBody>
      </p:sp>
    </p:spTree>
    <p:extLst>
      <p:ext uri="{BB962C8B-B14F-4D97-AF65-F5344CB8AC3E}">
        <p14:creationId xmlns:p14="http://schemas.microsoft.com/office/powerpoint/2010/main" val="29396636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Determinação da Idade Gestacional (IG) para a 1ª dose de SP na gravidez — Exame físico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" sz="2000" dirty="0">
                <a:solidFill>
                  <a:schemeClr val="tx2"/>
                </a:solidFill>
              </a:rPr>
              <a:t>Primeiro trimestre:  </a:t>
            </a:r>
          </a:p>
          <a:p>
            <a:pPr lvl="1"/>
            <a:r>
              <a:rPr lang="pt" sz="1800" dirty="0">
                <a:solidFill>
                  <a:schemeClr val="tx2"/>
                </a:solidFill>
              </a:rPr>
              <a:t>O útero cresce do tamanho de um limão para o de uma laranja</a:t>
            </a:r>
          </a:p>
          <a:p>
            <a:pPr lvl="1"/>
            <a:r>
              <a:rPr lang="pt" sz="1800" dirty="0">
                <a:solidFill>
                  <a:schemeClr val="tx2"/>
                </a:solidFill>
              </a:rPr>
              <a:t>A palpação não pode ser efetuada por via abdominal</a:t>
            </a:r>
          </a:p>
          <a:p>
            <a:r>
              <a:rPr lang="pt" sz="2000" dirty="0">
                <a:solidFill>
                  <a:schemeClr val="tx2"/>
                </a:solidFill>
              </a:rPr>
              <a:t>Segundo trimestre (com início às 13 semanas): </a:t>
            </a:r>
          </a:p>
          <a:p>
            <a:pPr lvl="1"/>
            <a:r>
              <a:rPr lang="pt" sz="1800" dirty="0">
                <a:solidFill>
                  <a:schemeClr val="tx2"/>
                </a:solidFill>
              </a:rPr>
              <a:t>O útero é do tamanho de uma uva e a palpação pode ser efetuada por via abdominal a cerca de 3 dedos acima da sínfise púbica. </a:t>
            </a:r>
            <a:endParaRPr lang="pt" sz="2000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" sz="1400" dirty="0">
                <a:solidFill>
                  <a:schemeClr val="tx2"/>
                </a:solidFill>
              </a:rPr>
              <a:t>NOTA: Os exames pélvicos (internos) não são necessarios para determinar a dimensão uterina no 2.º trimestre.</a:t>
            </a:r>
          </a:p>
          <a:p>
            <a:endParaRPr lang="pt" sz="2000" dirty="0">
              <a:solidFill>
                <a:schemeClr val="tx2"/>
              </a:solidFill>
            </a:endParaRPr>
          </a:p>
        </p:txBody>
      </p:sp>
      <p:pic>
        <p:nvPicPr>
          <p:cNvPr id="5" name="Picture 3" descr="C:\Users\pgomez\Desktop\C1FF1[1].pn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319712" y="1815306"/>
            <a:ext cx="2695575" cy="4095750"/>
          </a:xfrm>
        </p:spPr>
      </p:pic>
      <p:sp>
        <p:nvSpPr>
          <p:cNvPr id="4" name="TextBox 3"/>
          <p:cNvSpPr txBox="1"/>
          <p:nvPr/>
        </p:nvSpPr>
        <p:spPr>
          <a:xfrm>
            <a:off x="5638800" y="5943600"/>
            <a:ext cx="2286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pt" b="0" i="0" u="none" baseline="0"/>
              <a:t>Sínfise púbica</a:t>
            </a:r>
            <a:endParaRPr lang="pt" dirty="0"/>
          </a:p>
        </p:txBody>
      </p:sp>
      <p:cxnSp>
        <p:nvCxnSpPr>
          <p:cNvPr id="7" name="Straight Arrow Connector 6"/>
          <p:cNvCxnSpPr/>
          <p:nvPr/>
        </p:nvCxnSpPr>
        <p:spPr>
          <a:xfrm flipV="1">
            <a:off x="6058619" y="4953000"/>
            <a:ext cx="646981" cy="914400"/>
          </a:xfrm>
          <a:prstGeom prst="straightConnector1">
            <a:avLst/>
          </a:prstGeom>
          <a:ln>
            <a:tailEnd type="arrow"/>
          </a:ln>
          <a:effectLst/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839726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Determinação da IG para a 1.ª dose de SP na gravidez — Outros metodos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800" dirty="0">
                <a:solidFill>
                  <a:schemeClr val="tx2"/>
                </a:solidFill>
              </a:rPr>
              <a:t>Os testes de gravidez, se estiverem disponíveis/acessíveis, podem confirmar a gravidez</a:t>
            </a:r>
          </a:p>
          <a:p>
            <a:r>
              <a:rPr lang="pt" sz="2800" dirty="0">
                <a:solidFill>
                  <a:schemeClr val="tx2"/>
                </a:solidFill>
              </a:rPr>
              <a:t>Medição da altura do fundo uterino 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Geralmente apenas utilizada após uma gestação de </a:t>
            </a:r>
            <a:br>
              <a:rPr lang="pt" sz="2400" dirty="0">
                <a:solidFill>
                  <a:schemeClr val="tx2"/>
                </a:solidFill>
              </a:rPr>
            </a:br>
            <a:r>
              <a:rPr lang="pt" sz="2400" dirty="0">
                <a:solidFill>
                  <a:schemeClr val="tx2"/>
                </a:solidFill>
              </a:rPr>
              <a:t>20 a 24 semanas</a:t>
            </a:r>
          </a:p>
          <a:p>
            <a:r>
              <a:rPr lang="pt" sz="2800" dirty="0">
                <a:solidFill>
                  <a:schemeClr val="tx2"/>
                </a:solidFill>
              </a:rPr>
              <a:t>Ultrassom (US)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Pode ser superior à datação por via do UPMN ou exame físico, dependendo das circunstâncias clínicas, mas a precisão da datação diminui com a idade gestacional, e os ecógrafos não estão universalmente disponíveis</a:t>
            </a:r>
          </a:p>
        </p:txBody>
      </p:sp>
    </p:spTree>
    <p:extLst>
      <p:ext uri="{BB962C8B-B14F-4D97-AF65-F5344CB8AC3E}">
        <p14:creationId xmlns:p14="http://schemas.microsoft.com/office/powerpoint/2010/main" val="342972207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"/>
              <a:t>Determinação da dimensão uterina e da IG 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dirty="0">
                <a:solidFill>
                  <a:schemeClr val="tx2"/>
                </a:solidFill>
              </a:rPr>
              <a:t>No início do segundo trimestre (13 semanas), a parte superior do útero situa-se geralmente mesmo acima do osso púbico da mãe (onde se iniciam os pelos púbicos)</a:t>
            </a:r>
          </a:p>
          <a:p>
            <a:r>
              <a:rPr lang="pt" dirty="0">
                <a:solidFill>
                  <a:schemeClr val="tx2"/>
                </a:solidFill>
              </a:rPr>
              <a:t>Aos cinco meses (20 a 22 semanas), a parte superior do útero situa-se normalmente mesmo no umbigo da mãe</a:t>
            </a:r>
          </a:p>
          <a:p>
            <a:endParaRPr lang="pt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930796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Determinação da dimensão uterina e da IG,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800" dirty="0">
                <a:solidFill>
                  <a:schemeClr val="tx2"/>
                </a:solidFill>
              </a:rPr>
              <a:t>Para sentir o útero, certifique-se de que a mãe esvaziou a bexiga</a:t>
            </a:r>
          </a:p>
          <a:p>
            <a:r>
              <a:rPr lang="pt" sz="2800" dirty="0">
                <a:solidFill>
                  <a:schemeClr val="tx2"/>
                </a:solidFill>
              </a:rPr>
              <a:t>Faça a mãe deitar-se de costas com um apoio sob a cabeça e peça-lhe para dobrar os joelhos, mantendo os pés bem assentes na cama</a:t>
            </a:r>
          </a:p>
          <a:p>
            <a:r>
              <a:rPr lang="pt" sz="2800" dirty="0">
                <a:solidFill>
                  <a:schemeClr val="tx2"/>
                </a:solidFill>
              </a:rPr>
              <a:t>Explique-lhe o que vai fazer </a:t>
            </a:r>
            <a:br>
              <a:rPr lang="pt" sz="2800" dirty="0">
                <a:solidFill>
                  <a:schemeClr val="tx2"/>
                </a:solidFill>
              </a:rPr>
            </a:br>
            <a:r>
              <a:rPr lang="pt" sz="2800" dirty="0">
                <a:solidFill>
                  <a:schemeClr val="tx2"/>
                </a:solidFill>
              </a:rPr>
              <a:t>(e por que motivo ) antes de examinar o seu abdómen</a:t>
            </a:r>
          </a:p>
          <a:p>
            <a:r>
              <a:rPr lang="pt" sz="2800" dirty="0">
                <a:solidFill>
                  <a:schemeClr val="tx2"/>
                </a:solidFill>
              </a:rPr>
              <a:t>O seu toque deve ser firme, mas suave</a:t>
            </a:r>
          </a:p>
        </p:txBody>
      </p:sp>
    </p:spTree>
    <p:extLst>
      <p:ext uri="{BB962C8B-B14F-4D97-AF65-F5344CB8AC3E}">
        <p14:creationId xmlns:p14="http://schemas.microsoft.com/office/powerpoint/2010/main" val="1137064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Determinação da dimensão uterina e da IG,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800" dirty="0">
                <a:solidFill>
                  <a:schemeClr val="tx2"/>
                </a:solidFill>
              </a:rPr>
              <a:t>Coloque os dedos sobre o osso púbico e desloque-os para cima até ao centro do abdómen até sentir o topo do seu útero (fundo) debaixo da pele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Dará a sensação de uma bola dura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Poderá sentir o topo curvando os dedos suavemente sobre o abdómen</a:t>
            </a:r>
          </a:p>
          <a:p>
            <a:r>
              <a:rPr lang="pt" sz="2800" dirty="0">
                <a:solidFill>
                  <a:schemeClr val="tx2"/>
                </a:solidFill>
              </a:rPr>
              <a:t>A palpação do útero 3 dedos acima do osso púbico é compatível com uma gravidez no segundo trimestre</a:t>
            </a:r>
          </a:p>
        </p:txBody>
      </p:sp>
    </p:spTree>
    <p:extLst>
      <p:ext uri="{BB962C8B-B14F-4D97-AF65-F5344CB8AC3E}">
        <p14:creationId xmlns:p14="http://schemas.microsoft.com/office/powerpoint/2010/main" val="34077061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/>
              <a:t>Aconselhamento à gestante acerca do TIP-SP 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800" dirty="0">
                <a:solidFill>
                  <a:schemeClr val="tx2"/>
                </a:solidFill>
              </a:rPr>
              <a:t>Como as mulheres estão habituadas a iniciar o SP numa fase posterior da gravidez, os provedores devem aconselhar acerca da importância de uma dosagem o mais cedo possível no segundo trimestre porque: 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Os parasitas da malária podem atacar a placenta no primeiro trimestre 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Se eles não forem eliminados com a SP, podem afetar o desenvolvimento da placenta e o crescimento fetal muito cedo na gravidez</a:t>
            </a:r>
          </a:p>
        </p:txBody>
      </p:sp>
    </p:spTree>
    <p:extLst>
      <p:ext uri="{BB962C8B-B14F-4D97-AF65-F5344CB8AC3E}">
        <p14:creationId xmlns:p14="http://schemas.microsoft.com/office/powerpoint/2010/main" val="29716766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Aconselhamento à gestante acerca do TIP-SP,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dirty="0">
                <a:solidFill>
                  <a:schemeClr val="tx2"/>
                </a:solidFill>
              </a:rPr>
              <a:t>As preocupações das mulheres devem ser identificadas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A SP pode ser tomada com ou sem alimentos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Podem ser tomados 0,4 mg de ácido fólico </a:t>
            </a:r>
            <a:br>
              <a:rPr lang="pt" dirty="0">
                <a:solidFill>
                  <a:schemeClr val="tx2"/>
                </a:solidFill>
              </a:rPr>
            </a:br>
            <a:r>
              <a:rPr lang="pt" dirty="0">
                <a:solidFill>
                  <a:schemeClr val="tx2"/>
                </a:solidFill>
              </a:rPr>
              <a:t>com a SP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Não é prejudicial para a mulher nem para o bebé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Pode causar náuseas, vómitos ou vertigens, mas estes sintomas são de curta duração e diminuem com doses adicionais</a:t>
            </a:r>
          </a:p>
        </p:txBody>
      </p:sp>
    </p:spTree>
    <p:extLst>
      <p:ext uri="{BB962C8B-B14F-4D97-AF65-F5344CB8AC3E}">
        <p14:creationId xmlns:p14="http://schemas.microsoft.com/office/powerpoint/2010/main" val="23656059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Aconselhamento à gestante acerca do TIP-SP, cont.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>
                <a:solidFill>
                  <a:schemeClr val="tx2"/>
                </a:solidFill>
              </a:rPr>
              <a:t>As mulheres grávidas podem receber SP em todos contactos CPN marcados</a:t>
            </a:r>
          </a:p>
          <a:p>
            <a:pPr lvl="1"/>
            <a:r>
              <a:rPr lang="pt-BR" sz="2400" dirty="0">
                <a:solidFill>
                  <a:schemeClr val="tx2"/>
                </a:solidFill>
              </a:rPr>
              <a:t>Início às 13 semanas</a:t>
            </a:r>
          </a:p>
          <a:p>
            <a:pPr lvl="1"/>
            <a:r>
              <a:rPr lang="pt-BR" sz="2400" dirty="0">
                <a:solidFill>
                  <a:schemeClr val="tx2"/>
                </a:solidFill>
              </a:rPr>
              <a:t>Desde que as doses tenham um intervalo mínimo de um mês</a:t>
            </a:r>
          </a:p>
          <a:p>
            <a:pPr lvl="1"/>
            <a:r>
              <a:rPr lang="pt-BR" sz="2400" dirty="0">
                <a:solidFill>
                  <a:schemeClr val="tx2"/>
                </a:solidFill>
              </a:rPr>
              <a:t>Se a mulher não estiver a tomar cotrimoxazol</a:t>
            </a:r>
          </a:p>
          <a:p>
            <a:r>
              <a:rPr lang="pt-BR" sz="2800" dirty="0">
                <a:solidFill>
                  <a:schemeClr val="tx2"/>
                </a:solidFill>
              </a:rPr>
              <a:t>Podem ser tomadas até ao momento do parto </a:t>
            </a:r>
          </a:p>
          <a:p>
            <a:r>
              <a:rPr lang="pt-BR" sz="2800" dirty="0">
                <a:solidFill>
                  <a:schemeClr val="tx2"/>
                </a:solidFill>
              </a:rPr>
              <a:t>Aconselhe as mulheres grávidas sobre a importância de regressarem para repetirem os contactos da CPN</a:t>
            </a:r>
          </a:p>
          <a:p>
            <a:endParaRPr lang="en-US" sz="28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328238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pt" sz="2800" b="0" i="0" u="none" baseline="0" dirty="0"/>
              <a:t>Aconselhamento à </a:t>
            </a:r>
            <a:r>
              <a:rPr lang="pt" sz="2800" dirty="0"/>
              <a:t>gestante</a:t>
            </a:r>
            <a:r>
              <a:rPr lang="pt" sz="2800" b="0" i="0" u="none" baseline="0" dirty="0"/>
              <a:t> acerca de suplementos de ferro e ácido fólico durante a gravidez</a:t>
            </a:r>
            <a:endParaRPr lang="pt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pt" b="0" i="0" u="none" baseline="0" dirty="0">
                <a:solidFill>
                  <a:schemeClr val="tx2"/>
                </a:solidFill>
              </a:rPr>
              <a:t>Devem ser disponibilizados comprimidos de ferro e ácido fólico às mulheres em todas as consultas de CPN a fim de prevenir e reduzir a anemia na gravidez, a qual está associada à malária na gravidez (MG): </a:t>
            </a:r>
          </a:p>
          <a:p>
            <a:pPr lvl="1" algn="l" rtl="0"/>
            <a:r>
              <a:rPr lang="pt" b="0" i="0" u="none" baseline="0" dirty="0">
                <a:solidFill>
                  <a:schemeClr val="tx2"/>
                </a:solidFill>
              </a:rPr>
              <a:t>O ácido fólico, associado ao ferro, pode ser tomado ao mesmo tempo que a SP</a:t>
            </a:r>
          </a:p>
          <a:p>
            <a:pPr lvl="1" algn="l" rtl="0"/>
            <a:r>
              <a:rPr lang="pt" b="0" i="0" u="none" baseline="0" dirty="0">
                <a:solidFill>
                  <a:schemeClr val="tx2"/>
                </a:solidFill>
              </a:rPr>
              <a:t>A dose diária recomendada pela OMS é de 30 a 60 mg de ferro e 0,4 mg de ácido fólico</a:t>
            </a:r>
          </a:p>
          <a:p>
            <a:pPr lvl="1" algn="l" rtl="0"/>
            <a:r>
              <a:rPr lang="pt" b="0" i="0" u="none" baseline="0" dirty="0">
                <a:solidFill>
                  <a:schemeClr val="tx2"/>
                </a:solidFill>
              </a:rPr>
              <a:t>As mulheres grávidas não devem receber uma dose autónoma de ácido fólico superior a 5 mg — e considerar reduzir armazenamentos de 5 mg de suplementos de ácido fólico.</a:t>
            </a:r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42098" y="2296373"/>
            <a:ext cx="2450804" cy="3133616"/>
          </a:xfrm>
        </p:spPr>
      </p:pic>
    </p:spTree>
    <p:extLst>
      <p:ext uri="{BB962C8B-B14F-4D97-AF65-F5344CB8AC3E}">
        <p14:creationId xmlns:p14="http://schemas.microsoft.com/office/powerpoint/2010/main" val="395802187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rtl="0"/>
            <a:r>
              <a:rPr lang="pt" b="0" i="0" u="none" baseline="0" dirty="0"/>
              <a:t>Aconselhamento à </a:t>
            </a:r>
            <a:r>
              <a:rPr lang="pt" dirty="0"/>
              <a:t>gestante</a:t>
            </a:r>
            <a:r>
              <a:rPr lang="pt" b="0" i="0" u="none" baseline="0" dirty="0"/>
              <a:t> acerca da MG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0000" lnSpcReduction="20000"/>
          </a:bodyPr>
          <a:lstStyle/>
          <a:p>
            <a:pPr algn="l" rtl="0"/>
            <a:r>
              <a:rPr lang="pt" sz="2400" b="0" i="0" u="none" baseline="0" dirty="0">
                <a:solidFill>
                  <a:schemeClr val="tx2"/>
                </a:solidFill>
              </a:rPr>
              <a:t>Não se esqueça de fornecer uma rede mosquiteira</a:t>
            </a:r>
            <a:r>
              <a:rPr lang="pt" sz="2400" b="0" i="0" u="none" dirty="0">
                <a:solidFill>
                  <a:schemeClr val="tx2"/>
                </a:solidFill>
              </a:rPr>
              <a:t> impregnada com insecticida de longa </a:t>
            </a:r>
            <a:r>
              <a:rPr lang="pt" sz="2400" b="0" i="0" u="none" baseline="0" dirty="0">
                <a:solidFill>
                  <a:schemeClr val="tx2"/>
                </a:solidFill>
              </a:rPr>
              <a:t>duração (</a:t>
            </a:r>
            <a:r>
              <a:rPr lang="pt" sz="2400" dirty="0">
                <a:solidFill>
                  <a:schemeClr val="tx2"/>
                </a:solidFill>
              </a:rPr>
              <a:t>REM</a:t>
            </a:r>
            <a:r>
              <a:rPr lang="pt" sz="2400" b="0" i="0" u="none" baseline="0" dirty="0">
                <a:solidFill>
                  <a:schemeClr val="tx2"/>
                </a:solidFill>
              </a:rPr>
              <a:t>ILD) tão cedo quanto possível na gravidez ou informe a paciente onde pode obter um; aconselhe sobre a utilização noturna; explore barreiras à utilização.</a:t>
            </a:r>
          </a:p>
          <a:p>
            <a:r>
              <a:rPr lang="pt" sz="2400" b="0" i="0" u="none" baseline="0" dirty="0">
                <a:solidFill>
                  <a:schemeClr val="tx2"/>
                </a:solidFill>
              </a:rPr>
              <a:t>Aconselhe-a a </a:t>
            </a:r>
            <a:r>
              <a:rPr lang="pt" sz="2400" dirty="0">
                <a:solidFill>
                  <a:schemeClr val="tx2"/>
                </a:solidFill>
              </a:rPr>
              <a:t>regressar à unidade sanitária relativamente </a:t>
            </a:r>
            <a:r>
              <a:rPr lang="pt" sz="2400" b="0" i="0" u="none" baseline="0" dirty="0">
                <a:solidFill>
                  <a:schemeClr val="tx2"/>
                </a:solidFill>
              </a:rPr>
              <a:t>a sinais de perigo de malária:</a:t>
            </a:r>
            <a:r>
              <a:rPr lang="pt" sz="2400" b="1" i="0" u="none" baseline="0" dirty="0">
                <a:solidFill>
                  <a:schemeClr val="tx2"/>
                </a:solidFill>
              </a:rPr>
              <a:t> febre, dor de cabeça, náuseas/vómitos, fadiga, etc.</a:t>
            </a:r>
          </a:p>
          <a:p>
            <a:pPr lvl="1" algn="l" rtl="0"/>
            <a:r>
              <a:rPr lang="pt" sz="2400" b="0" i="0" u="none" baseline="0" dirty="0">
                <a:solidFill>
                  <a:schemeClr val="tx2"/>
                </a:solidFill>
              </a:rPr>
              <a:t>A febre pode ser um sinal de malária</a:t>
            </a:r>
          </a:p>
          <a:p>
            <a:pPr lvl="1" algn="l" rtl="0"/>
            <a:r>
              <a:rPr lang="pt" sz="2400" b="0" i="0" u="none" baseline="0" dirty="0">
                <a:solidFill>
                  <a:schemeClr val="tx2"/>
                </a:solidFill>
              </a:rPr>
              <a:t>Deve ser efetuado de imediato um teste de diagnóstico da malária e, se o resultado for positivo, o respetivo tratamento</a:t>
            </a:r>
            <a:endParaRPr lang="pt" sz="2400" dirty="0">
              <a:solidFill>
                <a:schemeClr val="tx2"/>
              </a:solidFill>
            </a:endParaRPr>
          </a:p>
        </p:txBody>
      </p:sp>
      <p:pic>
        <p:nvPicPr>
          <p:cNvPr id="5" name="Content Placeholder 4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05483" y="1916601"/>
            <a:ext cx="3524033" cy="3893160"/>
          </a:xfrm>
        </p:spPr>
      </p:pic>
    </p:spTree>
    <p:extLst>
      <p:ext uri="{BB962C8B-B14F-4D97-AF65-F5344CB8AC3E}">
        <p14:creationId xmlns:p14="http://schemas.microsoft.com/office/powerpoint/2010/main" val="4285570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" dirty="0"/>
              <a:t>Objetivos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pt" sz="2400" dirty="0">
                <a:solidFill>
                  <a:schemeClr val="tx2"/>
                </a:solidFill>
              </a:rPr>
              <a:t>No final deste módulo, os participantes deverão ser capazes de:</a:t>
            </a:r>
          </a:p>
          <a:p>
            <a:r>
              <a:rPr lang="pt" sz="2400" dirty="0">
                <a:solidFill>
                  <a:schemeClr val="tx2"/>
                </a:solidFill>
              </a:rPr>
              <a:t>Definir as recomendações da política da OMS para a utilização de tratamento intermitente preventivo da malária durante a gravidez com sulfadoxina-pirimetamina </a:t>
            </a:r>
            <a:br>
              <a:rPr lang="pt" sz="2400" dirty="0">
                <a:solidFill>
                  <a:schemeClr val="tx2"/>
                </a:solidFill>
              </a:rPr>
            </a:br>
            <a:r>
              <a:rPr lang="pt" sz="2400" dirty="0">
                <a:solidFill>
                  <a:schemeClr val="tx2"/>
                </a:solidFill>
              </a:rPr>
              <a:t>(TIP-SP)</a:t>
            </a:r>
          </a:p>
          <a:p>
            <a:r>
              <a:rPr lang="pt" sz="2400" dirty="0">
                <a:solidFill>
                  <a:schemeClr val="tx2"/>
                </a:solidFill>
              </a:rPr>
              <a:t>Descrever a determinação da idade gestacional (IG) através dos antecedentes, exame físico, e teste laboratorial</a:t>
            </a:r>
          </a:p>
          <a:p>
            <a:r>
              <a:rPr lang="pt" sz="2400" dirty="0">
                <a:solidFill>
                  <a:schemeClr val="tx2"/>
                </a:solidFill>
              </a:rPr>
              <a:t>Utilizar instruções para avaliar a idade gestacional no início do 2.º trimestre e a elegibilidade para o TIP-SP</a:t>
            </a:r>
          </a:p>
          <a:p>
            <a:r>
              <a:rPr lang="pt" sz="2400" dirty="0">
                <a:solidFill>
                  <a:schemeClr val="tx2"/>
                </a:solidFill>
              </a:rPr>
              <a:t>Discutir as implicações da alteração da política nas unidades sanitárias e ao nível da comunidade</a:t>
            </a:r>
          </a:p>
          <a:p>
            <a:pPr lvl="1"/>
            <a:endParaRPr lang="pt" sz="20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454169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br>
              <a:rPr lang="pt"/>
            </a:br>
            <a:br>
              <a:rPr lang="pt"/>
            </a:br>
            <a:r>
              <a:rPr lang="pt"/>
              <a:t>Ferramenta de Apoio para auxiliar o Provedor na integração de TIP-SP em cada CPN</a:t>
            </a:r>
            <a:br>
              <a:rPr lang="pt"/>
            </a:br>
            <a:br>
              <a:rPr lang="pt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pt" dirty="0">
              <a:solidFill>
                <a:schemeClr val="tx2"/>
              </a:solidFill>
            </a:endParaRPr>
          </a:p>
          <a:p>
            <a:endParaRPr lang="pt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pt" dirty="0">
              <a:solidFill>
                <a:schemeClr val="tx2"/>
              </a:solidFill>
            </a:endParaRPr>
          </a:p>
          <a:p>
            <a:pPr marL="0" indent="0">
              <a:buNone/>
            </a:pPr>
            <a:r>
              <a:rPr lang="pt" dirty="0">
                <a:solidFill>
                  <a:schemeClr val="tx2"/>
                </a:solidFill>
              </a:rPr>
              <a:t>A mulher necessita de SP neste contacto CPN?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Responda a esta pergunta para cada paciente e em cada contacto CPN.</a:t>
            </a:r>
          </a:p>
          <a:p>
            <a:pPr lvl="1"/>
            <a:r>
              <a:rPr lang="pt" dirty="0">
                <a:solidFill>
                  <a:schemeClr val="tx2"/>
                </a:solidFill>
              </a:rPr>
              <a:t>Utilize as informações da historia cl</a:t>
            </a:r>
            <a:r>
              <a:rPr lang="el-GR" dirty="0">
                <a:solidFill>
                  <a:schemeClr val="tx2"/>
                </a:solidFill>
              </a:rPr>
              <a:t>ί</a:t>
            </a:r>
            <a:r>
              <a:rPr lang="pt" dirty="0">
                <a:solidFill>
                  <a:schemeClr val="tx2"/>
                </a:solidFill>
              </a:rPr>
              <a:t>nica e do exame físico para responder a essa pergunta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581570" y="1676400"/>
            <a:ext cx="7925328" cy="1143000"/>
            <a:chOff x="581570" y="1676400"/>
            <a:chExt cx="7925328" cy="1143000"/>
          </a:xfrm>
        </p:grpSpPr>
        <p:sp>
          <p:nvSpPr>
            <p:cNvPr id="5" name="Rectangle 4"/>
            <p:cNvSpPr/>
            <p:nvPr/>
          </p:nvSpPr>
          <p:spPr>
            <a:xfrm>
              <a:off x="581570" y="1676400"/>
              <a:ext cx="665660" cy="1143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vert="vert270" rtlCol="0" anchor="ctr"/>
            <a:lstStyle/>
            <a:p>
              <a:pPr algn="ctr"/>
              <a:r>
                <a:rPr lang="en-US" b="1" dirty="0" err="1">
                  <a:solidFill>
                    <a:schemeClr val="tx1"/>
                  </a:solidFill>
                </a:rPr>
                <a:t>Inicio</a:t>
              </a:r>
              <a:endParaRPr lang="en-US" b="1" dirty="0">
                <a:solidFill>
                  <a:schemeClr val="tx1"/>
                </a:solidFill>
              </a:endParaRPr>
            </a:p>
          </p:txBody>
        </p:sp>
        <p:sp>
          <p:nvSpPr>
            <p:cNvPr id="7" name="Rectangle 6"/>
            <p:cNvSpPr/>
            <p:nvPr/>
          </p:nvSpPr>
          <p:spPr>
            <a:xfrm>
              <a:off x="1427131" y="1676400"/>
              <a:ext cx="7079767" cy="1143000"/>
            </a:xfrm>
            <a:prstGeom prst="rect">
              <a:avLst/>
            </a:prstGeom>
            <a:solidFill>
              <a:schemeClr val="accent5">
                <a:lumMod val="40000"/>
                <a:lumOff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pt-BR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Fornecer SP em cada contacto CPN se a mulher tiver pelo menos 13 semanas de gravidez, n</a:t>
              </a:r>
              <a:r>
                <a:rPr lang="pt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ã</a:t>
              </a:r>
              <a:r>
                <a:rPr lang="pt-BR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o </a:t>
              </a:r>
              <a:r>
                <a:rPr lang="pt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est</a:t>
              </a:r>
              <a:r>
                <a:rPr lang="en-ZA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á</a:t>
              </a:r>
              <a:r>
                <a:rPr lang="pt-BR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 tomando cotrimoxazol, e passam pelo menos um mês desde a última dose.</a:t>
              </a:r>
              <a:r>
                <a:rPr lang="en-US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,</a:t>
              </a:r>
            </a:p>
            <a:p>
              <a:br>
                <a:rPr lang="pt" sz="1400" dirty="0">
                  <a:solidFill>
                    <a:schemeClr val="tx1"/>
                  </a:solidFill>
                  <a:latin typeface="Gill Sans MT" panose="020B0502020104020203" pitchFamily="34" charset="0"/>
                </a:rPr>
              </a:br>
              <a:r>
                <a:rPr lang="pt" sz="1400" b="1" dirty="0">
                  <a:solidFill>
                    <a:schemeClr val="tx1"/>
                  </a:solidFill>
                  <a:latin typeface="Gill Sans MT" panose="020B0502020104020203" pitchFamily="34" charset="0"/>
                </a:rPr>
                <a:t>A mulher necessita de SP neste contacto CPN?</a:t>
              </a:r>
            </a:p>
          </p:txBody>
        </p:sp>
      </p:grpSp>
      <p:cxnSp>
        <p:nvCxnSpPr>
          <p:cNvPr id="10" name="Straight Arrow Connector 9"/>
          <p:cNvCxnSpPr/>
          <p:nvPr/>
        </p:nvCxnSpPr>
        <p:spPr>
          <a:xfrm>
            <a:off x="4953000" y="2819400"/>
            <a:ext cx="0" cy="53340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0910830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520907" y="4062581"/>
            <a:ext cx="8229600" cy="1935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" sz="2700" b="0" i="0" u="none" baseline="0" dirty="0">
                <a:solidFill>
                  <a:schemeClr val="tx2"/>
                </a:solidFill>
              </a:rPr>
              <a:t>Ela tem a certeza do primeiro dia do seu último período menstrual normal?</a:t>
            </a:r>
          </a:p>
          <a:p>
            <a:r>
              <a:rPr lang="pt" sz="2700" b="0" i="0" u="none" baseline="0" dirty="0">
                <a:solidFill>
                  <a:schemeClr val="tx2"/>
                </a:solidFill>
              </a:rPr>
              <a:t>Se não tiver, ela pensa que podem estar em falta três períodos menstruais? É bom confirmar esses dados, embora não sejam necessários. </a:t>
            </a:r>
          </a:p>
          <a:p>
            <a:endParaRPr lang="pt" sz="28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13541" y="457200"/>
            <a:ext cx="821027" cy="340371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Durante a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Hstoria</a:t>
            </a:r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 da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Paciente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1371600" y="457200"/>
            <a:ext cx="7162800" cy="7620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" sz="1400" dirty="0">
                <a:solidFill>
                  <a:schemeClr val="tx1"/>
                </a:solidFill>
                <a:latin typeface="Gill Sans MT" panose="020B0502020104020203" pitchFamily="34" charset="0"/>
              </a:rPr>
              <a:t>Se </a:t>
            </a:r>
            <a:r>
              <a:rPr lang="en-US" sz="1400" dirty="0">
                <a:solidFill>
                  <a:schemeClr val="tx1"/>
                </a:solidFill>
                <a:latin typeface="Gill Sans MT" panose="020B0502020104020203" pitchFamily="34" charset="0"/>
              </a:rPr>
              <a:t>é</a:t>
            </a:r>
            <a:r>
              <a:rPr lang="pt" sz="1400" dirty="0">
                <a:solidFill>
                  <a:schemeClr val="tx1"/>
                </a:solidFill>
                <a:latin typeface="Gill Sans MT" panose="020B0502020104020203" pitchFamily="34" charset="0"/>
              </a:rPr>
              <a:t> primeiro contacto: ela tem a certeza do primeiro dia do seu último período menstrual normal?  No primeiro e em todos os contactos, confirme o UPMN e assegure-se de que a informação tenha sido documentada no registro de CPN</a:t>
            </a:r>
          </a:p>
        </p:txBody>
      </p:sp>
      <p:sp>
        <p:nvSpPr>
          <p:cNvPr id="25" name="Rectangle 24"/>
          <p:cNvSpPr/>
          <p:nvPr/>
        </p:nvSpPr>
        <p:spPr>
          <a:xfrm>
            <a:off x="6760564" y="2046366"/>
            <a:ext cx="1905000" cy="13716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" sz="1400" dirty="0">
                <a:solidFill>
                  <a:schemeClr val="tx1"/>
                </a:solidFill>
                <a:latin typeface="Gill Sans MT" panose="020B0502020104020203" pitchFamily="34" charset="0"/>
              </a:rPr>
              <a:t> Antes de fornecer a primeira dose de TIP-SP, confirma que ela não menstruou por três meses. 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1600200" y="2352044"/>
            <a:ext cx="609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FFFF"/>
                </a:solidFill>
                <a:latin typeface="Gill Sans MT" panose="020B0502020104020203" pitchFamily="34" charset="0"/>
              </a:rPr>
              <a:t>Sim</a:t>
            </a:r>
          </a:p>
        </p:txBody>
      </p:sp>
      <p:sp>
        <p:nvSpPr>
          <p:cNvPr id="3" name="Diamond 2"/>
          <p:cNvSpPr/>
          <p:nvPr/>
        </p:nvSpPr>
        <p:spPr>
          <a:xfrm>
            <a:off x="1371600" y="2139431"/>
            <a:ext cx="1185470" cy="1185470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Sim</a:t>
            </a:r>
          </a:p>
        </p:txBody>
      </p:sp>
      <p:sp>
        <p:nvSpPr>
          <p:cNvPr id="20" name="Diamond 19"/>
          <p:cNvSpPr/>
          <p:nvPr/>
        </p:nvSpPr>
        <p:spPr>
          <a:xfrm>
            <a:off x="4028375" y="2139431"/>
            <a:ext cx="1185470" cy="118547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N</a:t>
            </a:r>
            <a:r>
              <a:rPr lang="pt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ão</a:t>
            </a:r>
            <a:endParaRPr lang="en-US" sz="1600" dirty="0">
              <a:solidFill>
                <a:srgbClr val="F8F8F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12" name="Straight Arrow Connector 11"/>
          <p:cNvCxnSpPr>
            <a:endCxn id="7" idx="0"/>
          </p:cNvCxnSpPr>
          <p:nvPr/>
        </p:nvCxnSpPr>
        <p:spPr>
          <a:xfrm>
            <a:off x="4953000" y="76200"/>
            <a:ext cx="0" cy="3810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Elbow Connector 13"/>
          <p:cNvCxnSpPr>
            <a:stCxn id="7" idx="2"/>
            <a:endCxn id="3" idx="0"/>
          </p:cNvCxnSpPr>
          <p:nvPr/>
        </p:nvCxnSpPr>
        <p:spPr>
          <a:xfrm rot="5400000">
            <a:off x="2998553" y="184983"/>
            <a:ext cx="920231" cy="2988665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Elbow Connector 15"/>
          <p:cNvCxnSpPr>
            <a:stCxn id="7" idx="2"/>
            <a:endCxn id="20" idx="0"/>
          </p:cNvCxnSpPr>
          <p:nvPr/>
        </p:nvCxnSpPr>
        <p:spPr>
          <a:xfrm rot="5400000">
            <a:off x="4326940" y="1513370"/>
            <a:ext cx="920231" cy="331890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>
            <a:stCxn id="20" idx="3"/>
            <a:endCxn id="25" idx="1"/>
          </p:cNvCxnSpPr>
          <p:nvPr/>
        </p:nvCxnSpPr>
        <p:spPr>
          <a:xfrm>
            <a:off x="5213845" y="2732166"/>
            <a:ext cx="1546719" cy="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Elbow Connector 23"/>
          <p:cNvCxnSpPr>
            <a:stCxn id="3" idx="2"/>
            <a:endCxn id="20" idx="2"/>
          </p:cNvCxnSpPr>
          <p:nvPr/>
        </p:nvCxnSpPr>
        <p:spPr>
          <a:xfrm rot="16200000" flipH="1">
            <a:off x="3292722" y="1996513"/>
            <a:ext cx="12700" cy="2656775"/>
          </a:xfrm>
          <a:prstGeom prst="bentConnector3">
            <a:avLst>
              <a:gd name="adj1" fmla="val 1800000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/>
          <p:cNvCxnSpPr>
            <a:stCxn id="20" idx="2"/>
            <a:endCxn id="5" idx="0"/>
          </p:cNvCxnSpPr>
          <p:nvPr/>
        </p:nvCxnSpPr>
        <p:spPr>
          <a:xfrm>
            <a:off x="4621110" y="3324901"/>
            <a:ext cx="14597" cy="737680"/>
          </a:xfrm>
          <a:prstGeom prst="straightConnector1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616776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6678" y="3689700"/>
            <a:ext cx="8229600" cy="2667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pt" sz="2400" b="0" i="0" u="none" baseline="0" dirty="0">
                <a:solidFill>
                  <a:schemeClr val="tx2"/>
                </a:solidFill>
              </a:rPr>
              <a:t>Consegue palpar o fundo uterino no abdómen? Como descreveria essa sensação? </a:t>
            </a:r>
          </a:p>
          <a:p>
            <a:r>
              <a:rPr lang="pt" sz="2400" b="0" i="0" u="none" baseline="0" dirty="0">
                <a:solidFill>
                  <a:schemeClr val="tx2"/>
                </a:solidFill>
              </a:rPr>
              <a:t>A altura do fundo uterino tem no mínimo 3 cm acima da sínfise púbica? Se não tiver, provavelmente a sua gravidez é inferior a 13 semanas, não sendo elegível para receber o </a:t>
            </a:r>
            <a:br>
              <a:rPr lang="pt" sz="2400" b="0" i="0" u="none" baseline="0" dirty="0">
                <a:solidFill>
                  <a:schemeClr val="tx2"/>
                </a:solidFill>
              </a:rPr>
            </a:br>
            <a:r>
              <a:rPr lang="pt" sz="2400" dirty="0">
                <a:solidFill>
                  <a:schemeClr val="tx2"/>
                </a:solidFill>
              </a:rPr>
              <a:t>TIP</a:t>
            </a:r>
            <a:r>
              <a:rPr lang="pt" sz="2400" b="0" i="0" u="none" baseline="0" dirty="0">
                <a:solidFill>
                  <a:schemeClr val="tx2"/>
                </a:solidFill>
              </a:rPr>
              <a:t>-SP. </a:t>
            </a:r>
          </a:p>
          <a:p>
            <a:endParaRPr lang="pt" sz="20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456678" y="359791"/>
            <a:ext cx="457200" cy="316939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Durante o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exame</a:t>
            </a:r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fisico</a:t>
            </a:r>
            <a:endParaRPr lang="en-US" sz="1400" b="1" dirty="0">
              <a:solidFill>
                <a:schemeClr val="tx1"/>
              </a:solidFill>
              <a:latin typeface="Gill Sans MT" panose="020B0502020104020203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216150" y="348895"/>
            <a:ext cx="7365569" cy="554609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Meça a altura do fundo uterino se conseguir sentir o útero no abdómen:</a:t>
            </a:r>
          </a:p>
          <a:p>
            <a:pPr algn="ctr"/>
            <a:r>
              <a:rPr lang="pt-B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A altura do fundo uterino tem no mínimo 3 cm (3 dedos) acima da sínfise púbica?</a:t>
            </a:r>
          </a:p>
        </p:txBody>
      </p:sp>
      <p:sp>
        <p:nvSpPr>
          <p:cNvPr id="11" name="Rectangle 10"/>
          <p:cNvSpPr/>
          <p:nvPr/>
        </p:nvSpPr>
        <p:spPr>
          <a:xfrm>
            <a:off x="6626350" y="1676400"/>
            <a:ext cx="1955369" cy="1229357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" sz="1400" dirty="0">
                <a:solidFill>
                  <a:schemeClr val="tx1"/>
                </a:solidFill>
                <a:latin typeface="Gill Sans MT" panose="020B0502020104020203" pitchFamily="34" charset="0"/>
              </a:rPr>
              <a:t>Provavelmente a mulher ainda não tem 13 semanas de gravidez, não podendo tomar a primeira dose de TIP-SP</a:t>
            </a:r>
          </a:p>
        </p:txBody>
      </p:sp>
      <p:sp>
        <p:nvSpPr>
          <p:cNvPr id="19" name="Diamond 18"/>
          <p:cNvSpPr/>
          <p:nvPr/>
        </p:nvSpPr>
        <p:spPr>
          <a:xfrm>
            <a:off x="1447800" y="1698343"/>
            <a:ext cx="1185470" cy="1185470"/>
          </a:xfrm>
          <a:prstGeom prst="diamond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Sim</a:t>
            </a:r>
          </a:p>
        </p:txBody>
      </p:sp>
      <p:sp>
        <p:nvSpPr>
          <p:cNvPr id="23" name="Diamond 22"/>
          <p:cNvSpPr/>
          <p:nvPr/>
        </p:nvSpPr>
        <p:spPr>
          <a:xfrm>
            <a:off x="4309249" y="1698343"/>
            <a:ext cx="1185470" cy="1185470"/>
          </a:xfrm>
          <a:prstGeom prst="diamond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N</a:t>
            </a:r>
            <a:r>
              <a:rPr lang="pt" sz="1600" dirty="0">
                <a:solidFill>
                  <a:srgbClr val="F8F8F8"/>
                </a:solidFill>
                <a:latin typeface="Gill Sans MT" panose="020B0502020104020203" pitchFamily="34" charset="0"/>
              </a:rPr>
              <a:t>ão</a:t>
            </a:r>
            <a:endParaRPr lang="en-US" sz="1600" dirty="0">
              <a:solidFill>
                <a:srgbClr val="F8F8F8"/>
              </a:solidFill>
              <a:latin typeface="Gill Sans MT" panose="020B0502020104020203" pitchFamily="34" charset="0"/>
            </a:endParaRPr>
          </a:p>
        </p:txBody>
      </p:sp>
      <p:cxnSp>
        <p:nvCxnSpPr>
          <p:cNvPr id="27" name="Straight Arrow Connector 26"/>
          <p:cNvCxnSpPr/>
          <p:nvPr/>
        </p:nvCxnSpPr>
        <p:spPr>
          <a:xfrm flipH="1">
            <a:off x="4888149" y="-16865"/>
            <a:ext cx="1" cy="36576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Elbow Connector 28"/>
          <p:cNvCxnSpPr>
            <a:stCxn id="8" idx="2"/>
            <a:endCxn id="19" idx="0"/>
          </p:cNvCxnSpPr>
          <p:nvPr/>
        </p:nvCxnSpPr>
        <p:spPr>
          <a:xfrm rot="5400000">
            <a:off x="3072316" y="-128277"/>
            <a:ext cx="794839" cy="2858400"/>
          </a:xfrm>
          <a:prstGeom prst="bentConnector3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Straight Arrow Connector 30"/>
          <p:cNvCxnSpPr>
            <a:stCxn id="8" idx="2"/>
            <a:endCxn id="23" idx="0"/>
          </p:cNvCxnSpPr>
          <p:nvPr/>
        </p:nvCxnSpPr>
        <p:spPr>
          <a:xfrm>
            <a:off x="4898935" y="903504"/>
            <a:ext cx="3049" cy="794839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>
            <a:stCxn id="23" idx="3"/>
            <a:endCxn id="11" idx="1"/>
          </p:cNvCxnSpPr>
          <p:nvPr/>
        </p:nvCxnSpPr>
        <p:spPr>
          <a:xfrm>
            <a:off x="5494719" y="2291078"/>
            <a:ext cx="1131631" cy="1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/>
          <p:cNvCxnSpPr>
            <a:stCxn id="19" idx="2"/>
          </p:cNvCxnSpPr>
          <p:nvPr/>
        </p:nvCxnSpPr>
        <p:spPr>
          <a:xfrm>
            <a:off x="2040535" y="2883813"/>
            <a:ext cx="0" cy="645376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5642820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57200" y="586633"/>
            <a:ext cx="533400" cy="2209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en-US" b="1" dirty="0">
                <a:solidFill>
                  <a:schemeClr val="tx1"/>
                </a:solidFill>
                <a:latin typeface="Gill Sans MT" panose="020B0502020104020203" pitchFamily="34" charset="0"/>
              </a:rPr>
              <a:t>TIP-SP</a:t>
            </a:r>
          </a:p>
        </p:txBody>
      </p:sp>
      <p:sp>
        <p:nvSpPr>
          <p:cNvPr id="8" name="Rectangle 7"/>
          <p:cNvSpPr/>
          <p:nvPr/>
        </p:nvSpPr>
        <p:spPr>
          <a:xfrm>
            <a:off x="1409699" y="581297"/>
            <a:ext cx="4495801" cy="11713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t-B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A gestante tem pelo menos 13 semanas de gravidez. Forneça  lhe SP nas seguintes condições: </a:t>
            </a:r>
          </a:p>
          <a:p>
            <a:r>
              <a:rPr lang="pt-B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1. Tenha passado um mês desde a última dose de SP</a:t>
            </a:r>
          </a:p>
          <a:p>
            <a:r>
              <a:rPr lang="pt-BR" sz="1400" dirty="0">
                <a:solidFill>
                  <a:schemeClr val="tx1"/>
                </a:solidFill>
                <a:latin typeface="Gill Sans MT" panose="020B0502020104020203" pitchFamily="34" charset="0"/>
              </a:rPr>
              <a:t>2. Não esteja a tomar cotrimoxazol.</a:t>
            </a:r>
          </a:p>
        </p:txBody>
      </p:sp>
      <p:sp>
        <p:nvSpPr>
          <p:cNvPr id="10" name="Rectangle 9"/>
          <p:cNvSpPr/>
          <p:nvPr/>
        </p:nvSpPr>
        <p:spPr>
          <a:xfrm>
            <a:off x="6324600" y="581297"/>
            <a:ext cx="2362200" cy="1171303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" sz="1400" dirty="0">
                <a:solidFill>
                  <a:schemeClr val="tx1"/>
                </a:solidFill>
                <a:latin typeface="Gill Sans MT" panose="020B0502020104020203" pitchFamily="34" charset="0"/>
              </a:rPr>
              <a:t>Peça-lhe para retornar a CPN assim que tiver 13 semanas de gravidez</a:t>
            </a:r>
          </a:p>
        </p:txBody>
      </p:sp>
      <p:sp>
        <p:nvSpPr>
          <p:cNvPr id="14" name="Content Placeholder 2"/>
          <p:cNvSpPr>
            <a:spLocks noGrp="1"/>
          </p:cNvSpPr>
          <p:nvPr>
            <p:ph idx="1"/>
          </p:nvPr>
        </p:nvSpPr>
        <p:spPr>
          <a:xfrm>
            <a:off x="457200" y="2971800"/>
            <a:ext cx="8229600" cy="2971800"/>
          </a:xfrm>
        </p:spPr>
        <p:txBody>
          <a:bodyPr/>
          <a:lstStyle/>
          <a:p>
            <a:pPr marL="0" indent="0">
              <a:buNone/>
            </a:pPr>
            <a:r>
              <a:rPr lang="pt-BR" sz="2000" dirty="0">
                <a:solidFill>
                  <a:schemeClr val="tx2"/>
                </a:solidFill>
              </a:rPr>
              <a:t>Foram cumpridos os três critérios?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000" b="1" dirty="0">
                <a:solidFill>
                  <a:schemeClr val="tx2"/>
                </a:solidFill>
              </a:rPr>
              <a:t>Pelo menos 13 semanas de gravidez</a:t>
            </a:r>
            <a:r>
              <a:rPr lang="pt-BR" sz="2000" dirty="0">
                <a:solidFill>
                  <a:schemeClr val="tx2"/>
                </a:solidFill>
              </a:rPr>
              <a:t>: altura do fundo uterino é palpável no abdómen.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000" b="1" dirty="0">
                <a:solidFill>
                  <a:schemeClr val="tx2"/>
                </a:solidFill>
              </a:rPr>
              <a:t>Pelo menos um mês desde a última dose de SP </a:t>
            </a:r>
            <a:r>
              <a:rPr lang="pt-BR" sz="2000" dirty="0">
                <a:solidFill>
                  <a:schemeClr val="tx2"/>
                </a:solidFill>
              </a:rPr>
              <a:t>(ou é a sua primeira dose nesta gravidez): verifique o seu cartão/caderneta de CPN</a:t>
            </a:r>
          </a:p>
          <a:p>
            <a:pPr marL="514350" indent="-514350">
              <a:buFont typeface="+mj-lt"/>
              <a:buAutoNum type="arabicPeriod"/>
            </a:pPr>
            <a:r>
              <a:rPr lang="pt-BR" sz="2000" b="1" dirty="0">
                <a:solidFill>
                  <a:schemeClr val="tx2"/>
                </a:solidFill>
              </a:rPr>
              <a:t>Não está a tomar cotrimoxazol: </a:t>
            </a:r>
            <a:r>
              <a:rPr lang="pt-BR" sz="2000" dirty="0">
                <a:solidFill>
                  <a:schemeClr val="tx2"/>
                </a:solidFill>
              </a:rPr>
              <a:t>De acordo com as diretrizes nacionais, as mulheres seropositivas podem estar em uso de cotrimoxazol profilactico.   Verifique o seu cartão/ caderneta de CPN</a:t>
            </a:r>
          </a:p>
        </p:txBody>
      </p:sp>
      <p:cxnSp>
        <p:nvCxnSpPr>
          <p:cNvPr id="4" name="Elbow Connector 3"/>
          <p:cNvCxnSpPr>
            <a:stCxn id="8" idx="2"/>
            <a:endCxn id="10" idx="2"/>
          </p:cNvCxnSpPr>
          <p:nvPr/>
        </p:nvCxnSpPr>
        <p:spPr>
          <a:xfrm rot="16200000" flipH="1">
            <a:off x="5581650" y="-171450"/>
            <a:ext cx="12700" cy="3848100"/>
          </a:xfrm>
          <a:prstGeom prst="bentConnector3">
            <a:avLst>
              <a:gd name="adj1" fmla="val 5511339"/>
            </a:avLst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>
            <a:stCxn id="10" idx="2"/>
          </p:cNvCxnSpPr>
          <p:nvPr/>
        </p:nvCxnSpPr>
        <p:spPr>
          <a:xfrm>
            <a:off x="7505700" y="1752600"/>
            <a:ext cx="6350" cy="122555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>
            <a:off x="3663950" y="152400"/>
            <a:ext cx="635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7512050" y="137272"/>
            <a:ext cx="6350" cy="457200"/>
          </a:xfrm>
          <a:prstGeom prst="straightConnector1">
            <a:avLst/>
          </a:prstGeom>
          <a:ln w="1270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10256050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334962"/>
          </a:xfrm>
        </p:spPr>
        <p:txBody>
          <a:bodyPr>
            <a:normAutofit fontScale="90000"/>
          </a:bodyPr>
          <a:lstStyle/>
          <a:p>
            <a:r>
              <a:rPr lang="pt" dirty="0"/>
              <a:t>Antes de a paciente sair da clínica</a:t>
            </a:r>
          </a:p>
        </p:txBody>
      </p:sp>
      <p:sp>
        <p:nvSpPr>
          <p:cNvPr id="5" name="Content Placeholder 2"/>
          <p:cNvSpPr txBox="1">
            <a:spLocks/>
          </p:cNvSpPr>
          <p:nvPr/>
        </p:nvSpPr>
        <p:spPr bwMode="auto">
          <a:xfrm>
            <a:off x="457200" y="5105400"/>
            <a:ext cx="8229600" cy="1249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8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000" kern="1200">
                <a:solidFill>
                  <a:srgbClr val="5F5F5F"/>
                </a:solidFill>
                <a:latin typeface="Gill Sans MT" panose="020B0502020104020203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 rtl="0"/>
            <a:endParaRPr lang="pt" sz="2700" b="0" i="0" u="none" baseline="0" dirty="0">
              <a:solidFill>
                <a:schemeClr val="tx2"/>
              </a:solidFill>
            </a:endParaRPr>
          </a:p>
          <a:p>
            <a:pPr marL="0" indent="0" algn="ctr" rtl="0">
              <a:buNone/>
            </a:pPr>
            <a:r>
              <a:rPr lang="pt" sz="2400" b="0" i="0" u="none" baseline="0" dirty="0">
                <a:solidFill>
                  <a:schemeClr val="tx2"/>
                </a:solidFill>
              </a:rPr>
              <a:t>Utilize estes lembretes de aconselhamento e intervenção</a:t>
            </a:r>
          </a:p>
          <a:p>
            <a:pPr lvl="1" algn="l" rtl="0"/>
            <a:endParaRPr lang="pt" sz="2700" dirty="0">
              <a:solidFill>
                <a:schemeClr val="tx2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43348" y="1158219"/>
            <a:ext cx="632952" cy="412815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>
              <a:lnSpc>
                <a:spcPct val="150000"/>
              </a:lnSpc>
            </a:pPr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Antes de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sair</a:t>
            </a:r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 da </a:t>
            </a:r>
            <a:r>
              <a:rPr lang="en-US" sz="1400" b="1" dirty="0" err="1">
                <a:solidFill>
                  <a:schemeClr val="tx1"/>
                </a:solidFill>
                <a:latin typeface="Gill Sans MT" panose="020B0502020104020203" pitchFamily="34" charset="0"/>
              </a:rPr>
              <a:t>consulta</a:t>
            </a:r>
            <a:r>
              <a:rPr lang="en-US" sz="1400" b="1" dirty="0">
                <a:solidFill>
                  <a:schemeClr val="tx1"/>
                </a:solidFill>
                <a:latin typeface="Gill Sans MT" panose="020B0502020104020203" pitchFamily="34" charset="0"/>
              </a:rPr>
              <a:t> pre natal </a:t>
            </a:r>
          </a:p>
        </p:txBody>
      </p:sp>
      <p:sp>
        <p:nvSpPr>
          <p:cNvPr id="8" name="Rectangle 7"/>
          <p:cNvSpPr/>
          <p:nvPr/>
        </p:nvSpPr>
        <p:spPr>
          <a:xfrm>
            <a:off x="969696" y="1171575"/>
            <a:ext cx="7717104" cy="4114800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Aconselha sobre as intervenções  fornecidas na CPN, incluindo testagem para HIV, e esclareça as preocupações que possa apresentar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Aconselha sobre os sinais de perigo (sangramento, febre, dor abdominal, cefaleia, etc.) o qu</a:t>
            </a:r>
            <a:r>
              <a:rPr lang="pt-BR" sz="2000" dirty="0">
                <a:solidFill>
                  <a:schemeClr val="tx1"/>
                </a:solidFill>
                <a:latin typeface="Gill Sans MT" panose="020B0502020104020203" pitchFamily="34" charset="0"/>
              </a:rPr>
              <a:t>é</a:t>
            </a: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 fazer quando tiver um dos sinais de perigo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Explica a importância das consultas de seguimento e marca a consulta seguinte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Certifique se de que ela est</a:t>
            </a:r>
            <a:r>
              <a:rPr lang="pt-BR" sz="2000" dirty="0">
                <a:solidFill>
                  <a:schemeClr val="tx1"/>
                </a:solidFill>
                <a:latin typeface="Gill Sans MT" panose="020B0502020104020203" pitchFamily="34" charset="0"/>
              </a:rPr>
              <a:t>á</a:t>
            </a: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 usando uma rede mosquiteira impregnada com insecticida de longa duração</a:t>
            </a:r>
            <a:b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</a:b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Se não tem certeza da data da última menstruação e tem ecografo disponίvel solicite ou faça para determinar a idade gestacional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pt" sz="2000" dirty="0">
                <a:solidFill>
                  <a:schemeClr val="tx1"/>
                </a:solidFill>
                <a:latin typeface="Gill Sans MT" panose="020B0502020104020203" pitchFamily="34" charset="0"/>
              </a:rPr>
              <a:t>Registe toda informação clίnica no livro de registo e cartão/caderneta da gestante e agradeça a.</a:t>
            </a:r>
          </a:p>
        </p:txBody>
      </p:sp>
    </p:spTree>
    <p:extLst>
      <p:ext uri="{BB962C8B-B14F-4D97-AF65-F5344CB8AC3E}">
        <p14:creationId xmlns:p14="http://schemas.microsoft.com/office/powerpoint/2010/main" val="3462528211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/>
              <a:t>Implementação da política da OMS:</a:t>
            </a:r>
            <a:br>
              <a:rPr lang="pt"/>
            </a:br>
            <a:r>
              <a:rPr lang="pt"/>
              <a:t>Perguntas a considerar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400" dirty="0">
                <a:solidFill>
                  <a:schemeClr val="tx2"/>
                </a:solidFill>
              </a:rPr>
              <a:t>Que componentes da política da OMS podem representar desafios para a implementação em escala?  Como é que esses desafios podem ser solucionados?</a:t>
            </a:r>
          </a:p>
          <a:p>
            <a:pPr lvl="1"/>
            <a:r>
              <a:rPr lang="pt-BR" sz="2000" dirty="0">
                <a:solidFill>
                  <a:schemeClr val="tx2"/>
                </a:solidFill>
              </a:rPr>
              <a:t>Barreiras do fornecedor</a:t>
            </a:r>
          </a:p>
          <a:p>
            <a:pPr lvl="1"/>
            <a:r>
              <a:rPr lang="pt-BR" sz="2000" dirty="0">
                <a:solidFill>
                  <a:schemeClr val="tx2"/>
                </a:solidFill>
              </a:rPr>
              <a:t>Barreiras da paciente</a:t>
            </a:r>
          </a:p>
          <a:p>
            <a:pPr lvl="1"/>
            <a:r>
              <a:rPr lang="pt-BR" sz="2000" dirty="0">
                <a:solidFill>
                  <a:schemeClr val="tx2"/>
                </a:solidFill>
              </a:rPr>
              <a:t>Logística/aprovisionamento</a:t>
            </a:r>
          </a:p>
          <a:p>
            <a:pPr lvl="1"/>
            <a:r>
              <a:rPr lang="pt-BR" sz="2000" dirty="0">
                <a:solidFill>
                  <a:schemeClr val="tx2"/>
                </a:solidFill>
              </a:rPr>
              <a:t>Financiamento para doses adicionais de SP</a:t>
            </a:r>
            <a:endParaRPr lang="pt" sz="2000" dirty="0">
              <a:solidFill>
                <a:schemeClr val="tx2"/>
              </a:solidFill>
            </a:endParaRPr>
          </a:p>
          <a:p>
            <a:r>
              <a:rPr lang="pt" sz="2400" dirty="0">
                <a:solidFill>
                  <a:schemeClr val="tx2"/>
                </a:solidFill>
              </a:rPr>
              <a:t>Que estratégias podem ser desenvolvidas para aumentar o acesso à SP sem arriscar a administração no 1.º trimestre?</a:t>
            </a:r>
          </a:p>
          <a:p>
            <a:r>
              <a:rPr lang="pt" sz="2400" dirty="0">
                <a:solidFill>
                  <a:schemeClr val="tx2"/>
                </a:solidFill>
              </a:rPr>
              <a:t>Que estratégias podem ser desenvolvidas para aumentar o acesso à SP sem por em risco as gestantes que estejam a fazer profilaxia com cotrimoxazol?</a:t>
            </a:r>
          </a:p>
        </p:txBody>
      </p:sp>
    </p:spTree>
    <p:extLst>
      <p:ext uri="{BB962C8B-B14F-4D97-AF65-F5344CB8AC3E}">
        <p14:creationId xmlns:p14="http://schemas.microsoft.com/office/powerpoint/2010/main" val="233133400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rtl="0"/>
            <a:r>
              <a:rPr lang="pt" b="0" i="0" u="none" baseline="0"/>
              <a:t>Implementação da política da OMS:</a:t>
            </a:r>
            <a:br>
              <a:rPr lang="pt"/>
            </a:br>
            <a:r>
              <a:rPr lang="pt" b="0" i="0" u="none" baseline="0"/>
              <a:t>Perguntas a considerar (cont.)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algn="l" rtl="0"/>
            <a:r>
              <a:rPr lang="pt" b="0" i="0" u="none" baseline="0" dirty="0">
                <a:solidFill>
                  <a:schemeClr val="tx2"/>
                </a:solidFill>
              </a:rPr>
              <a:t>Que quadros são competentes para determinar se a idade gestacional (IG) é inferior a 13 semanas e se o </a:t>
            </a:r>
            <a:r>
              <a:rPr lang="pt" dirty="0">
                <a:solidFill>
                  <a:schemeClr val="tx2"/>
                </a:solidFill>
              </a:rPr>
              <a:t>TIP-SP não deve ser administrada?</a:t>
            </a:r>
          </a:p>
          <a:p>
            <a:r>
              <a:rPr lang="pt" dirty="0">
                <a:solidFill>
                  <a:schemeClr val="tx2"/>
                </a:solidFill>
              </a:rPr>
              <a:t>Que quadros devem ser autorizados a administrar o TIP-SP?</a:t>
            </a:r>
          </a:p>
          <a:p>
            <a:r>
              <a:rPr lang="pt" dirty="0">
                <a:solidFill>
                  <a:schemeClr val="tx2"/>
                </a:solidFill>
              </a:rPr>
              <a:t>Devem alguns quadros ter apenas uma autorização limitada para administrar o TIP-SP (por exemplo, quando é fácil determinar que a gravidez NÃO está no 1.º  trimestre)?</a:t>
            </a:r>
          </a:p>
          <a:p>
            <a:r>
              <a:rPr lang="pt" dirty="0">
                <a:solidFill>
                  <a:schemeClr val="tx2"/>
                </a:solidFill>
              </a:rPr>
              <a:t>Que estratégias devem ser utilizadas para garantir que todos os fornecedores estão informados sobre a nova política respeitante ao TIP-SP?</a:t>
            </a:r>
          </a:p>
        </p:txBody>
      </p:sp>
    </p:spTree>
    <p:extLst>
      <p:ext uri="{BB962C8B-B14F-4D97-AF65-F5344CB8AC3E}">
        <p14:creationId xmlns:p14="http://schemas.microsoft.com/office/powerpoint/2010/main" val="1806446304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/>
              <a:t>Implementação da política da OMS:</a:t>
            </a:r>
            <a:br>
              <a:rPr lang="pt"/>
            </a:br>
            <a:r>
              <a:rPr lang="pt"/>
              <a:t>Perguntas a considerar (cont.)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400" dirty="0">
                <a:solidFill>
                  <a:schemeClr val="tx2"/>
                </a:solidFill>
              </a:rPr>
              <a:t>De que modo as mensagens respeitantes aos CPN podem ser integradas na Informação, Educação e Comunicação (IEC) sobre o inicio precoce do TIP-SP?</a:t>
            </a:r>
          </a:p>
          <a:p>
            <a:r>
              <a:rPr lang="pt" sz="2400" dirty="0">
                <a:solidFill>
                  <a:schemeClr val="tx2"/>
                </a:solidFill>
              </a:rPr>
              <a:t>Que papel podem desempenhar os profissionais de saúde, as comunidades e os líderes comunitários no aumento da adoção do TIP-SP?</a:t>
            </a:r>
          </a:p>
          <a:p>
            <a:r>
              <a:rPr lang="pt" sz="2400" dirty="0">
                <a:solidFill>
                  <a:schemeClr val="tx2"/>
                </a:solidFill>
              </a:rPr>
              <a:t>Que outros desafios existem para a implementação da política?  Como é que esses desafios podem ser solucionados?</a:t>
            </a:r>
          </a:p>
          <a:p>
            <a:r>
              <a:rPr lang="pt" sz="2400" dirty="0">
                <a:solidFill>
                  <a:schemeClr val="tx2"/>
                </a:solidFill>
              </a:rPr>
              <a:t>Que facilitadores podem ser aproveitados para melhorar a implementação da política do TIP-SP?</a:t>
            </a:r>
          </a:p>
        </p:txBody>
      </p:sp>
    </p:spTree>
    <p:extLst>
      <p:ext uri="{BB962C8B-B14F-4D97-AF65-F5344CB8AC3E}">
        <p14:creationId xmlns:p14="http://schemas.microsoft.com/office/powerpoint/2010/main" val="2227579705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" dirty="0">
                <a:solidFill>
                  <a:schemeClr val="tx2"/>
                </a:solidFill>
              </a:rPr>
              <a:t>LEMBRE-SE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pt" sz="2000" dirty="0">
                <a:solidFill>
                  <a:schemeClr val="tx2"/>
                </a:solidFill>
              </a:rPr>
              <a:t>O TIP-SP salva vidas  </a:t>
            </a:r>
          </a:p>
          <a:p>
            <a:pPr algn="ctr"/>
            <a:r>
              <a:rPr lang="pt" sz="2000" dirty="0">
                <a:solidFill>
                  <a:schemeClr val="tx2"/>
                </a:solidFill>
              </a:rPr>
              <a:t>Administre a SP tão cedo quanto possível no 2º trimestre</a:t>
            </a:r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123" y="2785923"/>
            <a:ext cx="3128342" cy="2729191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pt" sz="2000" dirty="0">
                <a:solidFill>
                  <a:schemeClr val="tx2"/>
                </a:solidFill>
              </a:rPr>
              <a:t>Aconselhamento sobre REMILD, ferro e ácido fólico e sinais de perigo</a:t>
            </a:r>
          </a:p>
        </p:txBody>
      </p:sp>
      <p:pic>
        <p:nvPicPr>
          <p:cNvPr id="12" name="Content Placeholder 1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4312" y="2786709"/>
            <a:ext cx="2743200" cy="2743200"/>
          </a:xfrm>
        </p:spPr>
      </p:pic>
    </p:spTree>
    <p:extLst>
      <p:ext uri="{BB962C8B-B14F-4D97-AF65-F5344CB8AC3E}">
        <p14:creationId xmlns:p14="http://schemas.microsoft.com/office/powerpoint/2010/main" val="4160314317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35483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"/>
              <a:t>Por que este tema é importante?  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400" dirty="0">
                <a:solidFill>
                  <a:schemeClr val="tx2"/>
                </a:solidFill>
              </a:rPr>
              <a:t>A primeira vez que a OMS recomendou o TIP-SP foi em 2004.</a:t>
            </a:r>
          </a:p>
          <a:p>
            <a:pPr lvl="1"/>
            <a:r>
              <a:rPr lang="pt" sz="2000" dirty="0">
                <a:solidFill>
                  <a:schemeClr val="tx2"/>
                </a:solidFill>
              </a:rPr>
              <a:t>A aceitação da 1.ª, 2.ª e 3.ª doses na África Subsariana foi de, respetivamente, 52%, 40% e 17%*</a:t>
            </a:r>
          </a:p>
          <a:p>
            <a:pPr lvl="1"/>
            <a:r>
              <a:rPr lang="pt" sz="2000" dirty="0">
                <a:solidFill>
                  <a:schemeClr val="tx2"/>
                </a:solidFill>
              </a:rPr>
              <a:t>A aceitação esta longe da cobertura universal recomendada pelo «Roll Back Malaria» (Parceria Pelo Controle da Malária)</a:t>
            </a:r>
          </a:p>
          <a:p>
            <a:r>
              <a:rPr lang="pt" sz="2400" dirty="0">
                <a:solidFill>
                  <a:schemeClr val="tx2"/>
                </a:solidFill>
              </a:rPr>
              <a:t>A malária na gravidez (MG) tem consequências negativas graves como a malária grave, a anemia materna grave, o parto prematuro, a morte materna e a malária placentária</a:t>
            </a:r>
          </a:p>
          <a:p>
            <a:r>
              <a:rPr lang="pt" sz="2400" dirty="0">
                <a:solidFill>
                  <a:schemeClr val="tx2"/>
                </a:solidFill>
              </a:rPr>
              <a:t>A MG está associada ao atraso do crescimento intrauterino, nados-mortos e parto de bebés com baixo peso à nascença (BPN)**</a:t>
            </a:r>
          </a:p>
          <a:p>
            <a:pPr marL="0" indent="0">
              <a:buNone/>
            </a:pPr>
            <a:r>
              <a:rPr lang="pt-BR" sz="1400" dirty="0">
                <a:solidFill>
                  <a:schemeClr val="tx2"/>
                </a:solidFill>
              </a:rPr>
              <a:t>*OMS.  Relatório da Malária no Mundo 2015.  Genebra:  Organização Mundial de Saúde; 2015.</a:t>
            </a:r>
          </a:p>
          <a:p>
            <a:pPr marL="0" indent="0">
              <a:buNone/>
            </a:pPr>
            <a:r>
              <a:rPr lang="pt-BR" sz="1400" dirty="0">
                <a:solidFill>
                  <a:schemeClr val="tx2"/>
                </a:solidFill>
              </a:rPr>
              <a:t>**Aribodor DN, Nwaorgu OC, Eneanya CI, Okoli I, Etaga HO: Associação de baixo peso à nascença e infeção por malária placentária na Nigéria. J Infect Dev Ctries 2009, 3:620–623.</a:t>
            </a:r>
          </a:p>
          <a:p>
            <a:pPr marL="0" indent="0">
              <a:buNone/>
            </a:pPr>
            <a:endParaRPr lang="p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338593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/>
              <a:t>Recomendações da Política da OMS de 2012 </a:t>
            </a:r>
            <a:br>
              <a:rPr lang="pt"/>
            </a:br>
            <a:r>
              <a:rPr lang="pt"/>
              <a:t>para o TIP-SP </a:t>
            </a:r>
            <a:endParaRPr lang="pt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-BR" sz="2800" dirty="0">
                <a:solidFill>
                  <a:schemeClr val="tx2"/>
                </a:solidFill>
              </a:rPr>
              <a:t>O TIP-SP é recomendado para todas as mulheres grávidas em cada consulta pré-natal (CPN) até ao momento do parto</a:t>
            </a:r>
          </a:p>
          <a:p>
            <a:r>
              <a:rPr lang="pt-BR" sz="2800" dirty="0">
                <a:solidFill>
                  <a:schemeClr val="tx2"/>
                </a:solidFill>
              </a:rPr>
              <a:t>Iniciar o mais cedo possível no segundo trimestre (que começa na 13ª semana)</a:t>
            </a:r>
          </a:p>
          <a:p>
            <a:r>
              <a:rPr lang="pt-BR" sz="2800" dirty="0">
                <a:solidFill>
                  <a:schemeClr val="tx2"/>
                </a:solidFill>
              </a:rPr>
              <a:t>Administrar doses com um intervalo mínimo de um mês</a:t>
            </a:r>
          </a:p>
          <a:p>
            <a:r>
              <a:rPr lang="pt-BR" sz="2800" dirty="0">
                <a:solidFill>
                  <a:schemeClr val="tx2"/>
                </a:solidFill>
              </a:rPr>
              <a:t>A última dose pode ser administrada até ao momento do parto sem preocupações de segurança</a:t>
            </a:r>
          </a:p>
        </p:txBody>
      </p:sp>
    </p:spTree>
    <p:extLst>
      <p:ext uri="{BB962C8B-B14F-4D97-AF65-F5344CB8AC3E}">
        <p14:creationId xmlns:p14="http://schemas.microsoft.com/office/powerpoint/2010/main" val="354622100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/>
              <a:t>O que foi alterado nas Recomendaçoes da OMS para o TIP-SP entre 2004 a 2012?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400" dirty="0">
                <a:solidFill>
                  <a:schemeClr val="tx2"/>
                </a:solidFill>
              </a:rPr>
              <a:t>As diretrizes da OMS 2004 recomendavam a primeira dose de TIP-SP nas 16 semanas</a:t>
            </a:r>
          </a:p>
          <a:p>
            <a:pPr lvl="1"/>
            <a:r>
              <a:rPr lang="pt" sz="2000" dirty="0">
                <a:solidFill>
                  <a:schemeClr val="tx2"/>
                </a:solidFill>
              </a:rPr>
              <a:t>As diretrizes do país frequentemente definem a perceção dos primeiros movimentos fetais como “parâmetro de referência”</a:t>
            </a:r>
          </a:p>
          <a:p>
            <a:r>
              <a:rPr lang="pt" sz="2400" dirty="0">
                <a:solidFill>
                  <a:schemeClr val="tx2"/>
                </a:solidFill>
              </a:rPr>
              <a:t>Em 2012  a OMS recomenda que a primeira dose seja administrada tão cedo quanto possível no 2.º trimestre, o que constitui uma oportunidade para:  </a:t>
            </a:r>
          </a:p>
          <a:p>
            <a:pPr lvl="1"/>
            <a:r>
              <a:rPr lang="pt" sz="2000" dirty="0">
                <a:solidFill>
                  <a:schemeClr val="tx2"/>
                </a:solidFill>
              </a:rPr>
              <a:t>Orientar os Ministérios da Saúde, </a:t>
            </a:r>
            <a:r>
              <a:rPr lang="pt-BR" sz="2000" dirty="0">
                <a:solidFill>
                  <a:schemeClr val="tx2"/>
                </a:solidFill>
              </a:rPr>
              <a:t>instituições</a:t>
            </a:r>
            <a:r>
              <a:rPr lang="pt" sz="2000" dirty="0">
                <a:solidFill>
                  <a:schemeClr val="tx2"/>
                </a:solidFill>
              </a:rPr>
              <a:t> de formação, fornecedores e decisores comunitários a respeito desta alteração</a:t>
            </a:r>
          </a:p>
          <a:p>
            <a:pPr lvl="1"/>
            <a:r>
              <a:rPr lang="pt" sz="2000" dirty="0">
                <a:solidFill>
                  <a:schemeClr val="tx2"/>
                </a:solidFill>
              </a:rPr>
              <a:t>Aumentar a proteção das mulheres grávidas e protegê-las e aos seus recém-nascidos das consequências da malária na gravidez</a:t>
            </a:r>
          </a:p>
          <a:p>
            <a:endParaRPr lang="pt" sz="24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183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Recomendações da Política da OMS de 2012 para o TIP-SP,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pt" sz="2800" dirty="0">
                <a:solidFill>
                  <a:schemeClr val="tx2"/>
                </a:solidFill>
              </a:rPr>
              <a:t>O TIP-SP deve idealmente ser administrado sob directa observação da toma (DOT)</a:t>
            </a:r>
          </a:p>
          <a:p>
            <a:pPr lvl="1"/>
            <a:r>
              <a:rPr lang="pt" sz="2400" dirty="0">
                <a:solidFill>
                  <a:schemeClr val="tx2"/>
                </a:solidFill>
              </a:rPr>
              <a:t>Três comprimidos de sulfadoxina-pirimetamina (cada comprimido contém 500mg/25mg de SP), perfazendo a dosagem necessária total de 1500mg/75mg de SP</a:t>
            </a:r>
          </a:p>
          <a:p>
            <a:r>
              <a:rPr lang="pt" sz="2800" dirty="0">
                <a:solidFill>
                  <a:schemeClr val="tx2"/>
                </a:solidFill>
              </a:rPr>
              <a:t>A SP pode ser tomada com ou sem alimentos</a:t>
            </a:r>
          </a:p>
          <a:p>
            <a:r>
              <a:rPr lang="pt" sz="2800" dirty="0">
                <a:solidFill>
                  <a:schemeClr val="tx2"/>
                </a:solidFill>
              </a:rPr>
              <a:t>A SP não deve ser administrada em mulheres que estiverem a receber a profilaxia com cotrimoxazol, em virtude de haver um risco mais elevado de efeitos adversos</a:t>
            </a:r>
          </a:p>
        </p:txBody>
      </p:sp>
    </p:spTree>
    <p:extLst>
      <p:ext uri="{BB962C8B-B14F-4D97-AF65-F5344CB8AC3E}">
        <p14:creationId xmlns:p14="http://schemas.microsoft.com/office/powerpoint/2010/main" val="24535816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Recomendações da Política da OMS de 2012 </a:t>
            </a:r>
            <a:br>
              <a:rPr lang="pt" dirty="0"/>
            </a:br>
            <a:r>
              <a:rPr lang="pt" dirty="0"/>
              <a:t>para o TIP-SP, cont.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pt" sz="2200" dirty="0">
                <a:solidFill>
                  <a:schemeClr val="tx2"/>
                </a:solidFill>
              </a:rPr>
              <a:t>A OMS recomenda a administração diária de 0,4mg de ácido fólico.</a:t>
            </a:r>
          </a:p>
          <a:p>
            <a:r>
              <a:rPr lang="pt" sz="2200" dirty="0">
                <a:solidFill>
                  <a:schemeClr val="tx2"/>
                </a:solidFill>
              </a:rPr>
              <a:t>Esta dose pode ser utilizada com segurança em associação com a SP.</a:t>
            </a:r>
          </a:p>
          <a:p>
            <a:r>
              <a:rPr lang="pt" sz="2200" dirty="0">
                <a:solidFill>
                  <a:schemeClr val="tx2"/>
                </a:solidFill>
              </a:rPr>
              <a:t>O ácido fólico numa dose diária igual ou superior a 5mg não deve ser administrado em conjunto com a SP, sendo que neutraliza a sua eficácia como antimalárico.</a:t>
            </a:r>
          </a:p>
          <a:p>
            <a:endParaRPr lang="pt" sz="2200" dirty="0">
              <a:solidFill>
                <a:schemeClr val="tx2"/>
              </a:solidFill>
            </a:endParaRPr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7716" y="2228526"/>
            <a:ext cx="3079567" cy="3269311"/>
          </a:xfrm>
        </p:spPr>
      </p:pic>
    </p:spTree>
    <p:extLst>
      <p:ext uri="{BB962C8B-B14F-4D97-AF65-F5344CB8AC3E}">
        <p14:creationId xmlns:p14="http://schemas.microsoft.com/office/powerpoint/2010/main" val="20690748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"/>
              <a:t>Efeitos Secundários do TIP-SP </a:t>
            </a:r>
            <a:endParaRPr lang="pt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5257800" cy="4525963"/>
          </a:xfrm>
        </p:spPr>
        <p:txBody>
          <a:bodyPr/>
          <a:lstStyle/>
          <a:p>
            <a:r>
              <a:rPr lang="pt" sz="2400" dirty="0">
                <a:solidFill>
                  <a:schemeClr val="tx2"/>
                </a:solidFill>
              </a:rPr>
              <a:t>A SP é geralmente bem tolerada</a:t>
            </a:r>
          </a:p>
          <a:p>
            <a:r>
              <a:rPr lang="pt" sz="2400" dirty="0">
                <a:solidFill>
                  <a:schemeClr val="tx2"/>
                </a:solidFill>
              </a:rPr>
              <a:t>Efeitos colaterais leves e transitórios incluem náusea e vómitos, fraqueza, vertigens </a:t>
            </a:r>
          </a:p>
          <a:p>
            <a:r>
              <a:rPr lang="pt" sz="2400" dirty="0">
                <a:solidFill>
                  <a:schemeClr val="tx2"/>
                </a:solidFill>
              </a:rPr>
              <a:t>A maior parte dos efeitos colaterais estão relatados com a primeira dose de SP, e tendem a diminuir com as doses seguintes</a:t>
            </a:r>
          </a:p>
          <a:p>
            <a:r>
              <a:rPr lang="pt" sz="2400" dirty="0">
                <a:solidFill>
                  <a:schemeClr val="tx2"/>
                </a:solidFill>
              </a:rPr>
              <a:t>Os efeitos colaterais devem ser discutidos abertamente e geridos na unidade sanitaria</a:t>
            </a:r>
          </a:p>
          <a:p>
            <a:endParaRPr lang="pt" sz="2400" dirty="0">
              <a:solidFill>
                <a:schemeClr val="tx2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1566041"/>
            <a:ext cx="2759626" cy="18288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3581400"/>
            <a:ext cx="2759626" cy="206972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2155053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t" dirty="0"/>
              <a:t>Determinação da Idade Gestacional (IG) para a </a:t>
            </a:r>
            <a:br>
              <a:rPr lang="pt" dirty="0"/>
            </a:br>
            <a:r>
              <a:rPr lang="pt" dirty="0"/>
              <a:t>1.ª dose de SP na gravidez — História </a:t>
            </a:r>
            <a:r>
              <a:rPr lang="en-US" dirty="0" err="1"/>
              <a:t>clínica</a:t>
            </a:r>
            <a:endParaRPr lang="pt" dirty="0"/>
          </a:p>
        </p:txBody>
      </p:sp>
      <p:sp>
        <p:nvSpPr>
          <p:cNvPr id="3" name="TextBox 2"/>
          <p:cNvSpPr txBox="1"/>
          <p:nvPr/>
        </p:nvSpPr>
        <p:spPr>
          <a:xfrm>
            <a:off x="304800" y="1555697"/>
            <a:ext cx="5562600" cy="42534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pt" sz="23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Último período menstrual normal (UPMN)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pt" sz="23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Perceção dos primeiros movimentos fetais</a:t>
            </a:r>
            <a:endParaRPr lang="pt" sz="2300" dirty="0">
              <a:solidFill>
                <a:schemeClr val="tx2"/>
              </a:solidFill>
              <a:latin typeface="Gill Sans MT" panose="020B0502020104020203" pitchFamily="34" charset="0"/>
              <a:cs typeface="Arial" panose="020B0604020202020204" pitchFamily="34" charset="0"/>
            </a:endParaRPr>
          </a:p>
          <a:p>
            <a:pPr marL="742950" lvl="1" indent="-28575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As primigestas observam uma perceção dos primeiros movimentos fetais em torno das </a:t>
            </a:r>
            <a:br>
              <a:rPr lang="pt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</a:b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18 a 20 semanas</a:t>
            </a:r>
          </a:p>
          <a:p>
            <a:pPr marL="742950" lvl="1" indent="-28575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As multigestas em torno das 16 semanas </a:t>
            </a:r>
            <a:br>
              <a:rPr lang="pt" sz="190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</a:b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(ou antes)</a:t>
            </a:r>
          </a:p>
          <a:p>
            <a:pPr marL="285750" indent="-285750" algn="l" rtl="0">
              <a:buFont typeface="Arial" panose="020B0604020202020204" pitchFamily="34" charset="0"/>
              <a:buChar char="•"/>
            </a:pPr>
            <a:r>
              <a:rPr lang="pt" sz="23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Potenciais desafios</a:t>
            </a:r>
          </a:p>
          <a:p>
            <a:pPr marL="742950" lvl="1" indent="-28575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É frequente as mulheres não terem a certeza do seu UPMN </a:t>
            </a:r>
          </a:p>
          <a:p>
            <a:pPr marL="742950" lvl="1" indent="-28575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Amamentação e contraceção apenas com progestrógeno (podem causar hemorragia vaginal anovulatória)</a:t>
            </a:r>
          </a:p>
          <a:p>
            <a:pPr marL="742950" lvl="1" indent="-285750" algn="l" rtl="0" fontAlgn="base">
              <a:lnSpc>
                <a:spcPct val="80000"/>
              </a:lnSpc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</a:pPr>
            <a:r>
              <a:rPr lang="pt" sz="1900" b="0" i="0" u="none" baseline="0" dirty="0">
                <a:solidFill>
                  <a:schemeClr val="tx2"/>
                </a:solidFill>
                <a:latin typeface="Gill Sans MT" panose="020B0502020104020203" pitchFamily="34" charset="0"/>
                <a:cs typeface="Arial" panose="020B0604020202020204" pitchFamily="34" charset="0"/>
              </a:rPr>
              <a:t>A perceção dos primeiros movimentos fetais varia significativamente de pessoa para pessoa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3600" y="2209800"/>
            <a:ext cx="2846717" cy="2743200"/>
          </a:xfrm>
          <a:prstGeom prst="rect">
            <a:avLst/>
          </a:prstGeom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88310904"/>
      </p:ext>
    </p:extLst>
  </p:cSld>
  <p:clrMapOvr>
    <a:masterClrMapping/>
  </p:clrMapOvr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CSP_PowerPoint_Template-1">
  <a:themeElements>
    <a:clrScheme name="MCSP">
      <a:dk1>
        <a:srgbClr val="000000"/>
      </a:dk1>
      <a:lt1>
        <a:srgbClr val="777777"/>
      </a:lt1>
      <a:dk2>
        <a:srgbClr val="002A6C"/>
      </a:dk2>
      <a:lt2>
        <a:srgbClr val="9DBFE5"/>
      </a:lt2>
      <a:accent1>
        <a:srgbClr val="CA535C"/>
      </a:accent1>
      <a:accent2>
        <a:srgbClr val="FAC684"/>
      </a:accent2>
      <a:accent3>
        <a:srgbClr val="D5B4E4"/>
      </a:accent3>
      <a:accent4>
        <a:srgbClr val="002A6C"/>
      </a:accent4>
      <a:accent5>
        <a:srgbClr val="9DBFE5"/>
      </a:accent5>
      <a:accent6>
        <a:srgbClr val="CA535C"/>
      </a:accent6>
      <a:hlink>
        <a:srgbClr val="777777"/>
      </a:hlink>
      <a:folHlink>
        <a:srgbClr val="FAC68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CPS_PowerPoint_Template [Read-Only]" id="{B58D1E27-2DEB-4557-9BF1-41BFB293ADDD}" vid="{2D3C5F4A-FD82-47F1-A5FE-AEF3A3D978B5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E1958CCDA3C9A846BC7D3884977680F6" ma:contentTypeVersion="0" ma:contentTypeDescription="Create a new document." ma:contentTypeScope="" ma:versionID="6bdec36d5b7cdbea0a41b7400f6d04eb">
  <xsd:schema xmlns:xsd="http://www.w3.org/2001/XMLSchema" xmlns:xs="http://www.w3.org/2001/XMLSchema" xmlns:p="http://schemas.microsoft.com/office/2006/metadata/properties" xmlns:ns2="75e13fa6-3636-4522-b057-3e839aca7cce" targetNamespace="http://schemas.microsoft.com/office/2006/metadata/properties" ma:root="true" ma:fieldsID="cfce4acfa4037bd3ef9f43294d24b542" ns2:_="">
    <xsd:import namespace="75e13fa6-3636-4522-b057-3e839aca7cce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5e13fa6-3636-4522-b057-3e839aca7cce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75e13fa6-3636-4522-b057-3e839aca7cce">WK2YMFF4N567-111-90</_dlc_DocId>
    <_dlc_DocIdUrl xmlns="75e13fa6-3636-4522-b057-3e839aca7cce">
      <Url>http://jhp-vdata130:35202/sites/RMNCH/Technical/MaternalHealth/_layouts/DocIdRedir.aspx?ID=WK2YMFF4N567-111-90</Url>
      <Description>WK2YMFF4N567-111-90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Assembly>Microsoft.Office.DocumentManagement, Version=14.0.0.0,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Assembly>Microsoft.Office.DocumentManagement, Version=14.0.0.0,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8F38C1FA-A65C-4CEB-B8C0-EC1EA872597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75e13fa6-3636-4522-b057-3e839aca7cc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4F276028-977C-457C-AF54-ABC44574CF08}">
  <ds:schemaRefs>
    <ds:schemaRef ds:uri="http://schemas.microsoft.com/office/2006/documentManagement/types"/>
    <ds:schemaRef ds:uri="http://schemas.openxmlformats.org/package/2006/metadata/core-properties"/>
    <ds:schemaRef ds:uri="http://purl.org/dc/terms/"/>
    <ds:schemaRef ds:uri="http://purl.org/dc/elements/1.1/"/>
    <ds:schemaRef ds:uri="http://schemas.microsoft.com/office/infopath/2007/PartnerControls"/>
    <ds:schemaRef ds:uri="http://schemas.microsoft.com/office/2006/metadata/properties"/>
    <ds:schemaRef ds:uri="75e13fa6-3636-4522-b057-3e839aca7cce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4E4584D2-2840-41D2-A886-C705EB8A953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C009F3E2-B2FE-4037-8225-D678850371EB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About MCSP Presentation v7</Template>
  <TotalTime>15999</TotalTime>
  <Words>2325</Words>
  <Application>Microsoft Office PowerPoint</Application>
  <PresentationFormat>On-screen Show (4:3)</PresentationFormat>
  <Paragraphs>181</Paragraphs>
  <Slides>29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29</vt:i4>
      </vt:variant>
    </vt:vector>
  </HeadingPairs>
  <TitlesOfParts>
    <vt:vector size="34" baseType="lpstr">
      <vt:lpstr>Arial</vt:lpstr>
      <vt:lpstr>Calibri</vt:lpstr>
      <vt:lpstr>Gill Sans MT</vt:lpstr>
      <vt:lpstr>1_Office Theme</vt:lpstr>
      <vt:lpstr>MCSP_PowerPoint_Template-1</vt:lpstr>
      <vt:lpstr>Prevenção da Malária na Gravidez:  Promover o Tratamento Intermitente Preventivo com Sulfadoxina-Pirimetamina no Início do Segundo Trimestre </vt:lpstr>
      <vt:lpstr>Objetivos</vt:lpstr>
      <vt:lpstr>Por que este tema é importante?  </vt:lpstr>
      <vt:lpstr>Recomendações da Política da OMS de 2012  para o TIP-SP </vt:lpstr>
      <vt:lpstr>O que foi alterado nas Recomendaçoes da OMS para o TIP-SP entre 2004 a 2012?</vt:lpstr>
      <vt:lpstr>Recomendações da Política da OMS de 2012 para o TIP-SP, cont.</vt:lpstr>
      <vt:lpstr>Recomendações da Política da OMS de 2012  para o TIP-SP, cont.</vt:lpstr>
      <vt:lpstr>Efeitos Secundários do TIP-SP </vt:lpstr>
      <vt:lpstr>Determinação da Idade Gestacional (IG) para a  1.ª dose de SP na gravidez — História clínica</vt:lpstr>
      <vt:lpstr>Determinação da Idade Gestacional (IG) para a 1ª dose de SP na gravidez — Exame físico</vt:lpstr>
      <vt:lpstr>Determinação da IG para a 1.ª dose de SP na gravidez — Outros metodos </vt:lpstr>
      <vt:lpstr>Determinação da dimensão uterina e da IG </vt:lpstr>
      <vt:lpstr>Determinação da dimensão uterina e da IG, cont.</vt:lpstr>
      <vt:lpstr>Determinação da dimensão uterina e da IG, cont.</vt:lpstr>
      <vt:lpstr>Aconselhamento à gestante acerca do TIP-SP </vt:lpstr>
      <vt:lpstr>Aconselhamento à gestante acerca do TIP-SP, cont.</vt:lpstr>
      <vt:lpstr>Aconselhamento à gestante acerca do TIP-SP, cont.</vt:lpstr>
      <vt:lpstr>Aconselhamento à gestante acerca de suplementos de ferro e ácido fólico durante a gravidez</vt:lpstr>
      <vt:lpstr>Aconselhamento à gestante acerca da MG</vt:lpstr>
      <vt:lpstr>  Ferramenta de Apoio para auxiliar o Provedor na integração de TIP-SP em cada CPN  </vt:lpstr>
      <vt:lpstr>PowerPoint Presentation</vt:lpstr>
      <vt:lpstr>PowerPoint Presentation</vt:lpstr>
      <vt:lpstr>PowerPoint Presentation</vt:lpstr>
      <vt:lpstr>Antes de a paciente sair da clínica</vt:lpstr>
      <vt:lpstr>Implementação da política da OMS: Perguntas a considerar</vt:lpstr>
      <vt:lpstr>Implementação da política da OMS: Perguntas a considerar (cont.)</vt:lpstr>
      <vt:lpstr>Implementação da política da OMS: Perguntas a considerar (cont.)</vt:lpstr>
      <vt:lpstr>LEMBRE-SE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Maternal and Child Survival Program</dc:title>
  <dc:creator>Jenny Eddy</dc:creator>
  <cp:lastModifiedBy>Bekah Walsh</cp:lastModifiedBy>
  <cp:revision>308</cp:revision>
  <cp:lastPrinted>2016-04-20T14:18:46Z</cp:lastPrinted>
  <dcterms:created xsi:type="dcterms:W3CDTF">2014-10-09T18:35:37Z</dcterms:created>
  <dcterms:modified xsi:type="dcterms:W3CDTF">2017-09-27T19:33:12Z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0x010100E1958CCDA3C9A846BC7D3884977680F6</vt:lpwstr>
  </property>
  <property fmtid="{D5CDD505-2E9C-101B-9397-08002B2CF9AE}" pid="3" name="_dlc_DocIdItemGuid">
    <vt:lpwstr>67143d25-466b-44a6-96da-6a9cfc3922ce</vt:lpwstr>
  </property>
</Properties>
</file>