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8" r:id="rId6"/>
  </p:sldMasterIdLst>
  <p:notesMasterIdLst>
    <p:notesMasterId r:id="rId21"/>
  </p:notesMasterIdLst>
  <p:handoutMasterIdLst>
    <p:handoutMasterId r:id="rId22"/>
  </p:handoutMasterIdLst>
  <p:sldIdLst>
    <p:sldId id="256" r:id="rId7"/>
    <p:sldId id="261" r:id="rId8"/>
    <p:sldId id="297" r:id="rId9"/>
    <p:sldId id="298" r:id="rId10"/>
    <p:sldId id="283" r:id="rId11"/>
    <p:sldId id="290" r:id="rId12"/>
    <p:sldId id="292" r:id="rId13"/>
    <p:sldId id="293" r:id="rId14"/>
    <p:sldId id="296" r:id="rId15"/>
    <p:sldId id="295" r:id="rId16"/>
    <p:sldId id="294" r:id="rId17"/>
    <p:sldId id="299" r:id="rId18"/>
    <p:sldId id="279" r:id="rId19"/>
    <p:sldId id="300"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Gillian Burkhardt" initials="GB [5]" lastIdx="1" clrIdx="6">
    <p:extLst/>
  </p:cmAuthor>
  <p:cmAuthor id="1" name="Julia Bluestone" initials="JB" lastIdx="3" clrIdx="0">
    <p:extLst/>
  </p:cmAuthor>
  <p:cmAuthor id="8" name="Gillian Burkhardt" initials="GB [6]" lastIdx="1" clrIdx="7">
    <p:extLst/>
  </p:cmAuthor>
  <p:cmAuthor id="2" name="Leah Elliott" initials="LE" lastIdx="1" clrIdx="1">
    <p:extLst/>
  </p:cmAuthor>
  <p:cmAuthor id="9" name="Gillian Burkhardt" initials="GB [7]" lastIdx="1" clrIdx="8">
    <p:extLst/>
  </p:cmAuthor>
  <p:cmAuthor id="3" name="Gillian Burkhardt" initials="GB" lastIdx="1" clrIdx="2">
    <p:extLst/>
  </p:cmAuthor>
  <p:cmAuthor id="10" name="Laura Glish" initials="LG" lastIdx="2" clrIdx="9">
    <p:extLst/>
  </p:cmAuthor>
  <p:cmAuthor id="4" name="Gillian Burkhardt" initials="GB [2]" lastIdx="1" clrIdx="3">
    <p:extLst/>
  </p:cmAuthor>
  <p:cmAuthor id="11" name="Linda Benamor" initials="LB" lastIdx="3" clrIdx="10">
    <p:extLst>
      <p:ext uri="{19B8F6BF-5375-455C-9EA6-DF929625EA0E}">
        <p15:presenceInfo xmlns:p15="http://schemas.microsoft.com/office/powerpoint/2012/main" userId="S-1-5-21-200220283-296057445-522006248-4481" providerId="AD"/>
      </p:ext>
    </p:extLst>
  </p:cmAuthor>
  <p:cmAuthor id="5" name="Gillian Burkhardt" initials="GB [3]" lastIdx="1" clrIdx="4">
    <p:extLst/>
  </p:cmAuthor>
  <p:cmAuthor id="12" name="rkepner" initials="r" lastIdx="7" clrIdx="11">
    <p:extLst>
      <p:ext uri="{19B8F6BF-5375-455C-9EA6-DF929625EA0E}">
        <p15:presenceInfo xmlns:p15="http://schemas.microsoft.com/office/powerpoint/2012/main" userId="rkepner" providerId="None"/>
      </p:ext>
    </p:extLst>
  </p:cmAuthor>
  <p:cmAuthor id="6" name="Gillian Burkhardt" initials="GB [4]"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DBFE5"/>
    <a:srgbClr val="5F5F5F"/>
    <a:srgbClr val="002A6C"/>
    <a:srgbClr val="808080"/>
    <a:srgbClr val="FCF6F7"/>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handoutView">
  <p:normalViewPr>
    <p:restoredLeft sz="25376" autoAdjust="0"/>
    <p:restoredTop sz="75986" autoAdjust="0"/>
  </p:normalViewPr>
  <p:slideViewPr>
    <p:cSldViewPr>
      <p:cViewPr varScale="1">
        <p:scale>
          <a:sx n="87" d="100"/>
          <a:sy n="87" d="100"/>
        </p:scale>
        <p:origin x="1926" y="90"/>
      </p:cViewPr>
      <p:guideLst>
        <p:guide orient="horz" pos="2160"/>
        <p:guide pos="2880"/>
      </p:guideLst>
    </p:cSldViewPr>
  </p:slideViewPr>
  <p:notesTextViewPr>
    <p:cViewPr>
      <p:scale>
        <a:sx n="3" d="2"/>
        <a:sy n="3" d="2"/>
      </p:scale>
      <p:origin x="0" y="0"/>
    </p:cViewPr>
  </p:notesTextViewPr>
  <p:notesViewPr>
    <p:cSldViewPr>
      <p:cViewPr varScale="1">
        <p:scale>
          <a:sx n="88" d="100"/>
          <a:sy n="88" d="100"/>
        </p:scale>
        <p:origin x="382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27" Type="http://schemas.openxmlformats.org/officeDocument/2006/relationships/tableStyles" Target="tableStyles.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4/13/2018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AB222FF-92D1-4136-AD76-BADB0E88879F}" type="slidenum">
              <a:rPr lang="en-US"/>
              <a:pPr>
                <a:defRPr/>
              </a:pPr>
              <a:t>‹#›</a:t>
            </a:fld>
            <a:endParaRPr lang="en-US"/>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Expliquez que les MLDA incluent :  le DIU hormonal, le DIU non hormonal et les implants. Ce sont des méthodes sûres</a:t>
            </a:r>
            <a:r>
              <a:rPr lang="fr-FR" baseline="0" dirty="0" smtClean="0"/>
              <a:t> qui </a:t>
            </a:r>
            <a:r>
              <a:rPr lang="fr-FR" dirty="0" smtClean="0"/>
              <a:t>peuvent être utilisés par des femmes de tous âges, y compris les jeunes.</a:t>
            </a:r>
          </a:p>
          <a:p>
            <a:r>
              <a:rPr lang="fr-FR" dirty="0" smtClean="0"/>
              <a:t>Remarques : Comme le nom l'indique, ce sont des méthodes de longue durée variant de 3 à 5 ans pour les implants et jusqu'à 12 ans pour le DIU non hormonal (</a:t>
            </a:r>
            <a:r>
              <a:rPr lang="fr-FR" dirty="0" err="1" smtClean="0"/>
              <a:t>Cu-T</a:t>
            </a:r>
            <a:r>
              <a:rPr lang="fr-FR" dirty="0" smtClean="0"/>
              <a:t> 380A). Peu ou aucun effort n’est requis par la cliente et ils sont mieux tolérés. Ils sont réversibles et le retour à la fertilité est rapide. Ils doivent être insérés par un prestataire spécialement formé. Ils peuvent être retirés à tout moment pour quelque raison que ce soit sur demande de</a:t>
            </a:r>
            <a:r>
              <a:rPr lang="fr-FR" baseline="0" dirty="0" smtClean="0"/>
              <a:t> la</a:t>
            </a:r>
            <a:r>
              <a:rPr lang="fr-FR" dirty="0" smtClean="0"/>
              <a:t> cliente</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3</a:t>
            </a:fld>
            <a:endParaRPr lang="en-US"/>
          </a:p>
        </p:txBody>
      </p:sp>
    </p:spTree>
    <p:extLst>
      <p:ext uri="{BB962C8B-B14F-4D97-AF65-F5344CB8AC3E}">
        <p14:creationId xmlns:p14="http://schemas.microsoft.com/office/powerpoint/2010/main" val="2307142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Demandez aux participants ce qu'ils pensent être les points importants sur les méthodes de MLDA.  Enumérez-les sur le flip-chart. Lire et renforcer ces points importants pour se rappeler des méthodes </a:t>
            </a:r>
            <a:r>
              <a:rPr lang="en-US" dirty="0" smtClean="0"/>
              <a:t>de MLDA.</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12</a:t>
            </a:fld>
            <a:endParaRPr lang="en-US"/>
          </a:p>
        </p:txBody>
      </p:sp>
    </p:spTree>
    <p:extLst>
      <p:ext uri="{BB962C8B-B14F-4D97-AF65-F5344CB8AC3E}">
        <p14:creationId xmlns:p14="http://schemas.microsoft.com/office/powerpoint/2010/main" val="1527778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Résumez les points clés et dites aux participants de revoir les informations détaillées sur les MLDA dans les fiches d'information sur la méthode.</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13</a:t>
            </a:fld>
            <a:endParaRPr lang="en-US"/>
          </a:p>
        </p:txBody>
      </p:sp>
    </p:spTree>
    <p:extLst>
      <p:ext uri="{BB962C8B-B14F-4D97-AF65-F5344CB8AC3E}">
        <p14:creationId xmlns:p14="http://schemas.microsoft.com/office/powerpoint/2010/main" val="1061206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3800">
                <a:solidFill>
                  <a:srgbClr val="003399"/>
                </a:solidFill>
                <a:latin typeface="Arial" panose="020B0604020202020204" pitchFamily="34" charset="0"/>
                <a:ea typeface="MS PGothic" panose="020B0600070205080204" pitchFamily="34" charset="-128"/>
              </a:defRPr>
            </a:lvl1pPr>
            <a:lvl2pPr marL="781050" indent="-300038" defTabSz="919163">
              <a:defRPr sz="3800">
                <a:solidFill>
                  <a:srgbClr val="003399"/>
                </a:solidFill>
                <a:latin typeface="Arial" panose="020B0604020202020204" pitchFamily="34" charset="0"/>
                <a:ea typeface="MS PGothic" panose="020B0600070205080204" pitchFamily="34" charset="-128"/>
              </a:defRPr>
            </a:lvl2pPr>
            <a:lvl3pPr marL="1201738" indent="-239713" defTabSz="919163">
              <a:defRPr sz="3800">
                <a:solidFill>
                  <a:srgbClr val="003399"/>
                </a:solidFill>
                <a:latin typeface="Arial" panose="020B0604020202020204" pitchFamily="34" charset="0"/>
                <a:ea typeface="MS PGothic" panose="020B0600070205080204" pitchFamily="34" charset="-128"/>
              </a:defRPr>
            </a:lvl3pPr>
            <a:lvl4pPr marL="1682750" indent="-239713" defTabSz="919163">
              <a:defRPr sz="3800">
                <a:solidFill>
                  <a:srgbClr val="003399"/>
                </a:solidFill>
                <a:latin typeface="Arial" panose="020B0604020202020204" pitchFamily="34" charset="0"/>
                <a:ea typeface="MS PGothic" panose="020B0600070205080204" pitchFamily="34" charset="-128"/>
              </a:defRPr>
            </a:lvl4pPr>
            <a:lvl5pPr marL="2163763" indent="-239713" defTabSz="919163">
              <a:defRPr sz="3800">
                <a:solidFill>
                  <a:srgbClr val="003399"/>
                </a:solidFill>
                <a:latin typeface="Arial" panose="020B0604020202020204" pitchFamily="34" charset="0"/>
                <a:ea typeface="MS PGothic" panose="020B0600070205080204" pitchFamily="34" charset="-128"/>
              </a:defRPr>
            </a:lvl5pPr>
            <a:lvl6pPr marL="2620963" indent="-239713" defTabSz="919163"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6pPr>
            <a:lvl7pPr marL="3078163" indent="-239713" defTabSz="919163"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7pPr>
            <a:lvl8pPr marL="3535363" indent="-239713" defTabSz="919163"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8pPr>
            <a:lvl9pPr marL="3992563" indent="-239713" defTabSz="919163"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9pPr>
          </a:lstStyle>
          <a:p>
            <a:fld id="{5950E977-42BF-4A3B-BFD1-12A75A8589C9}" type="slidenum">
              <a:rPr lang="en-US" altLang="en-US" sz="1200" smtClean="0">
                <a:solidFill>
                  <a:schemeClr val="tx1"/>
                </a:solidFill>
                <a:latin typeface="Times New Roman" panose="02020603050405020304" pitchFamily="18" charset="0"/>
              </a:rPr>
              <a:pPr/>
              <a:t>14</a:t>
            </a:fld>
            <a:endParaRPr lang="en-US" altLang="en-US" sz="1200" smtClean="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72827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Posez</a:t>
            </a:r>
            <a:r>
              <a:rPr lang="en-US" dirty="0" smtClean="0"/>
              <a:t> </a:t>
            </a:r>
            <a:r>
              <a:rPr lang="en-US" dirty="0" err="1" smtClean="0"/>
              <a:t>ces</a:t>
            </a:r>
            <a:r>
              <a:rPr lang="en-US" dirty="0" smtClean="0"/>
              <a:t> questions</a:t>
            </a:r>
            <a:r>
              <a:rPr lang="en-US" baseline="0" dirty="0" smtClean="0"/>
              <a:t> aux </a:t>
            </a:r>
            <a:r>
              <a:rPr lang="en-US" dirty="0" smtClean="0"/>
              <a:t>participants. </a:t>
            </a:r>
            <a:r>
              <a:rPr lang="en-US" dirty="0" err="1" smtClean="0"/>
              <a:t>Donnez-leur</a:t>
            </a:r>
            <a:r>
              <a:rPr lang="en-US" dirty="0" smtClean="0"/>
              <a:t> le temps de </a:t>
            </a:r>
            <a:r>
              <a:rPr lang="en-US" dirty="0" err="1" smtClean="0"/>
              <a:t>répondre</a:t>
            </a:r>
            <a:r>
              <a:rPr lang="en-US" dirty="0" smtClean="0"/>
              <a:t> et </a:t>
            </a:r>
            <a:r>
              <a:rPr lang="en-US" dirty="0" err="1" smtClean="0"/>
              <a:t>montrer</a:t>
            </a:r>
            <a:r>
              <a:rPr lang="en-US" dirty="0" smtClean="0"/>
              <a:t> les </a:t>
            </a:r>
            <a:r>
              <a:rPr lang="en-US" dirty="0" err="1" smtClean="0"/>
              <a:t>diapos</a:t>
            </a:r>
            <a:r>
              <a:rPr lang="en-US" dirty="0" smtClean="0"/>
              <a:t> </a:t>
            </a:r>
            <a:r>
              <a:rPr lang="en-US" dirty="0"/>
              <a:t>5 </a:t>
            </a:r>
            <a:r>
              <a:rPr lang="en-US" dirty="0" smtClean="0"/>
              <a:t>et </a:t>
            </a:r>
            <a:r>
              <a:rPr lang="en-US" dirty="0"/>
              <a:t>6 </a:t>
            </a:r>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4</a:t>
            </a:fld>
            <a:endParaRPr lang="en-US"/>
          </a:p>
        </p:txBody>
      </p:sp>
    </p:spTree>
    <p:extLst>
      <p:ext uri="{BB962C8B-B14F-4D97-AF65-F5344CB8AC3E}">
        <p14:creationId xmlns:p14="http://schemas.microsoft.com/office/powerpoint/2010/main" val="128832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bwMode="auto">
          <a:xfrm>
            <a:off x="561975" y="685800"/>
            <a:ext cx="4062413" cy="3048000"/>
          </a:xfrm>
          <a:prstGeom prst="rect">
            <a:avLst/>
          </a:prstGeom>
          <a:solidFill>
            <a:srgbClr val="FFFFFF"/>
          </a:solidFill>
          <a:ln>
            <a:solidFill>
              <a:srgbClr val="000000"/>
            </a:solidFill>
            <a:miter lim="800000"/>
            <a:headEnd/>
            <a:tailEnd/>
          </a:ln>
        </p:spPr>
      </p:sp>
      <p:sp>
        <p:nvSpPr>
          <p:cNvPr id="30723" name="Rectangle 3"/>
          <p:cNvSpPr>
            <a:spLocks noGrp="1" noChangeArrowheads="1"/>
          </p:cNvSpPr>
          <p:nvPr>
            <p:ph type="body" idx="1"/>
          </p:nvPr>
        </p:nvSpPr>
        <p:spPr>
          <a:xfrm>
            <a:off x="598488" y="3733800"/>
            <a:ext cx="5235575" cy="48688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Times New Roman" panose="02020603050405020304" pitchFamily="18" charset="0"/>
              <a:ea typeface="ＭＳ Ｐゴシック" pitchFamily="34" charset="-128"/>
            </a:endParaRPr>
          </a:p>
          <a:p>
            <a:pPr eaLnBrk="1" hangingPunct="1"/>
            <a:r>
              <a:rPr lang="fr-FR" sz="1200" b="0" i="0" kern="1200" dirty="0" smtClean="0">
                <a:solidFill>
                  <a:schemeClr val="tx1"/>
                </a:solidFill>
                <a:effectLst/>
                <a:latin typeface="+mn-lt"/>
                <a:ea typeface="+mn-ea"/>
                <a:cs typeface="+mn-cs"/>
              </a:rPr>
              <a:t>Le composant en cuivre endommage les spermatozoïdes et empêche la rencontre avec l’ovule.</a:t>
            </a:r>
            <a:r>
              <a:rPr lang="en-US" altLang="en-US" dirty="0" smtClean="0">
                <a:latin typeface="Times New Roman" panose="02020603050405020304" pitchFamily="18" charset="0"/>
                <a:ea typeface="ＭＳ Ｐゴシック" pitchFamily="34" charset="-128"/>
              </a:rPr>
              <a:t> </a:t>
            </a:r>
            <a:r>
              <a:rPr lang="fr-FR" altLang="en-US" dirty="0" smtClean="0">
                <a:latin typeface="Times New Roman" panose="02020603050405020304" pitchFamily="18" charset="0"/>
                <a:ea typeface="ＭＳ Ｐゴシック" pitchFamily="34" charset="-128"/>
              </a:rPr>
              <a:t>Soulignez sur le fait qu'il est efficace immédiatement après l'insertion; pas besoin d’une méthode d’appoint.</a:t>
            </a:r>
            <a:endParaRPr lang="en-US" altLang="en-US" dirty="0">
              <a:latin typeface="Times New Roman" panose="02020603050405020304" pitchFamily="18" charset="0"/>
              <a:ea typeface="ＭＳ Ｐゴシック" pitchFamily="34" charset="-128"/>
            </a:endParaRPr>
          </a:p>
        </p:txBody>
      </p:sp>
    </p:spTree>
    <p:extLst>
      <p:ext uri="{BB962C8B-B14F-4D97-AF65-F5344CB8AC3E}">
        <p14:creationId xmlns:p14="http://schemas.microsoft.com/office/powerpoint/2010/main" val="552030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Remarque  : </a:t>
            </a:r>
            <a:r>
              <a:rPr lang="fr-FR" baseline="0" dirty="0" smtClean="0"/>
              <a:t>L'hormone agit localement et très peu d'hormones sont présentes dans la circulation sanguine. IL inhibe principalement la fertilisation en inhibant le mouvement des spermatozoïdes, en épaississant la glaire cervicale et en amincissant l'utérus. Il est effectif immédiatement s'il est inséré dans les sept premiers jours du cycle menstruel. S'il est inséré plus tard dans le cycle, il faut une méthode d’appoint. Les niveaux hormonaux reviennent rapidement à la normale après le retrait</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6</a:t>
            </a:fld>
            <a:endParaRPr lang="en-US"/>
          </a:p>
        </p:txBody>
      </p:sp>
    </p:spTree>
    <p:extLst>
      <p:ext uri="{BB962C8B-B14F-4D97-AF65-F5344CB8AC3E}">
        <p14:creationId xmlns:p14="http://schemas.microsoft.com/office/powerpoint/2010/main" val="3012122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762000" y="696913"/>
            <a:ext cx="4038600" cy="3028950"/>
          </a:xfrm>
          <a:ln/>
        </p:spPr>
      </p:sp>
      <p:sp>
        <p:nvSpPr>
          <p:cNvPr id="28675" name="Rectangle 3"/>
          <p:cNvSpPr>
            <a:spLocks noGrp="1" noChangeArrowheads="1"/>
          </p:cNvSpPr>
          <p:nvPr>
            <p:ph type="body" idx="1"/>
          </p:nvPr>
        </p:nvSpPr>
        <p:spPr>
          <a:xfrm>
            <a:off x="641350" y="3886200"/>
            <a:ext cx="5607050" cy="4876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5000"/>
              </a:lnSpc>
              <a:spcBef>
                <a:spcPct val="65000"/>
              </a:spcBef>
            </a:pPr>
            <a:r>
              <a:rPr lang="en-US" altLang="en-US" sz="1100" i="1" dirty="0">
                <a:latin typeface="Times New Roman" panose="02020603050405020304" pitchFamily="18" charset="0"/>
                <a:ea typeface="ＭＳ Ｐゴシック" pitchFamily="34" charset="-128"/>
              </a:rPr>
              <a:t>Illustration credit: Salim </a:t>
            </a:r>
            <a:r>
              <a:rPr lang="en-US" altLang="en-US" sz="1100" i="1" dirty="0" err="1">
                <a:latin typeface="Times New Roman" panose="02020603050405020304" pitchFamily="18" charset="0"/>
                <a:ea typeface="ＭＳ Ｐゴシック" pitchFamily="34" charset="-128"/>
              </a:rPr>
              <a:t>Khalaf</a:t>
            </a:r>
            <a:r>
              <a:rPr lang="en-US" altLang="en-US" sz="1100" i="1" dirty="0">
                <a:latin typeface="Times New Roman" panose="02020603050405020304" pitchFamily="18" charset="0"/>
                <a:ea typeface="ＭＳ Ｐゴシック" pitchFamily="34" charset="-128"/>
              </a:rPr>
              <a:t>/FHI</a:t>
            </a:r>
          </a:p>
          <a:p>
            <a:pPr eaLnBrk="1" hangingPunct="1"/>
            <a:r>
              <a:rPr lang="en-US" altLang="en-US" dirty="0" smtClean="0">
                <a:latin typeface="Times New Roman" panose="02020603050405020304" pitchFamily="18" charset="0"/>
                <a:ea typeface="ＭＳ Ｐゴシック" pitchFamily="34" charset="-128"/>
              </a:rPr>
              <a:t>Remarque : </a:t>
            </a:r>
            <a:r>
              <a:rPr lang="fr-FR" altLang="en-US" dirty="0" smtClean="0">
                <a:latin typeface="Times New Roman" panose="02020603050405020304" pitchFamily="18" charset="0"/>
                <a:ea typeface="ＭＳ Ｐゴシック" pitchFamily="34" charset="-128"/>
              </a:rPr>
              <a:t>Les niveaux d'hormones nécessaires pour supprimer l'ovulation sont atteints en quelques jours. Ils sont</a:t>
            </a:r>
            <a:r>
              <a:rPr lang="fr-FR" altLang="en-US" baseline="0" dirty="0" smtClean="0">
                <a:latin typeface="Times New Roman" panose="02020603050405020304" pitchFamily="18" charset="0"/>
                <a:ea typeface="ＭＳ Ｐゴシック" pitchFamily="34" charset="-128"/>
              </a:rPr>
              <a:t> efficaces</a:t>
            </a:r>
            <a:r>
              <a:rPr lang="fr-FR" altLang="en-US" dirty="0" smtClean="0">
                <a:latin typeface="Times New Roman" panose="02020603050405020304" pitchFamily="18" charset="0"/>
                <a:ea typeface="ＭＳ Ｐゴシック" pitchFamily="34" charset="-128"/>
              </a:rPr>
              <a:t> immédiatement s'ils sont insérés au cours des cinq premiers jours du cycle menstruel ou pendant la période du post-partum immédiatement et après l’avortement. Sis les implants sont insérés plus tard dans le cycle menstruel, il faut une méthode d’appoint. Les niveaux hormonaux chutent rapidement lorsque les implants sont retirés et le retour à la fertilité est rapide.</a:t>
            </a:r>
          </a:p>
        </p:txBody>
      </p:sp>
    </p:spTree>
    <p:extLst>
      <p:ext uri="{BB962C8B-B14F-4D97-AF65-F5344CB8AC3E}">
        <p14:creationId xmlns:p14="http://schemas.microsoft.com/office/powerpoint/2010/main" val="994546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769938" y="706438"/>
            <a:ext cx="3951287" cy="2962275"/>
          </a:xfrm>
          <a:solidFill>
            <a:srgbClr val="FFFFFF"/>
          </a:solidFill>
          <a:ln/>
        </p:spPr>
      </p:sp>
      <p:sp>
        <p:nvSpPr>
          <p:cNvPr id="26627" name="Rectangle 3"/>
          <p:cNvSpPr>
            <a:spLocks noGrp="1" noChangeArrowheads="1"/>
          </p:cNvSpPr>
          <p:nvPr>
            <p:ph type="body" idx="1"/>
          </p:nvPr>
        </p:nvSpPr>
        <p:spPr>
          <a:xfrm>
            <a:off x="642938" y="3775075"/>
            <a:ext cx="5861050" cy="529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58" tIns="47028" rIns="94058" bIns="47028"/>
          <a:lstStyle/>
          <a:p>
            <a:pPr eaLnBrk="1" hangingPunct="1">
              <a:spcBef>
                <a:spcPts val="300"/>
              </a:spcBef>
            </a:pPr>
            <a:r>
              <a:rPr lang="en-US" altLang="en-US" b="1" i="1" dirty="0" err="1" smtClean="0">
                <a:latin typeface="Times New Roman" panose="02020603050405020304" pitchFamily="18" charset="0"/>
                <a:ea typeface="ＭＳ Ｐゴシック" pitchFamily="34" charset="-128"/>
              </a:rPr>
              <a:t>Demandez</a:t>
            </a:r>
            <a:r>
              <a:rPr lang="en-US" altLang="en-US" b="1" i="1" dirty="0" smtClean="0">
                <a:latin typeface="Times New Roman" panose="02020603050405020304" pitchFamily="18" charset="0"/>
                <a:ea typeface="ＭＳ Ｐゴシック" pitchFamily="34" charset="-128"/>
              </a:rPr>
              <a:t> aux </a:t>
            </a:r>
            <a:r>
              <a:rPr lang="en-US" altLang="en-US" b="1" i="1" dirty="0">
                <a:latin typeface="Times New Roman" panose="02020603050405020304" pitchFamily="18" charset="0"/>
                <a:ea typeface="ＭＳ Ｐゴシック" pitchFamily="34" charset="-128"/>
              </a:rPr>
              <a:t>participants: </a:t>
            </a:r>
            <a:r>
              <a:rPr lang="fr-FR" altLang="en-US" i="1" dirty="0" smtClean="0">
                <a:latin typeface="Times New Roman" panose="02020603050405020304" pitchFamily="18" charset="0"/>
                <a:ea typeface="ＭＳ Ｐゴシック" pitchFamily="34" charset="-128"/>
              </a:rPr>
              <a:t>Où placeriez-vous les MLDA sur cette liste? Une fois qu’ils répondent, cliquez sur la souris pour révéler la réponse.</a:t>
            </a:r>
          </a:p>
          <a:p>
            <a:pPr eaLnBrk="1" hangingPunct="1">
              <a:spcBef>
                <a:spcPts val="300"/>
              </a:spcBef>
            </a:pPr>
            <a:r>
              <a:rPr lang="fr-FR" altLang="en-US" i="1" dirty="0" smtClean="0">
                <a:latin typeface="Times New Roman" panose="02020603050405020304" pitchFamily="18" charset="0"/>
                <a:ea typeface="ＭＳ Ｐゴシック" pitchFamily="34" charset="-128"/>
              </a:rPr>
              <a:t>La liste de cette diapositive classe les méthodes contraceptives de la manière la plus efficace à</a:t>
            </a:r>
            <a:r>
              <a:rPr lang="fr-FR" altLang="en-US" i="1" baseline="0" dirty="0" smtClean="0">
                <a:latin typeface="Times New Roman" panose="02020603050405020304" pitchFamily="18" charset="0"/>
                <a:ea typeface="ＭＳ Ｐゴシック" pitchFamily="34" charset="-128"/>
              </a:rPr>
              <a:t> la </a:t>
            </a:r>
            <a:r>
              <a:rPr lang="fr-FR" altLang="en-US" i="1" dirty="0" smtClean="0">
                <a:latin typeface="Times New Roman" panose="02020603050405020304" pitchFamily="18" charset="0"/>
                <a:ea typeface="ＭＳ Ｐゴシック" pitchFamily="34" charset="-128"/>
              </a:rPr>
              <a:t>moins efficace comme utilisé généralement. Dans cette liste, les spermicides sont la méthode la moins efficace et les méthodes les plus efficaces sont la stérilisation et les DIU.</a:t>
            </a:r>
          </a:p>
          <a:p>
            <a:endParaRPr lang="en-US" altLang="en-US" i="1" dirty="0">
              <a:latin typeface="Times New Roman" panose="02020603050405020304" pitchFamily="18" charset="0"/>
              <a:ea typeface="ＭＳ Ｐゴシック" pitchFamily="34" charset="-128"/>
            </a:endParaRPr>
          </a:p>
          <a:p>
            <a:pPr eaLnBrk="1" hangingPunct="1"/>
            <a:r>
              <a:rPr lang="en-US" altLang="en-US" i="1" dirty="0" smtClean="0">
                <a:latin typeface="Times New Roman" panose="02020603050405020304" pitchFamily="18" charset="0"/>
                <a:ea typeface="ＭＳ Ｐゴシック" pitchFamily="34" charset="-128"/>
              </a:rPr>
              <a:t> </a:t>
            </a:r>
            <a:endParaRPr lang="en-US" altLang="en-US" i="1" dirty="0">
              <a:latin typeface="Times New Roman" panose="02020603050405020304" pitchFamily="18" charset="0"/>
              <a:ea typeface="ＭＳ Ｐゴシック" pitchFamily="34" charset="-128"/>
            </a:endParaRPr>
          </a:p>
        </p:txBody>
      </p:sp>
    </p:spTree>
    <p:extLst>
      <p:ext uri="{BB962C8B-B14F-4D97-AF65-F5344CB8AC3E}">
        <p14:creationId xmlns:p14="http://schemas.microsoft.com/office/powerpoint/2010/main" val="251549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Remarque : le </a:t>
            </a:r>
            <a:r>
              <a:rPr lang="en-US" dirty="0" err="1" smtClean="0"/>
              <a:t>TCu</a:t>
            </a:r>
            <a:r>
              <a:rPr lang="en-US" dirty="0" smtClean="0"/>
              <a:t> 380 A </a:t>
            </a:r>
            <a:r>
              <a:rPr lang="fr-FR" dirty="0" smtClean="0"/>
              <a:t>est un petit dispositif en plastique et sa base est entourée d’un fil de cuivre. Il est inséré par un prestataire compétent. Comme il est efficace immédiatement, pas besoin de méthode d’appoint;</a:t>
            </a:r>
            <a:r>
              <a:rPr lang="fr-FR" baseline="0" dirty="0" smtClean="0"/>
              <a:t> </a:t>
            </a:r>
            <a:r>
              <a:rPr lang="fr-FR" dirty="0" smtClean="0"/>
              <a:t> peut être inséré à tout moment pendant le cycle menstruel à condition qu‘on soit raisonnablement sûr que la cliente n'est pas enceinte. Efficace jusqu'à 12 ans.</a:t>
            </a:r>
          </a:p>
          <a:p>
            <a:r>
              <a:rPr lang="fr-FR" dirty="0" smtClean="0"/>
              <a:t>Peut être inséré immédiatement après l’accouchement ou un avortement.</a:t>
            </a:r>
          </a:p>
          <a:p>
            <a:r>
              <a:rPr lang="fr-FR" dirty="0" smtClean="0"/>
              <a:t>Les changements de saignement au cours des trois à six mois sont communs</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9</a:t>
            </a:fld>
            <a:endParaRPr lang="en-US"/>
          </a:p>
        </p:txBody>
      </p:sp>
    </p:spTree>
    <p:extLst>
      <p:ext uri="{BB962C8B-B14F-4D97-AF65-F5344CB8AC3E}">
        <p14:creationId xmlns:p14="http://schemas.microsoft.com/office/powerpoint/2010/main" val="1523583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smtClean="0"/>
              <a:t>Remarque : </a:t>
            </a:r>
            <a:r>
              <a:rPr lang="fr-FR" dirty="0" smtClean="0"/>
              <a:t>Le dispositif intra-utérin au </a:t>
            </a:r>
            <a:r>
              <a:rPr lang="fr-FR" dirty="0" err="1" smtClean="0"/>
              <a:t>lévonorgestrel</a:t>
            </a:r>
            <a:r>
              <a:rPr lang="fr-FR" dirty="0" smtClean="0"/>
              <a:t> (DIU-LNG) est un dispositif en plastique en forme de T qui libère régulièrement une légère quantité de </a:t>
            </a:r>
            <a:r>
              <a:rPr lang="fr-FR" dirty="0" err="1" smtClean="0"/>
              <a:t>lévonorgesterl</a:t>
            </a:r>
            <a:r>
              <a:rPr lang="fr-FR" dirty="0" smtClean="0"/>
              <a:t> chaque jour. Différentes marques de DIU hormonaux sont disponibles sur le marché. Il est efficace jusqu'à 5 ans, la recherche n'est pas complète pour certaines autres marques. Peut être inséré pendant le cycle menstruel ou à tout moment s'il est raisonnablement certain que la cliente n'est pas enceinte. Il est nécessaire d'utiliser une méthode d’appoint s’il est inséré plus tard dans le cycle menstruel. Il peut être inséré dans le postpartum immédiat (dans les 48 heures) ou après l'avortement,</a:t>
            </a:r>
          </a:p>
          <a:p>
            <a:r>
              <a:rPr lang="fr-FR" dirty="0" smtClean="0"/>
              <a:t>Certains changements dans les modes de saignement sont communs pour les premiers mois. Cependant, les périodes deviennent de plus en plus légères et moins </a:t>
            </a:r>
            <a:r>
              <a:rPr lang="fr-CM" sz="1200" dirty="0" smtClean="0"/>
              <a:t>douloureuses</a:t>
            </a:r>
            <a:r>
              <a:rPr lang="fr-FR" dirty="0" smtClean="0"/>
              <a:t> après les premiers mois. Parfois utilisé pour le traitement de la ménorragie également.</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10</a:t>
            </a:fld>
            <a:endParaRPr lang="en-US"/>
          </a:p>
        </p:txBody>
      </p:sp>
    </p:spTree>
    <p:extLst>
      <p:ext uri="{BB962C8B-B14F-4D97-AF65-F5344CB8AC3E}">
        <p14:creationId xmlns:p14="http://schemas.microsoft.com/office/powerpoint/2010/main" val="4197711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latin typeface="Times New Roman" panose="02020603050405020304" pitchFamily="18" charset="0"/>
                <a:ea typeface="ＭＳ Ｐゴシック" pitchFamily="34" charset="-128"/>
              </a:rPr>
              <a:t>Notes : </a:t>
            </a:r>
            <a:r>
              <a:rPr lang="fr-FR" altLang="en-US" dirty="0" smtClean="0">
                <a:latin typeface="Times New Roman" panose="02020603050405020304" pitchFamily="18" charset="0"/>
                <a:ea typeface="ＭＳ Ｐゴシック" pitchFamily="34" charset="-128"/>
              </a:rPr>
              <a:t>Les implants sont de petites tiges ou capsules en plastique, chacun de la taille d'une allumette, contenant du progestatif, et sont inséré sous la peau </a:t>
            </a:r>
            <a:r>
              <a:rPr lang="fr-WINDIES" sz="1200" dirty="0" smtClean="0"/>
              <a:t>à l‘intérieur de la partie supérieure du bras. </a:t>
            </a:r>
          </a:p>
          <a:p>
            <a:r>
              <a:rPr lang="fr-FR" altLang="en-US" dirty="0" smtClean="0">
                <a:latin typeface="Times New Roman" panose="02020603050405020304" pitchFamily="18" charset="0"/>
                <a:ea typeface="ＭＳ Ｐゴシック" pitchFamily="34" charset="-128"/>
              </a:rPr>
              <a:t>Il existe différents types d'implants à une ou deux tiges, disponibles sur le marché qui sont efficaces jusqu'à 3-5 ans selon le type d'implant.</a:t>
            </a:r>
          </a:p>
          <a:p>
            <a:r>
              <a:rPr lang="fr-FR" altLang="en-US" dirty="0" smtClean="0">
                <a:latin typeface="Times New Roman" panose="02020603050405020304" pitchFamily="18" charset="0"/>
                <a:ea typeface="ＭＳ Ｐゴシック" pitchFamily="34" charset="-128"/>
              </a:rPr>
              <a:t>Ils sont efficaces immédiatement s'ils sont insérés au cours des 5 premiers jours du cycle menstruel. Peuvent être insérés pendant la période du postpartum immédiat.</a:t>
            </a:r>
          </a:p>
          <a:p>
            <a:r>
              <a:rPr lang="fr-FR" altLang="en-US" dirty="0" smtClean="0">
                <a:latin typeface="Times New Roman" panose="02020603050405020304" pitchFamily="18" charset="0"/>
                <a:ea typeface="ＭＳ Ｐゴシック" pitchFamily="34" charset="-128"/>
              </a:rPr>
              <a:t>Certains changements dans les modes de saignement mensuel sont fréquents dans les premiers mois. Les utilisatrices d'implants sont plus susceptibles d'avoir un saignement peu fréquent ou pas de saignement plutôt qu’un saignement</a:t>
            </a:r>
            <a:r>
              <a:rPr lang="fr-FR" altLang="en-US" baseline="0" dirty="0" smtClean="0">
                <a:latin typeface="Times New Roman" panose="02020603050405020304" pitchFamily="18" charset="0"/>
                <a:ea typeface="ＭＳ Ｐゴシック" pitchFamily="34" charset="-128"/>
              </a:rPr>
              <a:t> abondant.</a:t>
            </a:r>
            <a:endParaRPr lang="en-US" altLang="en-US" i="0" dirty="0">
              <a:latin typeface="Times New Roman" panose="02020603050405020304" pitchFamily="18" charset="0"/>
              <a:ea typeface="ＭＳ Ｐゴシック" pitchFamily="34" charset="-128"/>
            </a:endParaRPr>
          </a:p>
        </p:txBody>
      </p:sp>
    </p:spTree>
    <p:extLst>
      <p:ext uri="{BB962C8B-B14F-4D97-AF65-F5344CB8AC3E}">
        <p14:creationId xmlns:p14="http://schemas.microsoft.com/office/powerpoint/2010/main" val="26376202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a:solidFill>
                  <a:srgbClr val="002A6C"/>
                </a:solidFill>
                <a:latin typeface="Gill Sans MT" pitchFamily="34" charset="0"/>
              </a:rPr>
              <a:t>For more information, please visit</a:t>
            </a:r>
          </a:p>
          <a:p>
            <a:pPr algn="ctr">
              <a:defRPr/>
            </a:pPr>
            <a:r>
              <a:rPr lang="en-US" altLang="en-US" sz="3400" b="1">
                <a:solidFill>
                  <a:srgbClr val="002A6C"/>
                </a:solidFill>
                <a:latin typeface="Gill Sans MT" pitchFamily="34" charset="0"/>
              </a:rPr>
              <a:t>www.mcsprogram.org</a:t>
            </a:r>
          </a:p>
          <a:p>
            <a:pPr>
              <a:defRPr/>
            </a:pPr>
            <a:endParaRPr lang="en-US" altLang="en-US"/>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a:t>Click icon to add clip art</a:t>
            </a:r>
            <a:endParaRPr lang="en-US" noProof="0" dirty="0"/>
          </a:p>
        </p:txBody>
      </p:sp>
    </p:spTree>
    <p:extLst>
      <p:ext uri="{BB962C8B-B14F-4D97-AF65-F5344CB8AC3E}">
        <p14:creationId xmlns:p14="http://schemas.microsoft.com/office/powerpoint/2010/main" val="35327610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lvl="0" algn="ctr"/>
            <a:r>
              <a:rPr lang="fr-FR" sz="3400" kern="1200" dirty="0" smtClean="0">
                <a:solidFill>
                  <a:schemeClr val="tx2"/>
                </a:solidFill>
                <a:effectLst/>
                <a:latin typeface="Gill Sans MT" panose="020B0502020104020203" pitchFamily="34" charset="0"/>
                <a:ea typeface="+mn-ea"/>
                <a:cs typeface="Arial" charset="0"/>
              </a:rPr>
              <a:t>Pour de plus amples informations, </a:t>
            </a:r>
          </a:p>
          <a:p>
            <a:pPr lvl="0" algn="ctr"/>
            <a:r>
              <a:rPr lang="fr-FR" sz="3400" kern="1200" dirty="0" smtClean="0">
                <a:solidFill>
                  <a:schemeClr val="tx2"/>
                </a:solidFill>
                <a:effectLst/>
                <a:latin typeface="Gill Sans MT" panose="020B0502020104020203" pitchFamily="34" charset="0"/>
                <a:ea typeface="+mn-ea"/>
                <a:cs typeface="Arial" charset="0"/>
              </a:rPr>
              <a:t>rendez-vous sur le site</a:t>
            </a:r>
          </a:p>
          <a:p>
            <a:pPr lvl="0" algn="ctr"/>
            <a:r>
              <a:rPr lang="fr-FR" sz="1800" kern="1200" dirty="0" smtClean="0">
                <a:solidFill>
                  <a:schemeClr val="tx1"/>
                </a:solidFill>
                <a:effectLst/>
                <a:latin typeface="Calibri" pitchFamily="34" charset="0"/>
                <a:ea typeface="+mn-ea"/>
                <a:cs typeface="Arial" charset="0"/>
              </a:rPr>
              <a:t> </a:t>
            </a:r>
            <a:r>
              <a:rPr lang="fr-FR" sz="3400" b="1" kern="1200" dirty="0" smtClean="0">
                <a:solidFill>
                  <a:schemeClr val="tx2"/>
                </a:solidFill>
                <a:effectLst/>
                <a:latin typeface="Gill Sans MT" panose="020B0502020104020203" pitchFamily="34" charset="0"/>
                <a:ea typeface="+mn-ea"/>
                <a:cs typeface="Arial" charset="0"/>
              </a:rPr>
              <a:t>www.mcsprogram.org</a:t>
            </a:r>
            <a:endParaRPr lang="en-US" sz="3400" b="1" kern="1200" dirty="0">
              <a:solidFill>
                <a:schemeClr val="tx2"/>
              </a:solidFill>
              <a:effectLst/>
              <a:latin typeface="Gill Sans MT" panose="020B0502020104020203" pitchFamily="34" charset="0"/>
              <a:ea typeface="+mn-ea"/>
              <a:cs typeface="Arial" charset="0"/>
            </a:endParaRPr>
          </a:p>
        </p:txBody>
      </p:sp>
      <p:sp>
        <p:nvSpPr>
          <p:cNvPr id="3" name="TextBox 2"/>
          <p:cNvSpPr txBox="1">
            <a:spLocks noChangeArrowheads="1"/>
          </p:cNvSpPr>
          <p:nvPr/>
        </p:nvSpPr>
        <p:spPr bwMode="auto">
          <a:xfrm>
            <a:off x="533400" y="3733800"/>
            <a:ext cx="785653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lvl="0" algn="ctr"/>
            <a:r>
              <a:rPr lang="fr-FR" sz="1400" kern="0" spc="-20" baseline="0" dirty="0" smtClean="0">
                <a:solidFill>
                  <a:schemeClr val="tx1"/>
                </a:solidFill>
                <a:effectLst/>
                <a:latin typeface="Gill Sans MT" panose="020B0502020104020203" pitchFamily="34" charset="0"/>
                <a:ea typeface="+mn-ea"/>
                <a:cs typeface="Arial" charset="0"/>
              </a:rPr>
              <a:t>Cette présentation a été rendue possible grâce au soutien généreux du peuple américain, par le biais de l’USAID, en vertu de l’accord coopératif AID-OAA-A-14-00028. Les auteurs sont responsables de ce contenu qui ne représente pas forcément le point de vue de l’USAID ou du Gouvernement des Etats-Unis.</a:t>
            </a:r>
            <a:endParaRPr lang="en-US" sz="1400" kern="0" spc="-20" baseline="0" dirty="0">
              <a:solidFill>
                <a:schemeClr val="tx1"/>
              </a:solidFill>
              <a:effectLst/>
              <a:latin typeface="Gill Sans MT" panose="020B0502020104020203" pitchFamily="34" charset="0"/>
              <a:ea typeface="+mn-ea"/>
              <a:cs typeface="Arial" charset="0"/>
            </a:endParaRP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Lst>
  <p:timing>
    <p:tnLst>
      <p:par>
        <p:cTn id="1" dur="indefinite" restart="never" nodeType="tmRoot"/>
      </p:par>
    </p:tnLst>
  </p:timing>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timing>
    <p:tnLst>
      <p:par>
        <p:cTn id="1" dur="indefinite" restart="never" nodeType="tmRoot"/>
      </p:par>
    </p:tnLst>
  </p:timing>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nchor="b"/>
          <a:lstStyle/>
          <a:p>
            <a:r>
              <a:rPr lang="fr-WINDIES" altLang="en-US" b="1" dirty="0" smtClean="0">
                <a:cs typeface="Arial" charset="0"/>
              </a:rPr>
              <a:t>Les méthodes de longue durée d’action (MLDA</a:t>
            </a:r>
            <a:r>
              <a:rPr lang="en-US" altLang="en-US" b="1" dirty="0" smtClean="0">
                <a:cs typeface="Arial" charset="0"/>
              </a:rPr>
              <a:t>)</a:t>
            </a:r>
            <a:endParaRPr lang="en-US" altLang="en-US" b="1" dirty="0">
              <a:cs typeface="Arial" charset="0"/>
            </a:endParaRPr>
          </a:p>
        </p:txBody>
      </p:sp>
      <p:sp>
        <p:nvSpPr>
          <p:cNvPr id="9219" name="Subtitle 4"/>
          <p:cNvSpPr>
            <a:spLocks noGrp="1"/>
          </p:cNvSpPr>
          <p:nvPr>
            <p:ph type="subTitle" idx="1"/>
          </p:nvPr>
        </p:nvSpPr>
        <p:spPr/>
        <p:txBody>
          <a:bodyPr/>
          <a:lstStyle/>
          <a:p>
            <a:pPr eaLnBrk="1" hangingPunct="1"/>
            <a:r>
              <a:rPr lang="en-US" altLang="en-US" dirty="0">
                <a:cs typeface="Arial" charset="0"/>
              </a:rPr>
              <a:t>Module 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fr-CM" b="1" dirty="0" smtClean="0"/>
              <a:t>DIU-LNG : Points clés </a:t>
            </a:r>
            <a:endParaRPr lang="fr-CM" b="1" dirty="0"/>
          </a:p>
        </p:txBody>
      </p:sp>
      <p:sp>
        <p:nvSpPr>
          <p:cNvPr id="3" name="Content Placeholder 2"/>
          <p:cNvSpPr>
            <a:spLocks noGrp="1"/>
          </p:cNvSpPr>
          <p:nvPr>
            <p:ph idx="1"/>
          </p:nvPr>
        </p:nvSpPr>
        <p:spPr>
          <a:xfrm>
            <a:off x="457200" y="1295400"/>
            <a:ext cx="8229600" cy="5148556"/>
          </a:xfrm>
        </p:spPr>
        <p:txBody>
          <a:bodyPr>
            <a:normAutofit fontScale="77500" lnSpcReduction="20000"/>
          </a:bodyPr>
          <a:lstStyle/>
          <a:p>
            <a:pPr marL="0" indent="0">
              <a:spcBef>
                <a:spcPts val="1200"/>
              </a:spcBef>
              <a:buNone/>
            </a:pPr>
            <a:r>
              <a:rPr lang="fr-BE" sz="2400" b="1" dirty="0"/>
              <a:t>Qu’est-ce que c’est :</a:t>
            </a:r>
          </a:p>
          <a:p>
            <a:pPr>
              <a:spcBef>
                <a:spcPts val="1200"/>
              </a:spcBef>
              <a:buFont typeface="Arial" panose="020B0604020202020204" pitchFamily="34" charset="0"/>
              <a:buChar char="•"/>
            </a:pPr>
            <a:r>
              <a:rPr lang="fr-CM" sz="2100" dirty="0" smtClean="0"/>
              <a:t>Dispositif contraceptif intra-utérin contenant une hormone, qui est placé dans l'utérus pour prévenir la grossesse. </a:t>
            </a:r>
          </a:p>
          <a:p>
            <a:pPr>
              <a:spcBef>
                <a:spcPts val="1200"/>
              </a:spcBef>
              <a:buFont typeface="Arial" panose="020B0604020202020204" pitchFamily="34" charset="0"/>
              <a:buChar char="•"/>
            </a:pPr>
            <a:r>
              <a:rPr lang="fr-CM" sz="2100" dirty="0" smtClean="0"/>
              <a:t>Efficace pendant 5 ans </a:t>
            </a:r>
          </a:p>
          <a:p>
            <a:pPr marL="0" indent="0">
              <a:spcBef>
                <a:spcPts val="1200"/>
              </a:spcBef>
              <a:buNone/>
            </a:pPr>
            <a:r>
              <a:rPr lang="fr-CM" sz="2400" b="1" dirty="0" smtClean="0"/>
              <a:t>Comment l’utiliser :</a:t>
            </a:r>
          </a:p>
          <a:p>
            <a:pPr>
              <a:spcBef>
                <a:spcPts val="1200"/>
              </a:spcBef>
              <a:buFont typeface="Arial" panose="020B0604020202020204" pitchFamily="34" charset="0"/>
              <a:buChar char="•"/>
            </a:pPr>
            <a:r>
              <a:rPr lang="fr-CM" sz="2100" dirty="0" smtClean="0"/>
              <a:t>Peut être inséré à tout moment pendant le cycle menstruel si on est sûr que la cliente n’est pas enceinte</a:t>
            </a:r>
          </a:p>
          <a:p>
            <a:pPr>
              <a:spcBef>
                <a:spcPts val="1200"/>
              </a:spcBef>
            </a:pPr>
            <a:r>
              <a:rPr lang="fr-CM" sz="2100" dirty="0" smtClean="0"/>
              <a:t>Peut être inséré pendant la période du postpartum immédiat ou après avortement</a:t>
            </a:r>
          </a:p>
          <a:p>
            <a:pPr>
              <a:spcBef>
                <a:spcPts val="1200"/>
              </a:spcBef>
              <a:buFont typeface="Arial" panose="020B0604020202020204" pitchFamily="34" charset="0"/>
              <a:buChar char="•"/>
            </a:pPr>
            <a:r>
              <a:rPr lang="fr-CM" sz="2100" dirty="0" smtClean="0"/>
              <a:t>Il faut un prestataire spécialement formé pour l’insertion et le retrait corrects</a:t>
            </a:r>
          </a:p>
          <a:p>
            <a:pPr>
              <a:spcBef>
                <a:spcPts val="1200"/>
              </a:spcBef>
              <a:buFont typeface="Arial" panose="020B0604020202020204" pitchFamily="34" charset="0"/>
              <a:buChar char="•"/>
            </a:pPr>
            <a:r>
              <a:rPr lang="fr-CM" sz="2000" dirty="0" smtClean="0"/>
              <a:t>Ne nécessite aucune action de la part de l’utilisatrice </a:t>
            </a:r>
          </a:p>
          <a:p>
            <a:pPr marL="0" indent="0">
              <a:spcBef>
                <a:spcPts val="1200"/>
              </a:spcBef>
              <a:buNone/>
            </a:pPr>
            <a:r>
              <a:rPr lang="fr-CM" sz="2400" b="1" dirty="0" smtClean="0"/>
              <a:t>A quoi s’attendre :</a:t>
            </a:r>
          </a:p>
          <a:p>
            <a:pPr>
              <a:spcBef>
                <a:spcPts val="1200"/>
              </a:spcBef>
            </a:pPr>
            <a:r>
              <a:rPr lang="fr-CM" sz="2200" dirty="0" smtClean="0"/>
              <a:t>Changements dans les saignements menstruels initialement lors des premiers mois</a:t>
            </a:r>
          </a:p>
          <a:p>
            <a:pPr>
              <a:spcBef>
                <a:spcPts val="1200"/>
              </a:spcBef>
            </a:pPr>
            <a:r>
              <a:rPr lang="fr-CM" sz="2200" dirty="0" smtClean="0"/>
              <a:t>Les règles deviennent plus légères et moins douloureuses après quelques mois</a:t>
            </a:r>
          </a:p>
          <a:p>
            <a:pPr>
              <a:spcBef>
                <a:spcPts val="1200"/>
              </a:spcBef>
            </a:pPr>
            <a:r>
              <a:rPr lang="fr-CM" sz="2200" dirty="0" smtClean="0"/>
              <a:t>La femme peut devenir </a:t>
            </a:r>
            <a:r>
              <a:rPr lang="fr-CM" sz="2200" dirty="0" err="1" smtClean="0"/>
              <a:t>am</a:t>
            </a:r>
            <a:r>
              <a:rPr lang="fr-CM" sz="2200" dirty="0" err="1"/>
              <a:t>é</a:t>
            </a:r>
            <a:r>
              <a:rPr lang="fr-CM" sz="2200" dirty="0" err="1" smtClean="0"/>
              <a:t>norrhéique</a:t>
            </a:r>
            <a:r>
              <a:rPr lang="fr-CM" sz="2200" dirty="0" smtClean="0"/>
              <a:t> au bout de quelques mois</a:t>
            </a:r>
          </a:p>
          <a:p>
            <a:pPr marL="0" indent="0">
              <a:spcBef>
                <a:spcPts val="1200"/>
              </a:spcBef>
              <a:buNone/>
            </a:pPr>
            <a:endParaRPr lang="fr-CM" sz="1400" dirty="0" smtClean="0"/>
          </a:p>
          <a:p>
            <a:pPr marL="0" indent="0">
              <a:buNone/>
            </a:pPr>
            <a:endParaRPr lang="en-US" sz="1400" dirty="0"/>
          </a:p>
        </p:txBody>
      </p:sp>
      <p:sp>
        <p:nvSpPr>
          <p:cNvPr id="4" name="Rectangle 3"/>
          <p:cNvSpPr/>
          <p:nvPr/>
        </p:nvSpPr>
        <p:spPr>
          <a:xfrm>
            <a:off x="304800" y="6367756"/>
            <a:ext cx="8686800" cy="549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i="1" dirty="0" smtClean="0">
                <a:solidFill>
                  <a:schemeClr val="tx1"/>
                </a:solidFill>
                <a:latin typeface="Gill Sans MT" panose="020B0502020104020203" pitchFamily="34" charset="0"/>
              </a:rPr>
              <a:t>Source: </a:t>
            </a:r>
            <a:r>
              <a:rPr lang="en-US" sz="1200" i="1" dirty="0" err="1">
                <a:solidFill>
                  <a:schemeClr val="tx1"/>
                </a:solidFill>
                <a:latin typeface="Gill Sans MT" panose="020B0502020104020203" pitchFamily="34" charset="0"/>
              </a:rPr>
              <a:t>Lileta</a:t>
            </a:r>
            <a:r>
              <a:rPr lang="en-US" sz="1200" i="1" dirty="0">
                <a:solidFill>
                  <a:schemeClr val="tx1"/>
                </a:solidFill>
                <a:latin typeface="Gill Sans MT" panose="020B0502020104020203" pitchFamily="34" charset="0"/>
              </a:rPr>
              <a:t> (</a:t>
            </a:r>
            <a:r>
              <a:rPr lang="en-US" sz="1200" i="1" dirty="0" err="1">
                <a:solidFill>
                  <a:schemeClr val="tx1"/>
                </a:solidFill>
                <a:latin typeface="Gill Sans MT" panose="020B0502020104020203" pitchFamily="34" charset="0"/>
              </a:rPr>
              <a:t>levonorgestrel</a:t>
            </a:r>
            <a:r>
              <a:rPr lang="en-US" sz="1200" i="1" dirty="0">
                <a:solidFill>
                  <a:schemeClr val="tx1"/>
                </a:solidFill>
                <a:latin typeface="Gill Sans MT" panose="020B0502020104020203" pitchFamily="34" charset="0"/>
              </a:rPr>
              <a:t> releasing IUS) Parsippany </a:t>
            </a:r>
            <a:r>
              <a:rPr lang="en-US" sz="1200" i="1" dirty="0" smtClean="0">
                <a:solidFill>
                  <a:schemeClr val="tx1"/>
                </a:solidFill>
                <a:latin typeface="Gill Sans MT" panose="020B0502020104020203" pitchFamily="34" charset="0"/>
              </a:rPr>
              <a:t>NJ</a:t>
            </a:r>
            <a:r>
              <a:rPr lang="en-US" sz="1200" i="1" dirty="0" smtClean="0">
                <a:solidFill>
                  <a:schemeClr val="tx1"/>
                </a:solidFill>
                <a:latin typeface="Gill Sans MT" panose="020B0502020104020203" pitchFamily="34" charset="0"/>
                <a:sym typeface="Wingdings" panose="05000000000000000000" pitchFamily="2" charset="2"/>
              </a:rPr>
              <a:t>:  Actavis &amp; Medicines (360 </a:t>
            </a:r>
            <a:r>
              <a:rPr lang="en-US" sz="1200" i="1" dirty="0">
                <a:solidFill>
                  <a:schemeClr val="tx1"/>
                </a:solidFill>
                <a:latin typeface="Gill Sans MT" panose="020B0502020104020203" pitchFamily="34" charset="0"/>
                <a:sym typeface="Wingdings" panose="05000000000000000000" pitchFamily="2" charset="2"/>
              </a:rPr>
              <a:t>2015)</a:t>
            </a:r>
            <a:endParaRPr lang="en-US" sz="1200" i="1" dirty="0">
              <a:solidFill>
                <a:schemeClr val="tx1"/>
              </a:solidFill>
              <a:latin typeface="Gill Sans MT" panose="020B0502020104020203" pitchFamily="34" charset="0"/>
            </a:endParaRPr>
          </a:p>
        </p:txBody>
      </p:sp>
    </p:spTree>
    <p:extLst>
      <p:ext uri="{BB962C8B-B14F-4D97-AF65-F5344CB8AC3E}">
        <p14:creationId xmlns:p14="http://schemas.microsoft.com/office/powerpoint/2010/main" val="3731082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327025"/>
            <a:ext cx="8229600" cy="1143000"/>
          </a:xfrm>
        </p:spPr>
        <p:txBody>
          <a:bodyPr>
            <a:normAutofit/>
          </a:bodyPr>
          <a:lstStyle/>
          <a:p>
            <a:pPr eaLnBrk="1" hangingPunct="1"/>
            <a:r>
              <a:rPr lang="en-US" altLang="en-US" b="1" dirty="0" smtClean="0">
                <a:ea typeface="ＭＳ Ｐゴシック" pitchFamily="34" charset="-128"/>
              </a:rPr>
              <a:t>Implants : Points </a:t>
            </a:r>
            <a:r>
              <a:rPr lang="en-US" altLang="en-US" b="1" dirty="0" err="1" smtClean="0">
                <a:ea typeface="ＭＳ Ｐゴシック" pitchFamily="34" charset="-128"/>
              </a:rPr>
              <a:t>clés</a:t>
            </a:r>
            <a:r>
              <a:rPr lang="en-US" altLang="en-US" b="1" dirty="0" smtClean="0">
                <a:ea typeface="ＭＳ Ｐゴシック" pitchFamily="34" charset="-128"/>
              </a:rPr>
              <a:t> </a:t>
            </a:r>
            <a:endParaRPr lang="en-US" altLang="en-US" b="1" dirty="0">
              <a:ea typeface="ＭＳ Ｐゴシック" pitchFamily="34" charset="-128"/>
            </a:endParaRPr>
          </a:p>
        </p:txBody>
      </p:sp>
      <p:sp>
        <p:nvSpPr>
          <p:cNvPr id="9219" name="Content Placeholder 2"/>
          <p:cNvSpPr>
            <a:spLocks noGrp="1"/>
          </p:cNvSpPr>
          <p:nvPr>
            <p:ph idx="1"/>
          </p:nvPr>
        </p:nvSpPr>
        <p:spPr>
          <a:xfrm>
            <a:off x="468923" y="1295400"/>
            <a:ext cx="8229600" cy="5257800"/>
          </a:xfrm>
        </p:spPr>
        <p:txBody>
          <a:bodyPr>
            <a:normAutofit fontScale="77500" lnSpcReduction="20000"/>
          </a:bodyPr>
          <a:lstStyle/>
          <a:p>
            <a:pPr>
              <a:spcBef>
                <a:spcPts val="1200"/>
              </a:spcBef>
              <a:buNone/>
            </a:pPr>
            <a:r>
              <a:rPr lang="fr-WINDIES" sz="2600" b="1" dirty="0" smtClean="0"/>
              <a:t>Qu’est-ce que c’est </a:t>
            </a:r>
            <a:r>
              <a:rPr lang="fr-WINDIES" altLang="en-US" sz="2600" b="1" dirty="0" smtClean="0">
                <a:ea typeface="ＭＳ Ｐゴシック" pitchFamily="34" charset="-128"/>
              </a:rPr>
              <a:t>:</a:t>
            </a:r>
          </a:p>
          <a:p>
            <a:pPr>
              <a:spcBef>
                <a:spcPts val="1200"/>
              </a:spcBef>
            </a:pPr>
            <a:r>
              <a:rPr lang="fr-WINDIES" sz="2400" dirty="0" smtClean="0"/>
              <a:t>Bâtonnets qui sont insérées sous la peau à l‘intérieur de la partie supérieure du bras </a:t>
            </a:r>
          </a:p>
          <a:p>
            <a:pPr>
              <a:spcBef>
                <a:spcPts val="1200"/>
              </a:spcBef>
            </a:pPr>
            <a:r>
              <a:rPr lang="fr-WINDIES" altLang="en-US" sz="2400" dirty="0" smtClean="0">
                <a:ea typeface="ＭＳ Ｐゴシック" pitchFamily="34" charset="-128"/>
              </a:rPr>
              <a:t>Efficace jusqu’à 3 – 5 ans (selon le type d’implant)</a:t>
            </a:r>
          </a:p>
          <a:p>
            <a:pPr eaLnBrk="1" hangingPunct="1">
              <a:spcBef>
                <a:spcPts val="1200"/>
              </a:spcBef>
              <a:buFontTx/>
              <a:buNone/>
            </a:pPr>
            <a:r>
              <a:rPr lang="fr-WINDIES" altLang="en-US" sz="2600" b="1" dirty="0" smtClean="0">
                <a:ea typeface="ＭＳ Ｐゴシック" pitchFamily="34" charset="-128"/>
              </a:rPr>
              <a:t>Comment l’utiliser :</a:t>
            </a:r>
          </a:p>
          <a:p>
            <a:pPr>
              <a:spcBef>
                <a:spcPts val="1200"/>
              </a:spcBef>
              <a:buFont typeface="Arial" panose="020B0604020202020204" pitchFamily="34" charset="0"/>
              <a:buChar char="•"/>
            </a:pPr>
            <a:r>
              <a:rPr lang="fr-WINDIES" sz="2400" dirty="0" smtClean="0"/>
              <a:t>Peuvent être insérés à tout moment pendant le cycle menstruel si on est sûr que la cliente n’est pas enceinte</a:t>
            </a:r>
          </a:p>
          <a:p>
            <a:pPr>
              <a:spcBef>
                <a:spcPts val="1200"/>
              </a:spcBef>
            </a:pPr>
            <a:r>
              <a:rPr lang="fr-WINDIES" sz="2400" dirty="0" smtClean="0"/>
              <a:t>Peuvent être insérés pendant la période du postpartum immédiat ou après avortement</a:t>
            </a:r>
          </a:p>
          <a:p>
            <a:pPr>
              <a:spcBef>
                <a:spcPts val="1200"/>
              </a:spcBef>
              <a:buFont typeface="Arial" panose="020B0604020202020204" pitchFamily="34" charset="0"/>
              <a:buChar char="•"/>
            </a:pPr>
            <a:r>
              <a:rPr lang="fr-WINDIES" sz="2400" dirty="0" smtClean="0"/>
              <a:t>Il faut un prestataire spécialement formé pour l’insertion et le retrait corrects</a:t>
            </a:r>
          </a:p>
          <a:p>
            <a:pPr>
              <a:spcBef>
                <a:spcPts val="1200"/>
              </a:spcBef>
              <a:buFont typeface="Arial" panose="020B0604020202020204" pitchFamily="34" charset="0"/>
              <a:buChar char="•"/>
            </a:pPr>
            <a:r>
              <a:rPr lang="fr-WINDIES" sz="2400" dirty="0" smtClean="0"/>
              <a:t>Ne nécessite aucune action de la part de l’utilisatrice </a:t>
            </a:r>
            <a:endParaRPr lang="fr-WINDIES" altLang="en-US" sz="2400" dirty="0" smtClean="0">
              <a:ea typeface="ＭＳ Ｐゴシック" pitchFamily="34" charset="-128"/>
            </a:endParaRPr>
          </a:p>
          <a:p>
            <a:pPr eaLnBrk="1" hangingPunct="1">
              <a:spcBef>
                <a:spcPts val="1200"/>
              </a:spcBef>
              <a:buFontTx/>
              <a:buNone/>
            </a:pPr>
            <a:r>
              <a:rPr lang="fr-WINDIES" altLang="en-US" sz="2600" b="1" dirty="0" smtClean="0">
                <a:ea typeface="ＭＳ Ｐゴシック" pitchFamily="34" charset="-128"/>
              </a:rPr>
              <a:t>A quoi s’attendre :</a:t>
            </a:r>
          </a:p>
          <a:p>
            <a:pPr>
              <a:spcBef>
                <a:spcPts val="1200"/>
              </a:spcBef>
            </a:pPr>
            <a:r>
              <a:rPr lang="fr-WINDIES" altLang="en-US" sz="2400" dirty="0" smtClean="0">
                <a:ea typeface="ＭＳ Ｐゴシック" pitchFamily="34" charset="-128"/>
              </a:rPr>
              <a:t>Changements dans les saignements mensuels, y compris les saignements irréguliers, </a:t>
            </a:r>
            <a:r>
              <a:rPr lang="fr-WINDIES" altLang="en-US" sz="2400" dirty="0" err="1" smtClean="0">
                <a:ea typeface="ＭＳ Ｐゴシック" pitchFamily="34" charset="-128"/>
              </a:rPr>
              <a:t>saignotements</a:t>
            </a:r>
            <a:r>
              <a:rPr lang="fr-WINDIES" altLang="en-US" sz="2400" dirty="0" smtClean="0">
                <a:ea typeface="ＭＳ Ｐゴシック" pitchFamily="34" charset="-128"/>
              </a:rPr>
              <a:t>, saignements plus abondants ou pas de saignement mensuel, sont communs et ne sont pas dangereux</a:t>
            </a:r>
            <a:endParaRPr lang="fr-WINDIES" altLang="en-US" sz="2400" b="1" dirty="0">
              <a:ea typeface="ＭＳ Ｐゴシック" pitchFamily="34" charset="-128"/>
            </a:endParaRPr>
          </a:p>
        </p:txBody>
      </p:sp>
    </p:spTree>
    <p:extLst>
      <p:ext uri="{BB962C8B-B14F-4D97-AF65-F5344CB8AC3E}">
        <p14:creationId xmlns:p14="http://schemas.microsoft.com/office/powerpoint/2010/main" val="14089618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M" b="1" dirty="0" smtClean="0"/>
              <a:t>Points importants à retenir !</a:t>
            </a:r>
            <a:endParaRPr lang="fr-CM" b="1" dirty="0"/>
          </a:p>
        </p:txBody>
      </p:sp>
      <p:sp>
        <p:nvSpPr>
          <p:cNvPr id="3" name="Content Placeholder 2"/>
          <p:cNvSpPr>
            <a:spLocks noGrp="1"/>
          </p:cNvSpPr>
          <p:nvPr>
            <p:ph idx="1"/>
          </p:nvPr>
        </p:nvSpPr>
        <p:spPr>
          <a:xfrm>
            <a:off x="431042" y="1219200"/>
            <a:ext cx="8229600" cy="4525963"/>
          </a:xfrm>
        </p:spPr>
        <p:txBody>
          <a:bodyPr/>
          <a:lstStyle/>
          <a:p>
            <a:pPr marL="457200" lvl="1" indent="-457200">
              <a:spcBef>
                <a:spcPts val="1200"/>
              </a:spcBef>
            </a:pPr>
            <a:r>
              <a:rPr lang="fr-BE" sz="2400" dirty="0" smtClean="0"/>
              <a:t>Longue durée d’action, très efficace, mais facilement réversible</a:t>
            </a:r>
          </a:p>
          <a:p>
            <a:pPr marL="466725" indent="-466725">
              <a:spcBef>
                <a:spcPts val="1200"/>
              </a:spcBef>
            </a:pPr>
            <a:r>
              <a:rPr lang="fr-BE" sz="2400" dirty="0" smtClean="0"/>
              <a:t>Ne protège pas contre les IST / le VIH</a:t>
            </a:r>
          </a:p>
          <a:p>
            <a:pPr marL="466725" indent="-466725">
              <a:spcBef>
                <a:spcPts val="1200"/>
              </a:spcBef>
            </a:pPr>
            <a:r>
              <a:rPr lang="fr-BE" sz="2400" dirty="0" smtClean="0"/>
              <a:t>Utilisez une autre méthode si vous attendez d’obtenir un rendez-vous</a:t>
            </a:r>
          </a:p>
          <a:p>
            <a:pPr marL="466725" indent="-466725">
              <a:spcBef>
                <a:spcPts val="1200"/>
              </a:spcBef>
            </a:pPr>
            <a:r>
              <a:rPr lang="fr-BE" sz="2400" dirty="0" smtClean="0"/>
              <a:t>Utilisez des préservatifs si vous avez besoin de protection contre les IST ou le VIH / SIDA</a:t>
            </a:r>
          </a:p>
          <a:p>
            <a:pPr marL="466725" indent="-466725">
              <a:spcBef>
                <a:spcPts val="1200"/>
              </a:spcBef>
            </a:pPr>
            <a:r>
              <a:rPr lang="fr-BE" sz="2400" dirty="0" smtClean="0"/>
              <a:t>Peut être retiré à tout moment ou pour n'importe quelle raison si la cliente le demande</a:t>
            </a:r>
          </a:p>
          <a:p>
            <a:pPr marL="466725" indent="-466725">
              <a:spcBef>
                <a:spcPts val="1200"/>
              </a:spcBef>
            </a:pPr>
            <a:r>
              <a:rPr lang="fr-BE" sz="2400" dirty="0" smtClean="0"/>
              <a:t>Le dispositif / l'implant doit être remplacé si vous désirez continuer à l’utiliser</a:t>
            </a:r>
          </a:p>
          <a:p>
            <a:endParaRPr lang="en-US" dirty="0"/>
          </a:p>
        </p:txBody>
      </p:sp>
    </p:spTree>
    <p:extLst>
      <p:ext uri="{BB962C8B-B14F-4D97-AF65-F5344CB8AC3E}">
        <p14:creationId xmlns:p14="http://schemas.microsoft.com/office/powerpoint/2010/main" val="25679451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5"/>
          <p:cNvSpPr>
            <a:spLocks noGrp="1" noChangeArrowheads="1"/>
          </p:cNvSpPr>
          <p:nvPr>
            <p:ph type="title"/>
          </p:nvPr>
        </p:nvSpPr>
        <p:spPr/>
        <p:txBody>
          <a:bodyPr/>
          <a:lstStyle/>
          <a:p>
            <a:pPr eaLnBrk="1" hangingPunct="1"/>
            <a:r>
              <a:rPr lang="en-US" altLang="en-US" b="1" dirty="0" smtClean="0"/>
              <a:t>Résumé</a:t>
            </a:r>
            <a:endParaRPr lang="en-US" altLang="en-US" b="1" dirty="0"/>
          </a:p>
        </p:txBody>
      </p:sp>
      <p:sp>
        <p:nvSpPr>
          <p:cNvPr id="31748" name="Rectangle 6"/>
          <p:cNvSpPr>
            <a:spLocks noGrp="1" noChangeArrowheads="1"/>
          </p:cNvSpPr>
          <p:nvPr>
            <p:ph type="body" idx="1"/>
          </p:nvPr>
        </p:nvSpPr>
        <p:spPr/>
        <p:txBody>
          <a:bodyPr/>
          <a:lstStyle/>
          <a:p>
            <a:pPr>
              <a:spcBef>
                <a:spcPts val="1200"/>
              </a:spcBef>
            </a:pPr>
            <a:r>
              <a:rPr lang="fr-FR" sz="2800" dirty="0"/>
              <a:t>Les </a:t>
            </a:r>
            <a:r>
              <a:rPr lang="fr-FR" sz="2800" dirty="0" smtClean="0"/>
              <a:t>MLDA </a:t>
            </a:r>
            <a:r>
              <a:rPr lang="fr-FR" sz="2800" dirty="0"/>
              <a:t>sont </a:t>
            </a:r>
            <a:r>
              <a:rPr lang="fr-FR" sz="2800" dirty="0" smtClean="0"/>
              <a:t>efficaces à</a:t>
            </a:r>
            <a:r>
              <a:rPr lang="fr-FR" sz="2800" dirty="0"/>
              <a:t> plus de 99 pour cent</a:t>
            </a:r>
            <a:r>
              <a:rPr lang="fr-FR" sz="2800" dirty="0" smtClean="0"/>
              <a:t> </a:t>
            </a:r>
            <a:r>
              <a:rPr lang="fr-FR" sz="2800" dirty="0"/>
              <a:t>pour prévenir la grossesse et peuvent être </a:t>
            </a:r>
            <a:r>
              <a:rPr lang="fr-FR" sz="2800" dirty="0" smtClean="0"/>
              <a:t>utilisées </a:t>
            </a:r>
            <a:r>
              <a:rPr lang="fr-FR" sz="2800" dirty="0"/>
              <a:t>par presque toutes les femmes, </a:t>
            </a:r>
            <a:r>
              <a:rPr lang="fr-FR" sz="2800" dirty="0" smtClean="0"/>
              <a:t>lors du postpartum</a:t>
            </a:r>
            <a:r>
              <a:rPr lang="fr-FR" sz="2800" dirty="0"/>
              <a:t>, </a:t>
            </a:r>
            <a:r>
              <a:rPr lang="fr-FR" sz="2800" dirty="0" smtClean="0"/>
              <a:t> après avortement </a:t>
            </a:r>
            <a:r>
              <a:rPr lang="fr-FR" sz="2800" dirty="0"/>
              <a:t>et </a:t>
            </a:r>
            <a:r>
              <a:rPr lang="fr-FR" sz="2800" dirty="0" smtClean="0"/>
              <a:t>par les adolescentes </a:t>
            </a:r>
            <a:r>
              <a:rPr lang="fr-FR" sz="2800" dirty="0"/>
              <a:t>et </a:t>
            </a:r>
            <a:r>
              <a:rPr lang="fr-FR" sz="2800" dirty="0" smtClean="0"/>
              <a:t>celles </a:t>
            </a:r>
            <a:r>
              <a:rPr lang="fr-FR" sz="2800" dirty="0"/>
              <a:t>qui n'ont jamais eu </a:t>
            </a:r>
            <a:r>
              <a:rPr lang="fr-FR" sz="2800" dirty="0" smtClean="0"/>
              <a:t>d'enfants.</a:t>
            </a:r>
            <a:endParaRPr lang="fr-FR" sz="2800" dirty="0"/>
          </a:p>
          <a:p>
            <a:pPr>
              <a:spcBef>
                <a:spcPts val="1200"/>
              </a:spcBef>
            </a:pPr>
            <a:r>
              <a:rPr lang="fr-FR" sz="2800" dirty="0"/>
              <a:t>Les </a:t>
            </a:r>
            <a:r>
              <a:rPr lang="fr-FR" sz="2800" dirty="0" smtClean="0"/>
              <a:t>MLDA </a:t>
            </a:r>
            <a:r>
              <a:rPr lang="fr-FR" sz="2800" dirty="0"/>
              <a:t>sont </a:t>
            </a:r>
            <a:r>
              <a:rPr lang="fr-FR" sz="2800" dirty="0" smtClean="0"/>
              <a:t>sûres</a:t>
            </a:r>
            <a:r>
              <a:rPr lang="fr-FR" sz="2800" dirty="0"/>
              <a:t>, efficaces, </a:t>
            </a:r>
            <a:r>
              <a:rPr lang="fr-FR" sz="2800" dirty="0" smtClean="0"/>
              <a:t>peu coûteuses, </a:t>
            </a:r>
            <a:r>
              <a:rPr lang="fr-FR" sz="2800" dirty="0"/>
              <a:t>réversibles et nécessitent peu ou pas </a:t>
            </a:r>
            <a:r>
              <a:rPr lang="fr-FR" sz="2800" dirty="0" smtClean="0"/>
              <a:t>d’action de la part de l’utilisatrice</a:t>
            </a:r>
            <a:r>
              <a:rPr lang="en-US" sz="2800" dirty="0" smtClean="0"/>
              <a:t>.</a:t>
            </a:r>
            <a:endParaRPr lang="en-US" altLang="en-US" sz="2800"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p:txBody>
      </p:sp>
    </p:spTree>
    <p:extLst>
      <p:ext uri="{BB962C8B-B14F-4D97-AF65-F5344CB8AC3E}">
        <p14:creationId xmlns:p14="http://schemas.microsoft.com/office/powerpoint/2010/main" val="1721089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2021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14"/>
          <p:cNvSpPr>
            <a:spLocks noGrp="1" noChangeArrowheads="1"/>
          </p:cNvSpPr>
          <p:nvPr>
            <p:ph type="title"/>
          </p:nvPr>
        </p:nvSpPr>
        <p:spPr/>
        <p:txBody>
          <a:bodyPr/>
          <a:lstStyle/>
          <a:p>
            <a:pPr eaLnBrk="1" hangingPunct="1"/>
            <a:r>
              <a:rPr lang="en-US" altLang="en-US" b="1" dirty="0"/>
              <a:t>Introduction </a:t>
            </a:r>
            <a:r>
              <a:rPr lang="en-US" altLang="en-US" b="1" dirty="0" smtClean="0"/>
              <a:t>aux MLDA</a:t>
            </a:r>
            <a:endParaRPr lang="en-US" altLang="en-US" b="1" dirty="0"/>
          </a:p>
        </p:txBody>
      </p:sp>
      <p:sp>
        <p:nvSpPr>
          <p:cNvPr id="8196" name="Rectangle 15"/>
          <p:cNvSpPr>
            <a:spLocks noGrp="1" noChangeArrowheads="1"/>
          </p:cNvSpPr>
          <p:nvPr>
            <p:ph type="body" idx="1"/>
          </p:nvPr>
        </p:nvSpPr>
        <p:spPr>
          <a:xfrm>
            <a:off x="914400" y="1752600"/>
            <a:ext cx="7315200" cy="3916363"/>
          </a:xfrm>
        </p:spPr>
        <p:txBody>
          <a:bodyPr/>
          <a:lstStyle/>
          <a:p>
            <a:pPr eaLnBrk="1" hangingPunct="1">
              <a:spcBef>
                <a:spcPts val="1200"/>
              </a:spcBef>
              <a:buFont typeface="Wingdings" panose="05000000000000000000" pitchFamily="2" charset="2"/>
              <a:buNone/>
            </a:pPr>
            <a:r>
              <a:rPr lang="en-US" altLang="en-US" b="1" dirty="0" err="1" smtClean="0">
                <a:solidFill>
                  <a:srgbClr val="002A6C"/>
                </a:solidFill>
              </a:rPr>
              <a:t>Objectifs</a:t>
            </a:r>
            <a:r>
              <a:rPr lang="en-US" altLang="en-US" b="1" dirty="0" smtClean="0">
                <a:solidFill>
                  <a:srgbClr val="002A6C"/>
                </a:solidFill>
              </a:rPr>
              <a:t> :</a:t>
            </a:r>
            <a:endParaRPr lang="en-US" altLang="en-US" sz="2800" dirty="0"/>
          </a:p>
          <a:p>
            <a:pPr eaLnBrk="1" hangingPunct="1">
              <a:spcBef>
                <a:spcPts val="1200"/>
              </a:spcBef>
            </a:pPr>
            <a:r>
              <a:rPr lang="fr-CA" altLang="en-US" sz="2800" dirty="0" smtClean="0"/>
              <a:t>Définir les contraceptifs réversibles de longue durée d’action</a:t>
            </a:r>
          </a:p>
          <a:p>
            <a:pPr eaLnBrk="1" hangingPunct="1">
              <a:spcBef>
                <a:spcPts val="1200"/>
              </a:spcBef>
            </a:pPr>
            <a:r>
              <a:rPr lang="fr-CA" altLang="en-US" sz="2800" dirty="0" smtClean="0"/>
              <a:t>Comprendre le mécanisme d’action pour chaque méthode</a:t>
            </a:r>
          </a:p>
          <a:p>
            <a:pPr eaLnBrk="1" hangingPunct="1">
              <a:spcBef>
                <a:spcPts val="1200"/>
              </a:spcBef>
            </a:pPr>
            <a:r>
              <a:rPr lang="fr-CA" altLang="en-US" sz="2800" dirty="0" smtClean="0"/>
              <a:t>Comparer l’efficacité des MLDA à l’aide du tableau « Comparer l’efficacité des méthodes de planification familiale » </a:t>
            </a:r>
            <a:endParaRPr lang="fr-CA" altLang="en-US" sz="2800" dirty="0"/>
          </a:p>
        </p:txBody>
      </p:sp>
    </p:spTree>
    <p:extLst>
      <p:ext uri="{BB962C8B-B14F-4D97-AF65-F5344CB8AC3E}">
        <p14:creationId xmlns:p14="http://schemas.microsoft.com/office/powerpoint/2010/main" val="1581314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Les MLDA, </a:t>
            </a:r>
            <a:r>
              <a:rPr lang="en-US" b="1" dirty="0" err="1" smtClean="0"/>
              <a:t>c’est</a:t>
            </a:r>
            <a:r>
              <a:rPr lang="en-US" b="1" dirty="0" smtClean="0"/>
              <a:t> quoi ?</a:t>
            </a:r>
            <a:endParaRPr lang="en-US" b="1" dirty="0"/>
          </a:p>
        </p:txBody>
      </p:sp>
      <p:sp>
        <p:nvSpPr>
          <p:cNvPr id="3" name="Content Placeholder 2"/>
          <p:cNvSpPr>
            <a:spLocks noGrp="1"/>
          </p:cNvSpPr>
          <p:nvPr>
            <p:ph sz="half" idx="1"/>
          </p:nvPr>
        </p:nvSpPr>
        <p:spPr/>
        <p:txBody>
          <a:bodyPr>
            <a:normAutofit lnSpcReduction="10000"/>
          </a:bodyPr>
          <a:lstStyle/>
          <a:p>
            <a:pPr>
              <a:spcBef>
                <a:spcPts val="1200"/>
              </a:spcBef>
            </a:pPr>
            <a:r>
              <a:rPr lang="fr-FR" sz="2400" dirty="0" smtClean="0"/>
              <a:t>Les MLDA </a:t>
            </a:r>
            <a:r>
              <a:rPr lang="fr-FR" sz="2400" dirty="0"/>
              <a:t>sont des options idéales de prévention de la grossesse pour les femmes de tous âges (y compris les jeunes femmes).</a:t>
            </a:r>
          </a:p>
          <a:p>
            <a:pPr>
              <a:spcBef>
                <a:spcPts val="1200"/>
              </a:spcBef>
            </a:pPr>
            <a:r>
              <a:rPr lang="fr-FR" sz="2400" dirty="0"/>
              <a:t>Ces méthodes sont </a:t>
            </a:r>
            <a:r>
              <a:rPr lang="fr-FR" sz="2400" b="1" dirty="0"/>
              <a:t>sûres, efficaces, peu coûteuses </a:t>
            </a:r>
            <a:r>
              <a:rPr lang="fr-FR" sz="2400" dirty="0"/>
              <a:t>et </a:t>
            </a:r>
            <a:r>
              <a:rPr lang="fr-FR" sz="2400" b="1" dirty="0"/>
              <a:t>réversibles</a:t>
            </a:r>
            <a:r>
              <a:rPr lang="fr-FR" sz="2400" dirty="0"/>
              <a:t>, nécessitent peu ou pas </a:t>
            </a:r>
            <a:r>
              <a:rPr lang="fr-FR" sz="2400" dirty="0" smtClean="0"/>
              <a:t>d’effort, et ont des taux d’utilisation correcte plus élevés que </a:t>
            </a:r>
            <a:r>
              <a:rPr lang="fr-FR" sz="2400" dirty="0"/>
              <a:t>les autres méthodes hormonales</a:t>
            </a:r>
            <a:r>
              <a:rPr lang="en-US" sz="2400" dirty="0" smtClean="0"/>
              <a:t>. </a:t>
            </a:r>
            <a:endParaRPr lang="en-US" sz="2400" dirty="0"/>
          </a:p>
        </p:txBody>
      </p:sp>
      <p:pic>
        <p:nvPicPr>
          <p:cNvPr id="6" name="Picture 5" descr="Image de MLDA" title="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7654" y="1531917"/>
            <a:ext cx="3000375" cy="1825943"/>
          </a:xfrm>
          <a:prstGeom prst="rect">
            <a:avLst/>
          </a:prstGeom>
        </p:spPr>
      </p:pic>
      <p:pic>
        <p:nvPicPr>
          <p:cNvPr id="5" name="Content Placeholder 3" descr="Image de MLDA" title="Image"/>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679628" y="2286000"/>
            <a:ext cx="2333032" cy="2539206"/>
          </a:xfrm>
        </p:spPr>
      </p:pic>
      <p:pic>
        <p:nvPicPr>
          <p:cNvPr id="7" name="Picture 2" descr="http://cdn2.mommyish.com/wp-content/uploads/2012/09/implanon.jpg" title="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4572000"/>
            <a:ext cx="2448636" cy="1706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77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b="1" dirty="0">
                <a:ea typeface="ＭＳ Ｐゴシック" panose="020B0600070205080204" pitchFamily="34" charset="-128"/>
              </a:rPr>
              <a:t>Mécanisme d’action</a:t>
            </a:r>
            <a:endParaRPr lang="en-US" altLang="en-US" b="1" dirty="0">
              <a:ea typeface="ＭＳ Ｐゴシック" panose="020B0600070205080204" pitchFamily="34" charset="-128"/>
            </a:endParaRPr>
          </a:p>
        </p:txBody>
      </p:sp>
      <p:sp>
        <p:nvSpPr>
          <p:cNvPr id="3" name="Content Placeholder 2"/>
          <p:cNvSpPr>
            <a:spLocks noGrp="1"/>
          </p:cNvSpPr>
          <p:nvPr>
            <p:ph idx="1"/>
          </p:nvPr>
        </p:nvSpPr>
        <p:spPr/>
        <p:txBody>
          <a:bodyPr anchor="t"/>
          <a:lstStyle/>
          <a:p>
            <a:pPr marL="0" indent="0">
              <a:buNone/>
            </a:pPr>
            <a:r>
              <a:rPr lang="fr-BE" sz="3600" dirty="0" smtClean="0"/>
              <a:t>Demandez aux participants </a:t>
            </a:r>
          </a:p>
          <a:p>
            <a:pPr marL="571500" indent="-514350">
              <a:buFont typeface="+mj-lt"/>
              <a:buAutoNum type="arabicPeriod"/>
            </a:pPr>
            <a:r>
              <a:rPr lang="fr-BE" sz="3600" dirty="0" smtClean="0"/>
              <a:t>Quelle est la différence dans le mécanisme d'action entre le DIU hormonal et le DIU non hormonal ?</a:t>
            </a:r>
          </a:p>
          <a:p>
            <a:pPr marL="571500" indent="-514350">
              <a:buFont typeface="+mj-lt"/>
              <a:buAutoNum type="arabicPeriod"/>
            </a:pPr>
            <a:r>
              <a:rPr lang="fr-BE" sz="3600" dirty="0" smtClean="0"/>
              <a:t>Combien de temps après l’insertion l’implant est-il efficace </a:t>
            </a:r>
            <a:r>
              <a:rPr lang="en-US" sz="3600" dirty="0" smtClean="0"/>
              <a:t>?</a:t>
            </a:r>
            <a:endParaRPr lang="en-US" sz="3600" dirty="0"/>
          </a:p>
        </p:txBody>
      </p:sp>
    </p:spTree>
    <p:extLst>
      <p:ext uri="{BB962C8B-B14F-4D97-AF65-F5344CB8AC3E}">
        <p14:creationId xmlns:p14="http://schemas.microsoft.com/office/powerpoint/2010/main" val="845132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1"/>
          <p:cNvSpPr>
            <a:spLocks noGrp="1" noChangeArrowheads="1"/>
          </p:cNvSpPr>
          <p:nvPr>
            <p:ph type="title" idx="4294967295"/>
          </p:nvPr>
        </p:nvSpPr>
        <p:spPr>
          <a:xfrm>
            <a:off x="434975" y="246063"/>
            <a:ext cx="8305800" cy="1143000"/>
          </a:xfrm>
        </p:spPr>
        <p:txBody>
          <a:bodyPr/>
          <a:lstStyle/>
          <a:p>
            <a:r>
              <a:rPr lang="fr-FR" sz="3600" b="1" dirty="0" smtClean="0">
                <a:ea typeface="ＭＳ Ｐゴシック" panose="020B0600070205080204" pitchFamily="34" charset="-128"/>
              </a:rPr>
              <a:t/>
            </a:r>
            <a:br>
              <a:rPr lang="fr-FR" sz="3600" b="1" dirty="0" smtClean="0">
                <a:ea typeface="ＭＳ Ｐゴシック" panose="020B0600070205080204" pitchFamily="34" charset="-128"/>
              </a:rPr>
            </a:br>
            <a:r>
              <a:rPr lang="fr-FR" b="1" dirty="0" smtClean="0">
                <a:ea typeface="ＭＳ Ｐゴシック" panose="020B0600070205080204" pitchFamily="34" charset="-128"/>
              </a:rPr>
              <a:t>Mécanisme d’action du DIU non</a:t>
            </a:r>
            <a:r>
              <a:rPr lang="en-US" altLang="en-US" b="1" dirty="0" smtClean="0">
                <a:ea typeface="ＭＳ Ｐゴシック" pitchFamily="34" charset="-128"/>
              </a:rPr>
              <a:t> hormonal (TCuT-380A)</a:t>
            </a:r>
            <a:br>
              <a:rPr lang="en-US" altLang="en-US" b="1" dirty="0" smtClean="0">
                <a:ea typeface="ＭＳ Ｐゴシック" pitchFamily="34" charset="-128"/>
              </a:rPr>
            </a:br>
            <a:endParaRPr lang="en-US" altLang="en-US" b="1" dirty="0">
              <a:ea typeface="ＭＳ Ｐゴシック" pitchFamily="34" charset="-128"/>
            </a:endParaRPr>
          </a:p>
        </p:txBody>
      </p:sp>
      <p:sp>
        <p:nvSpPr>
          <p:cNvPr id="93187" name="Rectangle 26"/>
          <p:cNvSpPr>
            <a:spLocks noGrp="1" noChangeArrowheads="1"/>
          </p:cNvSpPr>
          <p:nvPr>
            <p:ph type="body" sz="half" idx="4294967295"/>
          </p:nvPr>
        </p:nvSpPr>
        <p:spPr>
          <a:xfrm>
            <a:off x="446088" y="2133600"/>
            <a:ext cx="4572000" cy="3690938"/>
          </a:xfrm>
        </p:spPr>
        <p:txBody>
          <a:bodyPr/>
          <a:lstStyle/>
          <a:p>
            <a:pPr eaLnBrk="1" hangingPunct="1">
              <a:buFontTx/>
              <a:buNone/>
            </a:pPr>
            <a:r>
              <a:rPr lang="en-US" altLang="en-US" sz="2800" dirty="0" err="1" smtClean="0">
                <a:ea typeface="ＭＳ Ｐゴシック" pitchFamily="34" charset="-128"/>
              </a:rPr>
              <a:t>Empêche</a:t>
            </a:r>
            <a:r>
              <a:rPr lang="en-US" altLang="en-US" sz="2800" dirty="0" smtClean="0">
                <a:ea typeface="ＭＳ Ｐゴシック" pitchFamily="34" charset="-128"/>
              </a:rPr>
              <a:t> la </a:t>
            </a:r>
            <a:r>
              <a:rPr lang="en-US" altLang="en-US" sz="2800" dirty="0" err="1" smtClean="0">
                <a:ea typeface="ＭＳ Ｐゴシック" pitchFamily="34" charset="-128"/>
              </a:rPr>
              <a:t>fertilisation</a:t>
            </a:r>
            <a:r>
              <a:rPr lang="en-US" altLang="en-US" sz="2800" dirty="0" smtClean="0">
                <a:ea typeface="ＭＳ Ｐゴシック" pitchFamily="34" charset="-128"/>
              </a:rPr>
              <a:t> :</a:t>
            </a:r>
            <a:endParaRPr lang="en-US" altLang="en-US" sz="2800" dirty="0">
              <a:ea typeface="ＭＳ Ｐゴシック" pitchFamily="34" charset="-128"/>
            </a:endParaRPr>
          </a:p>
          <a:p>
            <a:pPr marL="347472" indent="-347472">
              <a:spcBef>
                <a:spcPts val="1200"/>
              </a:spcBef>
            </a:pPr>
            <a:r>
              <a:rPr lang="fr-CI" altLang="en-US" sz="2400" dirty="0">
                <a:ea typeface="ＭＳ Ｐゴシック" panose="020B0600070205080204" pitchFamily="34" charset="-128"/>
              </a:rPr>
              <a:t>Nuit à la viabilité des spermatozoïdes</a:t>
            </a:r>
          </a:p>
          <a:p>
            <a:pPr marL="347472" indent="-347472">
              <a:spcBef>
                <a:spcPts val="1200"/>
              </a:spcBef>
            </a:pPr>
            <a:r>
              <a:rPr lang="fr-CI" altLang="en-US" sz="2400" dirty="0">
                <a:ea typeface="ＭＳ Ｐゴシック" panose="020B0600070205080204" pitchFamily="34" charset="-128"/>
              </a:rPr>
              <a:t>Interfère avec la progression des </a:t>
            </a:r>
            <a:r>
              <a:rPr lang="fr-CI" altLang="en-US" sz="2400" dirty="0" smtClean="0">
                <a:ea typeface="ＭＳ Ｐゴシック" panose="020B0600070205080204" pitchFamily="34" charset="-128"/>
              </a:rPr>
              <a:t>spermatozoïdes</a:t>
            </a:r>
          </a:p>
          <a:p>
            <a:pPr marL="347472" indent="-347472">
              <a:spcBef>
                <a:spcPts val="1200"/>
              </a:spcBef>
            </a:pPr>
            <a:r>
              <a:rPr lang="en-US" altLang="en-US" sz="2400" dirty="0" err="1" smtClean="0">
                <a:ea typeface="ＭＳ Ｐゴシック" panose="020B0600070205080204" pitchFamily="34" charset="-128"/>
              </a:rPr>
              <a:t>Efficace</a:t>
            </a:r>
            <a:r>
              <a:rPr lang="en-US" altLang="en-US" sz="2400" dirty="0" smtClean="0">
                <a:ea typeface="ＭＳ Ｐゴシック" panose="020B0600070205080204" pitchFamily="34" charset="-128"/>
              </a:rPr>
              <a:t> </a:t>
            </a:r>
            <a:r>
              <a:rPr lang="en-US" altLang="en-US" sz="2400" dirty="0" err="1">
                <a:ea typeface="ＭＳ Ｐゴシック" panose="020B0600070205080204" pitchFamily="34" charset="-128"/>
              </a:rPr>
              <a:t>immédiatement</a:t>
            </a:r>
            <a:endParaRPr lang="en-US" altLang="en-US" sz="2400" dirty="0">
              <a:ea typeface="ＭＳ Ｐゴシック" panose="020B0600070205080204" pitchFamily="34" charset="-128"/>
            </a:endParaRPr>
          </a:p>
        </p:txBody>
      </p:sp>
      <p:pic>
        <p:nvPicPr>
          <p:cNvPr id="17412" name="Picture 28" descr="Image de TCuT-380A" title="Image"/>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a:xfrm>
            <a:off x="4975225" y="1795463"/>
            <a:ext cx="3657600" cy="3582987"/>
          </a:xfrm>
        </p:spPr>
      </p:pic>
      <p:sp>
        <p:nvSpPr>
          <p:cNvPr id="17413" name="Rectangle 29"/>
          <p:cNvSpPr>
            <a:spLocks noChangeArrowheads="1"/>
          </p:cNvSpPr>
          <p:nvPr/>
        </p:nvSpPr>
        <p:spPr bwMode="auto">
          <a:xfrm>
            <a:off x="619125" y="6280150"/>
            <a:ext cx="534670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300" i="1" dirty="0">
                <a:solidFill>
                  <a:srgbClr val="000000"/>
                </a:solidFill>
                <a:latin typeface="Gill Sans MT" charset="0"/>
                <a:ea typeface="Gill Sans MT" charset="0"/>
                <a:cs typeface="Gill Sans MT" charset="0"/>
              </a:rPr>
              <a:t>Source: Ortiz, 1996</a:t>
            </a:r>
          </a:p>
        </p:txBody>
      </p:sp>
    </p:spTree>
    <p:extLst>
      <p:ext uri="{BB962C8B-B14F-4D97-AF65-F5344CB8AC3E}">
        <p14:creationId xmlns:p14="http://schemas.microsoft.com/office/powerpoint/2010/main" val="12323408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b="1" dirty="0" smtClean="0">
                <a:ea typeface="ＭＳ Ｐゴシック" panose="020B0600070205080204" pitchFamily="34" charset="-128"/>
              </a:rPr>
              <a:t>Mécanisme </a:t>
            </a:r>
            <a:r>
              <a:rPr lang="fr-FR" b="1" dirty="0">
                <a:ea typeface="ＭＳ Ｐゴシック" panose="020B0600070205080204" pitchFamily="34" charset="-128"/>
              </a:rPr>
              <a:t>d’action du </a:t>
            </a:r>
            <a:r>
              <a:rPr lang="fr-FR" b="1" dirty="0" smtClean="0">
                <a:ea typeface="ＭＳ Ｐゴシック" panose="020B0600070205080204" pitchFamily="34" charset="-128"/>
              </a:rPr>
              <a:t>DIU</a:t>
            </a:r>
            <a:r>
              <a:rPr lang="en-US" altLang="en-US" b="1" dirty="0" smtClean="0">
                <a:ea typeface="ＭＳ Ｐゴシック" pitchFamily="34" charset="-128"/>
              </a:rPr>
              <a:t> </a:t>
            </a:r>
            <a:r>
              <a:rPr lang="en-US" altLang="en-US" b="1" dirty="0">
                <a:ea typeface="ＭＳ Ｐゴシック" pitchFamily="34" charset="-128"/>
              </a:rPr>
              <a:t>hormonal </a:t>
            </a:r>
            <a:r>
              <a:rPr lang="en-US" altLang="en-US" b="1" dirty="0" smtClean="0">
                <a:ea typeface="ＭＳ Ｐゴシック" pitchFamily="34" charset="-128"/>
              </a:rPr>
              <a:t>(DIU</a:t>
            </a:r>
            <a:r>
              <a:rPr lang="fr-FR" b="1" dirty="0" smtClean="0">
                <a:ea typeface="ＭＳ Ｐゴシック" panose="020B0600070205080204" pitchFamily="34" charset="-128"/>
              </a:rPr>
              <a:t>-LNG)</a:t>
            </a:r>
            <a:endParaRPr lang="en-US" b="1" dirty="0"/>
          </a:p>
        </p:txBody>
      </p:sp>
      <p:pic>
        <p:nvPicPr>
          <p:cNvPr id="3074" name="Picture 2" descr="http://obgycare.corridor-design.com/wp-content/uploads/2011/10/article-reproductive.jpeg" title="Imag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08847" y="1800880"/>
            <a:ext cx="6019800" cy="3581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905000" y="6429952"/>
            <a:ext cx="7010400" cy="276999"/>
          </a:xfrm>
          <a:prstGeom prst="rect">
            <a:avLst/>
          </a:prstGeom>
          <a:noFill/>
        </p:spPr>
        <p:txBody>
          <a:bodyPr wrap="square" rtlCol="0">
            <a:spAutoFit/>
          </a:bodyPr>
          <a:lstStyle/>
          <a:p>
            <a:pPr algn="r"/>
            <a:r>
              <a:rPr lang="en-US" sz="1200" i="1" dirty="0" smtClean="0">
                <a:latin typeface="Gill Sans MT" panose="020B0502020104020203" pitchFamily="34" charset="0"/>
              </a:rPr>
              <a:t>Source: </a:t>
            </a:r>
            <a:r>
              <a:rPr lang="en-US" sz="1200" i="1" dirty="0">
                <a:latin typeface="Gill Sans MT" panose="020B0502020104020203" pitchFamily="34" charset="0"/>
              </a:rPr>
              <a:t>Bayer AG:LNG </a:t>
            </a:r>
            <a:r>
              <a:rPr lang="en-US" sz="1200" i="1" dirty="0" smtClean="0">
                <a:latin typeface="Gill Sans MT" panose="020B0502020104020203" pitchFamily="34" charset="0"/>
              </a:rPr>
              <a:t>IUS Corporate </a:t>
            </a:r>
            <a:r>
              <a:rPr lang="en-US" sz="1200" i="1" dirty="0">
                <a:latin typeface="Gill Sans MT" panose="020B0502020104020203" pitchFamily="34" charset="0"/>
              </a:rPr>
              <a:t>Data Sheet Jan 2014</a:t>
            </a:r>
          </a:p>
        </p:txBody>
      </p:sp>
      <p:sp>
        <p:nvSpPr>
          <p:cNvPr id="3" name="Rectangle 2"/>
          <p:cNvSpPr/>
          <p:nvPr/>
        </p:nvSpPr>
        <p:spPr>
          <a:xfrm>
            <a:off x="481572" y="3746084"/>
            <a:ext cx="2057400" cy="22256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M" dirty="0" smtClean="0">
                <a:solidFill>
                  <a:schemeClr val="tx1"/>
                </a:solidFill>
                <a:latin typeface="Gill Sans MT" panose="020B0502020104020203" pitchFamily="34" charset="0"/>
              </a:rPr>
              <a:t>Libération d’une concentration locale élevée d’hormone LNG dans l’endomètre</a:t>
            </a:r>
            <a:endParaRPr lang="fr-CM" dirty="0">
              <a:solidFill>
                <a:schemeClr val="tx1"/>
              </a:solidFill>
              <a:latin typeface="Gill Sans MT" panose="020B0502020104020203" pitchFamily="34" charset="0"/>
            </a:endParaRPr>
          </a:p>
        </p:txBody>
      </p:sp>
      <p:sp>
        <p:nvSpPr>
          <p:cNvPr id="5" name="TextBox 4"/>
          <p:cNvSpPr txBox="1"/>
          <p:nvPr/>
        </p:nvSpPr>
        <p:spPr>
          <a:xfrm>
            <a:off x="6492117" y="4422058"/>
            <a:ext cx="1600200" cy="523220"/>
          </a:xfrm>
          <a:prstGeom prst="rect">
            <a:avLst/>
          </a:prstGeom>
          <a:solidFill>
            <a:srgbClr val="FFFFFF"/>
          </a:solidFill>
        </p:spPr>
        <p:txBody>
          <a:bodyPr wrap="square" rtlCol="0">
            <a:spAutoFit/>
          </a:bodyPr>
          <a:lstStyle/>
          <a:p>
            <a:r>
              <a:rPr lang="fr-FR" sz="1400" dirty="0">
                <a:latin typeface="Gill Sans MT" panose="020B0502020104020203" pitchFamily="34" charset="0"/>
              </a:rPr>
              <a:t>Epaississement de la glaire cervicale</a:t>
            </a:r>
            <a:endParaRPr lang="en-US" sz="1400" dirty="0">
              <a:latin typeface="Gill Sans MT" panose="020B0502020104020203" pitchFamily="34" charset="0"/>
            </a:endParaRPr>
          </a:p>
        </p:txBody>
      </p:sp>
      <p:sp>
        <p:nvSpPr>
          <p:cNvPr id="8" name="TextBox 7"/>
          <p:cNvSpPr txBox="1"/>
          <p:nvPr/>
        </p:nvSpPr>
        <p:spPr>
          <a:xfrm>
            <a:off x="3335216" y="3746084"/>
            <a:ext cx="1676400" cy="738664"/>
          </a:xfrm>
          <a:prstGeom prst="rect">
            <a:avLst/>
          </a:prstGeom>
          <a:solidFill>
            <a:srgbClr val="FFFFFF"/>
          </a:solidFill>
        </p:spPr>
        <p:txBody>
          <a:bodyPr wrap="square" rtlCol="0">
            <a:spAutoFit/>
          </a:bodyPr>
          <a:lstStyle/>
          <a:p>
            <a:pPr algn="r"/>
            <a:r>
              <a:rPr lang="fr-FR" sz="1400" dirty="0" err="1">
                <a:latin typeface="Gill Sans MT" panose="020B0502020104020203" pitchFamily="34" charset="0"/>
              </a:rPr>
              <a:t>Interfèrence</a:t>
            </a:r>
            <a:r>
              <a:rPr lang="fr-FR" sz="1400" dirty="0">
                <a:latin typeface="Gill Sans MT" panose="020B0502020104020203" pitchFamily="34" charset="0"/>
              </a:rPr>
              <a:t> avec la mobilité des </a:t>
            </a:r>
            <a:r>
              <a:rPr lang="fr-FR" sz="1400" dirty="0" err="1">
                <a:latin typeface="Gill Sans MT" panose="020B0502020104020203" pitchFamily="34" charset="0"/>
              </a:rPr>
              <a:t>spermatozoides</a:t>
            </a:r>
            <a:endParaRPr lang="en-US" sz="1400" dirty="0">
              <a:latin typeface="Gill Sans MT" panose="020B0502020104020203" pitchFamily="34" charset="0"/>
            </a:endParaRPr>
          </a:p>
        </p:txBody>
      </p:sp>
      <p:sp>
        <p:nvSpPr>
          <p:cNvPr id="10" name="TextBox 9"/>
          <p:cNvSpPr txBox="1"/>
          <p:nvPr/>
        </p:nvSpPr>
        <p:spPr>
          <a:xfrm>
            <a:off x="6705600" y="3515596"/>
            <a:ext cx="1676400" cy="523220"/>
          </a:xfrm>
          <a:prstGeom prst="rect">
            <a:avLst/>
          </a:prstGeom>
          <a:solidFill>
            <a:srgbClr val="FFFFFF"/>
          </a:solidFill>
        </p:spPr>
        <p:txBody>
          <a:bodyPr wrap="square" rtlCol="0">
            <a:spAutoFit/>
          </a:bodyPr>
          <a:lstStyle/>
          <a:p>
            <a:r>
              <a:rPr lang="en-US" sz="1400" dirty="0" err="1">
                <a:latin typeface="Gill Sans MT" panose="020B0502020104020203" pitchFamily="34" charset="0"/>
              </a:rPr>
              <a:t>Amincissement</a:t>
            </a:r>
            <a:r>
              <a:rPr lang="en-US" sz="1400" dirty="0">
                <a:latin typeface="Gill Sans MT" panose="020B0502020104020203" pitchFamily="34" charset="0"/>
              </a:rPr>
              <a:t> du </a:t>
            </a:r>
            <a:r>
              <a:rPr lang="en-US" sz="1400" dirty="0" err="1">
                <a:latin typeface="Gill Sans MT" panose="020B0502020104020203" pitchFamily="34" charset="0"/>
              </a:rPr>
              <a:t>revêtement</a:t>
            </a:r>
            <a:r>
              <a:rPr lang="en-US" sz="1400" dirty="0">
                <a:latin typeface="Gill Sans MT" panose="020B0502020104020203" pitchFamily="34" charset="0"/>
              </a:rPr>
              <a:t> </a:t>
            </a:r>
            <a:r>
              <a:rPr lang="en-US" sz="1400" dirty="0" err="1">
                <a:latin typeface="Gill Sans MT" panose="020B0502020104020203" pitchFamily="34" charset="0"/>
              </a:rPr>
              <a:t>utérus</a:t>
            </a:r>
            <a:endParaRPr lang="en-US" sz="1400" dirty="0">
              <a:latin typeface="Gill Sans MT" panose="020B0502020104020203" pitchFamily="34" charset="0"/>
            </a:endParaRPr>
          </a:p>
        </p:txBody>
      </p:sp>
    </p:spTree>
    <p:extLst>
      <p:ext uri="{BB962C8B-B14F-4D97-AF65-F5344CB8AC3E}">
        <p14:creationId xmlns:p14="http://schemas.microsoft.com/office/powerpoint/2010/main" val="3326075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WomanInjectableME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40525" y="1411288"/>
            <a:ext cx="2154238" cy="428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3"/>
          <p:cNvSpPr>
            <a:spLocks noGrp="1" noChangeArrowheads="1"/>
          </p:cNvSpPr>
          <p:nvPr>
            <p:ph type="title"/>
          </p:nvPr>
        </p:nvSpPr>
        <p:spPr>
          <a:xfrm>
            <a:off x="588963" y="-11723"/>
            <a:ext cx="8305800" cy="1143000"/>
          </a:xfrm>
        </p:spPr>
        <p:txBody>
          <a:bodyPr>
            <a:noAutofit/>
          </a:bodyPr>
          <a:lstStyle/>
          <a:p>
            <a:r>
              <a:rPr lang="fr-FR" b="1" dirty="0">
                <a:ea typeface="ＭＳ Ｐゴシック" panose="020B0600070205080204" pitchFamily="34" charset="-128"/>
              </a:rPr>
              <a:t>Mécanisme </a:t>
            </a:r>
            <a:r>
              <a:rPr lang="fr-FR" b="1" dirty="0" smtClean="0">
                <a:ea typeface="ＭＳ Ｐゴシック" panose="020B0600070205080204" pitchFamily="34" charset="-128"/>
              </a:rPr>
              <a:t>d’action des</a:t>
            </a:r>
            <a:r>
              <a:rPr lang="en-US" b="1" dirty="0">
                <a:ea typeface="ＭＳ Ｐゴシック" panose="020B0600070205080204" pitchFamily="34" charset="-128"/>
              </a:rPr>
              <a:t> </a:t>
            </a:r>
            <a:r>
              <a:rPr lang="en-US" altLang="en-US" b="1" dirty="0" smtClean="0">
                <a:ea typeface="ＭＳ Ｐゴシック" panose="020B0600070205080204" pitchFamily="34" charset="-128"/>
              </a:rPr>
              <a:t>implants</a:t>
            </a:r>
            <a:endParaRPr lang="en-US" altLang="en-US" b="1" dirty="0">
              <a:ea typeface="ＭＳ Ｐゴシック" pitchFamily="34" charset="-128"/>
            </a:endParaRPr>
          </a:p>
        </p:txBody>
      </p:sp>
      <p:sp>
        <p:nvSpPr>
          <p:cNvPr id="238596" name="Text Box 4"/>
          <p:cNvSpPr txBox="1">
            <a:spLocks noChangeArrowheads="1"/>
          </p:cNvSpPr>
          <p:nvPr/>
        </p:nvSpPr>
        <p:spPr bwMode="auto">
          <a:xfrm>
            <a:off x="221455" y="3819801"/>
            <a:ext cx="33321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r>
              <a:rPr lang="fr-FR" sz="1600" b="1" dirty="0">
                <a:solidFill>
                  <a:schemeClr val="tx1">
                    <a:lumMod val="50000"/>
                    <a:lumOff val="50000"/>
                  </a:schemeClr>
                </a:solidFill>
                <a:latin typeface="Gill Sans MT" panose="020B0502020104020203" pitchFamily="34" charset="0"/>
              </a:rPr>
              <a:t>Epaississent la glaire cervicale pour bloquer le sperme</a:t>
            </a:r>
            <a:endParaRPr lang="en-US" altLang="en-US" sz="1600" b="1" dirty="0">
              <a:solidFill>
                <a:schemeClr val="tx1">
                  <a:lumMod val="50000"/>
                  <a:lumOff val="50000"/>
                </a:schemeClr>
              </a:solidFill>
              <a:latin typeface="Gill Sans MT" panose="020B0502020104020203" pitchFamily="34" charset="0"/>
            </a:endParaRPr>
          </a:p>
        </p:txBody>
      </p:sp>
      <p:sp>
        <p:nvSpPr>
          <p:cNvPr id="13317" name="Text Box 5"/>
          <p:cNvSpPr txBox="1">
            <a:spLocks noChangeArrowheads="1"/>
          </p:cNvSpPr>
          <p:nvPr/>
        </p:nvSpPr>
        <p:spPr bwMode="auto">
          <a:xfrm>
            <a:off x="173037" y="1411288"/>
            <a:ext cx="676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r>
              <a:rPr lang="en-US" altLang="en-US" sz="2000" b="1" dirty="0" smtClean="0">
                <a:solidFill>
                  <a:srgbClr val="002A6C"/>
                </a:solidFill>
                <a:latin typeface="Gill Sans MT" panose="020B0502020104020203" pitchFamily="34" charset="0"/>
              </a:rPr>
              <a:t>Les implants </a:t>
            </a:r>
            <a:r>
              <a:rPr lang="en-US" altLang="en-US" sz="2000" b="1" dirty="0" err="1" smtClean="0">
                <a:solidFill>
                  <a:srgbClr val="002A6C"/>
                </a:solidFill>
                <a:latin typeface="Gill Sans MT" panose="020B0502020104020203" pitchFamily="34" charset="0"/>
              </a:rPr>
              <a:t>fonctionnent</a:t>
            </a:r>
            <a:r>
              <a:rPr lang="en-US" altLang="en-US" sz="2000" b="1" dirty="0" smtClean="0">
                <a:solidFill>
                  <a:srgbClr val="002A6C"/>
                </a:solidFill>
                <a:latin typeface="Gill Sans MT" panose="020B0502020104020203" pitchFamily="34" charset="0"/>
              </a:rPr>
              <a:t> de </a:t>
            </a:r>
            <a:r>
              <a:rPr lang="en-US" altLang="en-US" sz="2000" b="1" dirty="0" err="1" smtClean="0">
                <a:solidFill>
                  <a:srgbClr val="002A6C"/>
                </a:solidFill>
                <a:latin typeface="Gill Sans MT" panose="020B0502020104020203" pitchFamily="34" charset="0"/>
              </a:rPr>
              <a:t>deux</a:t>
            </a:r>
            <a:r>
              <a:rPr lang="en-US" altLang="en-US" sz="2000" b="1" dirty="0" smtClean="0">
                <a:solidFill>
                  <a:srgbClr val="002A6C"/>
                </a:solidFill>
                <a:latin typeface="Gill Sans MT" panose="020B0502020104020203" pitchFamily="34" charset="0"/>
              </a:rPr>
              <a:t> </a:t>
            </a:r>
            <a:r>
              <a:rPr lang="en-US" altLang="en-US" sz="2000" b="1" dirty="0" err="1" smtClean="0">
                <a:solidFill>
                  <a:srgbClr val="002A6C"/>
                </a:solidFill>
                <a:latin typeface="Gill Sans MT" panose="020B0502020104020203" pitchFamily="34" charset="0"/>
              </a:rPr>
              <a:t>façons</a:t>
            </a:r>
            <a:r>
              <a:rPr lang="en-US" altLang="en-US" sz="2000" b="1" dirty="0" smtClean="0">
                <a:solidFill>
                  <a:srgbClr val="002A6C"/>
                </a:solidFill>
                <a:latin typeface="Gill Sans MT" panose="020B0502020104020203" pitchFamily="34" charset="0"/>
              </a:rPr>
              <a:t> : </a:t>
            </a:r>
            <a:endParaRPr lang="en-US" altLang="en-US" sz="2000" b="1" dirty="0">
              <a:solidFill>
                <a:srgbClr val="002A6C"/>
              </a:solidFill>
              <a:latin typeface="Gill Sans MT" panose="020B0502020104020203" pitchFamily="34" charset="0"/>
            </a:endParaRPr>
          </a:p>
        </p:txBody>
      </p:sp>
      <p:sp>
        <p:nvSpPr>
          <p:cNvPr id="238598" name="Line 6"/>
          <p:cNvSpPr>
            <a:spLocks noChangeShapeType="1"/>
          </p:cNvSpPr>
          <p:nvPr/>
        </p:nvSpPr>
        <p:spPr bwMode="auto">
          <a:xfrm>
            <a:off x="3200400" y="4219328"/>
            <a:ext cx="4572000" cy="542954"/>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9" name="Line 7"/>
          <p:cNvSpPr>
            <a:spLocks noChangeShapeType="1"/>
          </p:cNvSpPr>
          <p:nvPr/>
        </p:nvSpPr>
        <p:spPr bwMode="auto">
          <a:xfrm>
            <a:off x="3048000" y="2750700"/>
            <a:ext cx="4495799" cy="1626283"/>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0" name="Line 8"/>
          <p:cNvSpPr>
            <a:spLocks noChangeShapeType="1"/>
          </p:cNvSpPr>
          <p:nvPr/>
        </p:nvSpPr>
        <p:spPr bwMode="auto">
          <a:xfrm flipV="1">
            <a:off x="3048000" y="1811396"/>
            <a:ext cx="4724400" cy="939303"/>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8601" name="Rectangle 9"/>
          <p:cNvSpPr>
            <a:spLocks noChangeArrowheads="1"/>
          </p:cNvSpPr>
          <p:nvPr/>
        </p:nvSpPr>
        <p:spPr bwMode="auto">
          <a:xfrm>
            <a:off x="0" y="5918200"/>
            <a:ext cx="9144000" cy="923330"/>
          </a:xfrm>
          <a:prstGeom prst="rect">
            <a:avLst/>
          </a:prstGeom>
          <a:noFill/>
          <a:ln w="9525">
            <a:noFill/>
            <a:miter lim="800000"/>
            <a:headEnd/>
            <a:tailEnd/>
          </a:ln>
          <a:effectLst/>
        </p:spPr>
        <p:txBody>
          <a:bodyPr wrap="square">
            <a:spAutoFit/>
          </a:bodyPr>
          <a:lstStyle/>
          <a:p>
            <a:pPr algn="ctr">
              <a:lnSpc>
                <a:spcPct val="90000"/>
              </a:lnSpc>
              <a:spcBef>
                <a:spcPct val="20000"/>
              </a:spcBef>
              <a:defRPr/>
            </a:pPr>
            <a:r>
              <a:rPr lang="fr-FR" sz="2000" b="1" dirty="0">
                <a:solidFill>
                  <a:srgbClr val="002A6C"/>
                </a:solidFill>
                <a:latin typeface="Gill Sans MT" panose="020B0502020104020203" pitchFamily="34" charset="0"/>
              </a:rPr>
              <a:t>Les implants sont </a:t>
            </a:r>
            <a:r>
              <a:rPr lang="fr-FR" sz="2000" b="1" dirty="0" smtClean="0">
                <a:solidFill>
                  <a:srgbClr val="002A6C"/>
                </a:solidFill>
                <a:latin typeface="Gill Sans MT" panose="020B0502020104020203" pitchFamily="34" charset="0"/>
              </a:rPr>
              <a:t>efficaces </a:t>
            </a:r>
            <a:r>
              <a:rPr lang="fr-FR" sz="2000" b="1" dirty="0">
                <a:solidFill>
                  <a:srgbClr val="002A6C"/>
                </a:solidFill>
                <a:latin typeface="Gill Sans MT" panose="020B0502020104020203" pitchFamily="34" charset="0"/>
              </a:rPr>
              <a:t>immédiatement </a:t>
            </a:r>
            <a:r>
              <a:rPr lang="fr-FR" sz="2000" b="1" dirty="0" smtClean="0">
                <a:solidFill>
                  <a:srgbClr val="002A6C"/>
                </a:solidFill>
                <a:latin typeface="Gill Sans MT" panose="020B0502020104020203" pitchFamily="34" charset="0"/>
              </a:rPr>
              <a:t>s'ils </a:t>
            </a:r>
            <a:r>
              <a:rPr lang="fr-FR" sz="2000" b="1" dirty="0">
                <a:solidFill>
                  <a:srgbClr val="002A6C"/>
                </a:solidFill>
                <a:latin typeface="Gill Sans MT" panose="020B0502020104020203" pitchFamily="34" charset="0"/>
              </a:rPr>
              <a:t>sont insérés pendant les 5 premiers jours du cycle menstruel et après 7 jours s'ils sont insérés à d'autres moments</a:t>
            </a:r>
            <a:endParaRPr lang="en-US" sz="2000" b="1" dirty="0">
              <a:solidFill>
                <a:srgbClr val="002A6C"/>
              </a:solidFill>
              <a:latin typeface="Gill Sans MT" panose="020B0502020104020203" pitchFamily="34" charset="0"/>
            </a:endParaRPr>
          </a:p>
        </p:txBody>
      </p:sp>
      <p:sp>
        <p:nvSpPr>
          <p:cNvPr id="10" name="Text Box 5"/>
          <p:cNvSpPr txBox="1">
            <a:spLocks noChangeArrowheads="1"/>
          </p:cNvSpPr>
          <p:nvPr/>
        </p:nvSpPr>
        <p:spPr bwMode="auto">
          <a:xfrm>
            <a:off x="277018" y="2458311"/>
            <a:ext cx="3179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r>
              <a:rPr lang="fr-FR" sz="1600" b="1" dirty="0">
                <a:solidFill>
                  <a:schemeClr val="tx1">
                    <a:lumMod val="50000"/>
                    <a:lumOff val="50000"/>
                  </a:schemeClr>
                </a:solidFill>
                <a:latin typeface="Gill Sans MT" panose="020B0502020104020203" pitchFamily="34" charset="0"/>
              </a:rPr>
              <a:t>Suppriment les hormones responsables de l’ovulation</a:t>
            </a:r>
            <a:endParaRPr lang="en-US" altLang="en-US" sz="1600" b="1" dirty="0">
              <a:solidFill>
                <a:schemeClr val="tx1">
                  <a:lumMod val="50000"/>
                  <a:lumOff val="50000"/>
                </a:schemeClr>
              </a:solidFill>
              <a:latin typeface="Gill Sans MT" panose="020B0502020104020203" pitchFamily="34" charset="0"/>
            </a:endParaRPr>
          </a:p>
        </p:txBody>
      </p:sp>
    </p:spTree>
    <p:extLst>
      <p:ext uri="{BB962C8B-B14F-4D97-AF65-F5344CB8AC3E}">
        <p14:creationId xmlns:p14="http://schemas.microsoft.com/office/powerpoint/2010/main" val="3600117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descr="Efficacité des MLDA" title="Efficacité des MLDA"/>
          <p:cNvSpPr>
            <a:spLocks noGrp="1" noChangeArrowheads="1"/>
          </p:cNvSpPr>
          <p:nvPr>
            <p:ph type="title" idx="4294967295"/>
          </p:nvPr>
        </p:nvSpPr>
        <p:spPr>
          <a:xfrm>
            <a:off x="441325" y="3018"/>
            <a:ext cx="8229600" cy="583669"/>
          </a:xfrm>
        </p:spPr>
        <p:txBody>
          <a:bodyPr/>
          <a:lstStyle/>
          <a:p>
            <a:pPr eaLnBrk="1" hangingPunct="1">
              <a:lnSpc>
                <a:spcPct val="95000"/>
              </a:lnSpc>
            </a:pPr>
            <a:r>
              <a:rPr lang="en-US" altLang="en-US" dirty="0">
                <a:ea typeface="ＭＳ Ｐゴシック" pitchFamily="34" charset="-128"/>
              </a:rPr>
              <a:t/>
            </a:r>
            <a:br>
              <a:rPr lang="en-US" altLang="en-US" dirty="0">
                <a:ea typeface="ＭＳ Ｐゴシック" pitchFamily="34" charset="-128"/>
              </a:rPr>
            </a:br>
            <a:r>
              <a:rPr lang="fr-BE" altLang="en-US" b="1" dirty="0" smtClean="0">
                <a:ea typeface="ＭＳ Ｐゴシック" pitchFamily="34" charset="-128"/>
              </a:rPr>
              <a:t>Efficacité des MLDA</a:t>
            </a:r>
            <a:endParaRPr lang="fr-BE" altLang="en-US" b="1" dirty="0">
              <a:ea typeface="ＭＳ Ｐゴシック" pitchFamily="34" charset="-128"/>
            </a:endParaRPr>
          </a:p>
        </p:txBody>
      </p:sp>
      <p:sp>
        <p:nvSpPr>
          <p:cNvPr id="11267" name="Text Box 15"/>
          <p:cNvSpPr txBox="1">
            <a:spLocks noChangeArrowheads="1"/>
          </p:cNvSpPr>
          <p:nvPr/>
        </p:nvSpPr>
        <p:spPr bwMode="auto">
          <a:xfrm>
            <a:off x="479425" y="1164753"/>
            <a:ext cx="8153400"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algn="ctr" eaLnBrk="1" hangingPunct="1">
              <a:lnSpc>
                <a:spcPct val="95000"/>
              </a:lnSpc>
            </a:pPr>
            <a:r>
              <a:rPr lang="en-US" altLang="en-US" sz="2400" dirty="0" err="1" smtClean="0">
                <a:solidFill>
                  <a:srgbClr val="5F5F5F"/>
                </a:solidFill>
                <a:latin typeface="Gill Sans MT" panose="020B0502020104020203" pitchFamily="34" charset="0"/>
              </a:rPr>
              <a:t>En</a:t>
            </a:r>
            <a:r>
              <a:rPr lang="en-US" altLang="en-US" sz="2400" dirty="0" smtClean="0">
                <a:solidFill>
                  <a:srgbClr val="5F5F5F"/>
                </a:solidFill>
                <a:latin typeface="Gill Sans MT" panose="020B0502020104020203" pitchFamily="34" charset="0"/>
              </a:rPr>
              <a:t> </a:t>
            </a:r>
            <a:r>
              <a:rPr lang="en-US" altLang="en-US" sz="2400" dirty="0" err="1" smtClean="0">
                <a:solidFill>
                  <a:srgbClr val="5F5F5F"/>
                </a:solidFill>
                <a:latin typeface="Gill Sans MT" panose="020B0502020104020203" pitchFamily="34" charset="0"/>
              </a:rPr>
              <a:t>matière</a:t>
            </a:r>
            <a:r>
              <a:rPr lang="en-US" altLang="en-US" sz="2400" dirty="0" smtClean="0">
                <a:solidFill>
                  <a:srgbClr val="5F5F5F"/>
                </a:solidFill>
                <a:latin typeface="Gill Sans MT" panose="020B0502020104020203" pitchFamily="34" charset="0"/>
              </a:rPr>
              <a:t> </a:t>
            </a:r>
            <a:r>
              <a:rPr lang="en-US" altLang="en-US" sz="2400" dirty="0" err="1" smtClean="0">
                <a:solidFill>
                  <a:srgbClr val="5F5F5F"/>
                </a:solidFill>
                <a:latin typeface="Gill Sans MT" panose="020B0502020104020203" pitchFamily="34" charset="0"/>
              </a:rPr>
              <a:t>d’efficacité</a:t>
            </a:r>
            <a:r>
              <a:rPr lang="en-US" altLang="en-US" sz="2400" dirty="0" smtClean="0">
                <a:solidFill>
                  <a:srgbClr val="5F5F5F"/>
                </a:solidFill>
                <a:latin typeface="Gill Sans MT" panose="020B0502020104020203" pitchFamily="34" charset="0"/>
              </a:rPr>
              <a:t>, </a:t>
            </a:r>
            <a:r>
              <a:rPr lang="en-US" altLang="en-US" sz="2400" dirty="0" err="1" smtClean="0">
                <a:solidFill>
                  <a:srgbClr val="5F5F5F"/>
                </a:solidFill>
                <a:latin typeface="Gill Sans MT" panose="020B0502020104020203" pitchFamily="34" charset="0"/>
              </a:rPr>
              <a:t>ou</a:t>
            </a:r>
            <a:r>
              <a:rPr lang="en-US" altLang="en-US" sz="2400" dirty="0" smtClean="0">
                <a:solidFill>
                  <a:srgbClr val="5F5F5F"/>
                </a:solidFill>
                <a:latin typeface="Gill Sans MT" panose="020B0502020104020203" pitchFamily="34" charset="0"/>
              </a:rPr>
              <a:t> </a:t>
            </a:r>
            <a:r>
              <a:rPr lang="en-US" altLang="en-US" sz="2400" dirty="0" err="1" smtClean="0">
                <a:solidFill>
                  <a:srgbClr val="5F5F5F"/>
                </a:solidFill>
                <a:latin typeface="Gill Sans MT" panose="020B0502020104020203" pitchFamily="34" charset="0"/>
              </a:rPr>
              <a:t>placeriez-vous</a:t>
            </a:r>
            <a:r>
              <a:rPr lang="en-US" altLang="en-US" sz="2400" dirty="0" smtClean="0">
                <a:solidFill>
                  <a:srgbClr val="5F5F5F"/>
                </a:solidFill>
                <a:latin typeface="Gill Sans MT" panose="020B0502020104020203" pitchFamily="34" charset="0"/>
              </a:rPr>
              <a:t> les MLDA ?</a:t>
            </a:r>
            <a:endParaRPr lang="en-US" altLang="en-US" sz="2400" dirty="0">
              <a:solidFill>
                <a:srgbClr val="5F5F5F"/>
              </a:solidFill>
              <a:latin typeface="Gill Sans MT" panose="020B0502020104020203" pitchFamily="34" charset="0"/>
            </a:endParaRPr>
          </a:p>
        </p:txBody>
      </p:sp>
      <p:graphicFrame>
        <p:nvGraphicFramePr>
          <p:cNvPr id="141337" name="Group 25"/>
          <p:cNvGraphicFramePr>
            <a:graphicFrameLocks noGrp="1"/>
          </p:cNvGraphicFramePr>
          <p:nvPr>
            <p:extLst>
              <p:ext uri="{D42A27DB-BD31-4B8C-83A1-F6EECF244321}">
                <p14:modId xmlns:p14="http://schemas.microsoft.com/office/powerpoint/2010/main" val="2115446630"/>
              </p:ext>
            </p:extLst>
          </p:nvPr>
        </p:nvGraphicFramePr>
        <p:xfrm>
          <a:off x="1835093" y="1804038"/>
          <a:ext cx="5264150" cy="4043362"/>
        </p:xfrm>
        <a:graphic>
          <a:graphicData uri="http://schemas.openxmlformats.org/drawingml/2006/table">
            <a:tbl>
              <a:tblPr/>
              <a:tblGrid>
                <a:gridCol w="5264150">
                  <a:extLst>
                    <a:ext uri="{9D8B030D-6E8A-4147-A177-3AD203B41FA5}">
                      <a16:colId xmlns:a16="http://schemas.microsoft.com/office/drawing/2014/main" val="20000"/>
                    </a:ext>
                  </a:extLst>
                </a:gridCol>
              </a:tblGrid>
              <a:tr h="113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262063" algn="l"/>
                        </a:tabLst>
                      </a:pPr>
                      <a:r>
                        <a:rPr kumimoji="0" lang="fr-BE" sz="2000" b="1" i="0" u="none" strike="noStrike" cap="none" normalizeH="0" baseline="0" noProof="0" dirty="0" smtClean="0">
                          <a:ln>
                            <a:noFill/>
                          </a:ln>
                          <a:solidFill>
                            <a:srgbClr val="002A6C"/>
                          </a:solidFill>
                          <a:effectLst/>
                          <a:latin typeface="Gill Sans MT" panose="020B0502020104020203" pitchFamily="34" charset="0"/>
                          <a:ea typeface="ＭＳ Ｐゴシック" charset="-128"/>
                          <a:cs typeface="Arial" charset="0"/>
                        </a:rPr>
                        <a:t>	Stérilisation masculine</a:t>
                      </a:r>
                      <a:endParaRPr kumimoji="0" lang="fr-BE" sz="2000" cap="none" normalizeH="0" noProof="0" dirty="0" smtClean="0">
                        <a:ln>
                          <a:noFill/>
                        </a:ln>
                        <a:solidFill>
                          <a:srgbClr val="002A6C"/>
                        </a:solidFill>
                        <a:effectLst/>
                        <a:latin typeface="Gill Sans MT" panose="020B0502020104020203" pitchFamily="34" charset="0"/>
                        <a:ea typeface="ＭＳ Ｐゴシック" charset="-128"/>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tab pos="1262063" algn="l"/>
                        </a:tabLst>
                      </a:pPr>
                      <a:r>
                        <a:rPr kumimoji="0" lang="fr-BE" sz="2000" b="1" i="0" u="none" strike="noStrike" cap="none" normalizeH="0" baseline="0" noProof="0" dirty="0" smtClean="0">
                          <a:ln>
                            <a:noFill/>
                          </a:ln>
                          <a:solidFill>
                            <a:srgbClr val="002A6C"/>
                          </a:solidFill>
                          <a:effectLst/>
                          <a:latin typeface="Gill Sans MT" panose="020B0502020104020203" pitchFamily="34" charset="0"/>
                          <a:ea typeface="ＭＳ Ｐゴシック" charset="-128"/>
                          <a:cs typeface="Arial" charset="0"/>
                        </a:rPr>
                        <a:t>	Stérilisation féminine</a:t>
                      </a:r>
                      <a:endParaRPr kumimoji="0" lang="fr-BE" sz="2000" i="0" u="none" strike="noStrike" cap="none" normalizeH="0" baseline="0" noProof="0" dirty="0">
                        <a:ln>
                          <a:noFill/>
                        </a:ln>
                        <a:solidFill>
                          <a:srgbClr val="002A6C"/>
                        </a:solidFill>
                        <a:effectLst/>
                        <a:latin typeface="Gill Sans MT" panose="020B0502020104020203" pitchFamily="34" charset="0"/>
                        <a:ea typeface="ＭＳ Ｐゴシック" charset="-128"/>
                        <a:cs typeface="Arial" charset="0"/>
                      </a:endParaRPr>
                    </a:p>
                  </a:txBody>
                  <a:tcPr marL="91430" marR="91430" marT="45711" marB="45711" anchor="ctr" horzOverflow="overflow">
                    <a:lnL w="12700" cap="flat" cmpd="sng" algn="ctr">
                      <a:solidFill>
                        <a:srgbClr val="002A6C"/>
                      </a:solidFill>
                      <a:prstDash val="solid"/>
                      <a:round/>
                      <a:headEnd type="none" w="med" len="med"/>
                      <a:tailEnd type="none" w="med" len="med"/>
                    </a:lnL>
                    <a:lnR w="12700" cap="flat" cmpd="sng" algn="ctr">
                      <a:solidFill>
                        <a:srgbClr val="002A6C"/>
                      </a:solidFill>
                      <a:prstDash val="solid"/>
                      <a:round/>
                      <a:headEnd type="none" w="med" len="med"/>
                      <a:tailEnd type="none" w="med" len="med"/>
                    </a:lnR>
                    <a:lnT w="12700" cap="flat" cmpd="sng" algn="ctr">
                      <a:solidFill>
                        <a:srgbClr val="002A6C"/>
                      </a:solidFill>
                      <a:prstDash val="solid"/>
                      <a:round/>
                      <a:headEnd type="none" w="med" len="med"/>
                      <a:tailEnd type="none" w="med" len="med"/>
                    </a:lnT>
                    <a:lnB>
                      <a:noFill/>
                    </a:lnB>
                    <a:lnTlToBr>
                      <a:noFill/>
                    </a:lnTlToBr>
                    <a:lnBlToTr>
                      <a:noFill/>
                    </a:lnBlToTr>
                    <a:solidFill>
                      <a:srgbClr val="9DBFE5"/>
                    </a:solidFill>
                  </a:tcPr>
                </a:tc>
                <a:extLst>
                  <a:ext uri="{0D108BD9-81ED-4DB2-BD59-A6C34878D82A}">
                    <a16:rowId xmlns:a16="http://schemas.microsoft.com/office/drawing/2014/main" val="10000"/>
                  </a:ext>
                </a:extLst>
              </a:tr>
              <a:tr h="894104">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262063" algn="l"/>
                        </a:tabLst>
                      </a:pPr>
                      <a:r>
                        <a:rPr kumimoji="0" lang="fr-BE" sz="2000" b="1" i="0" u="none" strike="noStrike" kern="1200" cap="none" normalizeH="0" baseline="0" noProof="0" dirty="0" smtClean="0">
                          <a:ln>
                            <a:noFill/>
                          </a:ln>
                          <a:solidFill>
                            <a:srgbClr val="002A6C"/>
                          </a:solidFill>
                          <a:effectLst/>
                          <a:latin typeface="Gill Sans MT" panose="020B0502020104020203" pitchFamily="34" charset="0"/>
                          <a:ea typeface="ＭＳ Ｐゴシック" charset="-128"/>
                          <a:cs typeface="Arial" charset="0"/>
                        </a:rPr>
                        <a:t>	Injectables à seuls progestatifs</a:t>
                      </a:r>
                    </a:p>
                    <a:p>
                      <a:pPr marL="0" marR="0" lvl="0" indent="0" algn="l" defTabSz="914400" rtl="0" eaLnBrk="1" fontAlgn="base" latinLnBrk="0" hangingPunct="1">
                        <a:lnSpc>
                          <a:spcPct val="100000"/>
                        </a:lnSpc>
                        <a:spcBef>
                          <a:spcPct val="20000"/>
                        </a:spcBef>
                        <a:spcAft>
                          <a:spcPct val="0"/>
                        </a:spcAft>
                        <a:buClrTx/>
                        <a:buSzTx/>
                        <a:buFontTx/>
                        <a:buNone/>
                        <a:tabLst>
                          <a:tab pos="1262063" algn="l"/>
                        </a:tabLst>
                      </a:pPr>
                      <a:r>
                        <a:rPr kumimoji="0" lang="fr-BE" sz="2000" b="1" i="0" u="none" strike="noStrike" kern="1200" cap="none" normalizeH="0" baseline="0" noProof="0" dirty="0" smtClean="0">
                          <a:ln>
                            <a:noFill/>
                          </a:ln>
                          <a:solidFill>
                            <a:srgbClr val="002A6C"/>
                          </a:solidFill>
                          <a:effectLst/>
                          <a:latin typeface="Gill Sans MT" panose="020B0502020104020203" pitchFamily="34" charset="0"/>
                          <a:ea typeface="ＭＳ Ｐゴシック" charset="-128"/>
                          <a:cs typeface="Arial" charset="0"/>
                        </a:rPr>
                        <a:t>	Contraceptifs oraux combinés</a:t>
                      </a:r>
                      <a:endParaRPr kumimoji="0" lang="fr-BE" sz="2000" b="1" i="0" u="none" strike="noStrike" kern="1200" cap="none" normalizeH="0" baseline="0" noProof="0" dirty="0">
                        <a:ln>
                          <a:noFill/>
                        </a:ln>
                        <a:solidFill>
                          <a:srgbClr val="002A6C"/>
                        </a:solidFill>
                        <a:effectLst/>
                        <a:latin typeface="Gill Sans MT" panose="020B0502020104020203" pitchFamily="34" charset="0"/>
                        <a:ea typeface="ＭＳ Ｐゴシック" charset="-128"/>
                        <a:cs typeface="Arial" charset="0"/>
                      </a:endParaRPr>
                    </a:p>
                  </a:txBody>
                  <a:tcPr marL="91430" marR="91430" marT="45711" marB="45711" anchor="ctr" horzOverflow="overflow">
                    <a:lnL w="12700" cap="flat" cmpd="sng" algn="ctr">
                      <a:solidFill>
                        <a:srgbClr val="002A6C"/>
                      </a:solidFill>
                      <a:prstDash val="solid"/>
                      <a:round/>
                      <a:headEnd type="none" w="med" len="med"/>
                      <a:tailEnd type="none" w="med" len="med"/>
                    </a:lnL>
                    <a:lnR w="12700" cap="flat" cmpd="sng" algn="ctr">
                      <a:solidFill>
                        <a:srgbClr val="002A6C"/>
                      </a:solidFill>
                      <a:prstDash val="solid"/>
                      <a:round/>
                      <a:headEnd type="none" w="med" len="med"/>
                      <a:tailEnd type="none" w="med" len="med"/>
                    </a:lnR>
                    <a:lnT>
                      <a:noFill/>
                    </a:lnT>
                    <a:lnB>
                      <a:noFill/>
                    </a:lnB>
                    <a:lnTlToBr>
                      <a:noFill/>
                    </a:lnTlToBr>
                    <a:lnBlToTr>
                      <a:noFill/>
                    </a:lnBlToTr>
                    <a:solidFill>
                      <a:schemeClr val="bg2">
                        <a:lumMod val="60000"/>
                        <a:lumOff val="40000"/>
                      </a:schemeClr>
                    </a:solidFill>
                  </a:tcPr>
                </a:tc>
                <a:extLst>
                  <a:ext uri="{0D108BD9-81ED-4DB2-BD59-A6C34878D82A}">
                    <a16:rowId xmlns:a16="http://schemas.microsoft.com/office/drawing/2014/main" val="10001"/>
                  </a:ext>
                </a:extLst>
              </a:tr>
              <a:tr h="1482750">
                <a:tc>
                  <a:txBody>
                    <a:bodyPr/>
                    <a:lstStyle/>
                    <a:p>
                      <a:pPr marL="0" marR="0" lvl="0" indent="0" algn="l" defTabSz="1262063" rtl="0" eaLnBrk="1" fontAlgn="base" latinLnBrk="0" hangingPunct="1">
                        <a:lnSpc>
                          <a:spcPct val="100000"/>
                        </a:lnSpc>
                        <a:spcBef>
                          <a:spcPct val="30000"/>
                        </a:spcBef>
                        <a:spcAft>
                          <a:spcPct val="0"/>
                        </a:spcAft>
                        <a:buClrTx/>
                        <a:buSzTx/>
                        <a:buFontTx/>
                        <a:buNone/>
                        <a:tabLst/>
                      </a:pPr>
                      <a:r>
                        <a:rPr kumimoji="0" lang="fr-BE" sz="2000" b="1" i="0" u="none" strike="noStrike" kern="1200" cap="none" normalizeH="0" baseline="0" noProof="0" dirty="0" smtClean="0">
                          <a:ln>
                            <a:noFill/>
                          </a:ln>
                          <a:solidFill>
                            <a:srgbClr val="002A6C"/>
                          </a:solidFill>
                          <a:effectLst/>
                          <a:latin typeface="Gill Sans MT" panose="020B0502020104020203" pitchFamily="34" charset="0"/>
                          <a:ea typeface="ＭＳ Ｐゴシック" charset="-128"/>
                          <a:cs typeface="Arial" charset="0"/>
                        </a:rPr>
                        <a:t>	Préservatifs masculins</a:t>
                      </a:r>
                    </a:p>
                    <a:p>
                      <a:pPr marL="0" marR="0" lvl="0" indent="0" algn="l" defTabSz="1262063" rtl="0" eaLnBrk="1" fontAlgn="base" latinLnBrk="0" hangingPunct="1">
                        <a:lnSpc>
                          <a:spcPct val="100000"/>
                        </a:lnSpc>
                        <a:spcBef>
                          <a:spcPct val="30000"/>
                        </a:spcBef>
                        <a:spcAft>
                          <a:spcPct val="0"/>
                        </a:spcAft>
                        <a:buClrTx/>
                        <a:buSzTx/>
                        <a:buFontTx/>
                        <a:buNone/>
                        <a:tabLst/>
                      </a:pPr>
                      <a:r>
                        <a:rPr kumimoji="0" lang="fr-BE" sz="2000" b="1" i="0" u="none" strike="noStrike" kern="1200" cap="none" normalizeH="0" baseline="0" noProof="0" dirty="0" smtClean="0">
                          <a:ln>
                            <a:noFill/>
                          </a:ln>
                          <a:solidFill>
                            <a:srgbClr val="002A6C"/>
                          </a:solidFill>
                          <a:effectLst/>
                          <a:latin typeface="Gill Sans MT" panose="020B0502020104020203" pitchFamily="34" charset="0"/>
                          <a:ea typeface="ＭＳ Ｐゴシック" charset="-128"/>
                          <a:cs typeface="Arial" charset="0"/>
                        </a:rPr>
                        <a:t>                	Méthode des jours fixes</a:t>
                      </a:r>
                    </a:p>
                    <a:p>
                      <a:pPr marL="0" marR="0" lvl="0" indent="0" algn="l" defTabSz="1262063" rtl="0" eaLnBrk="1" fontAlgn="base" latinLnBrk="0" hangingPunct="1">
                        <a:lnSpc>
                          <a:spcPct val="100000"/>
                        </a:lnSpc>
                        <a:spcBef>
                          <a:spcPct val="30000"/>
                        </a:spcBef>
                        <a:spcAft>
                          <a:spcPct val="0"/>
                        </a:spcAft>
                        <a:buClrTx/>
                        <a:buSzTx/>
                        <a:buFontTx/>
                        <a:buNone/>
                        <a:tabLst/>
                      </a:pPr>
                      <a:r>
                        <a:rPr kumimoji="0" lang="fr-BE" sz="2000" b="1" i="0" u="none" strike="noStrike" kern="1200" cap="none" normalizeH="0" baseline="0" noProof="0" dirty="0" smtClean="0">
                          <a:ln>
                            <a:noFill/>
                          </a:ln>
                          <a:solidFill>
                            <a:srgbClr val="002A6C"/>
                          </a:solidFill>
                          <a:effectLst/>
                          <a:latin typeface="Gill Sans MT" panose="020B0502020104020203" pitchFamily="34" charset="0"/>
                          <a:ea typeface="ＭＳ Ｐゴシック" charset="-128"/>
                          <a:cs typeface="Arial" charset="0"/>
                        </a:rPr>
                        <a:t>                	Préservatif féminin </a:t>
                      </a:r>
                      <a:endParaRPr kumimoji="0" lang="fr-BE" sz="2000" b="1" i="0" u="none" strike="noStrike" kern="1200" cap="none" normalizeH="0" baseline="0" noProof="0" dirty="0">
                        <a:ln>
                          <a:noFill/>
                        </a:ln>
                        <a:solidFill>
                          <a:srgbClr val="002A6C"/>
                        </a:solidFill>
                        <a:effectLst/>
                        <a:latin typeface="Gill Sans MT" panose="020B0502020104020203" pitchFamily="34" charset="0"/>
                        <a:ea typeface="ＭＳ Ｐゴシック" charset="-128"/>
                        <a:cs typeface="Arial" charset="0"/>
                      </a:endParaRPr>
                    </a:p>
                  </a:txBody>
                  <a:tcPr marL="91430" marR="91430" marT="45711" marB="45711" anchor="ctr" horzOverflow="overflow">
                    <a:lnL w="12700" cap="flat" cmpd="sng" algn="ctr">
                      <a:solidFill>
                        <a:srgbClr val="002A6C"/>
                      </a:solidFill>
                      <a:prstDash val="solid"/>
                      <a:round/>
                      <a:headEnd type="none" w="med" len="med"/>
                      <a:tailEnd type="none" w="med" len="med"/>
                    </a:lnL>
                    <a:lnR w="12700" cap="flat" cmpd="sng" algn="ctr">
                      <a:solidFill>
                        <a:srgbClr val="002A6C"/>
                      </a:solidFill>
                      <a:prstDash val="solid"/>
                      <a:round/>
                      <a:headEnd type="none" w="med" len="med"/>
                      <a:tailEnd type="none" w="med" len="med"/>
                    </a:lnR>
                    <a:lnT>
                      <a:noFill/>
                    </a:lnT>
                    <a:lnB>
                      <a:noFill/>
                    </a:lnB>
                    <a:lnTlToBr>
                      <a:noFill/>
                    </a:lnTlToBr>
                    <a:lnBlToTr>
                      <a:noFill/>
                    </a:lnBlToTr>
                    <a:solidFill>
                      <a:schemeClr val="bg2">
                        <a:lumMod val="40000"/>
                        <a:lumOff val="60000"/>
                      </a:schemeClr>
                    </a:solidFill>
                  </a:tcPr>
                </a:tc>
                <a:extLst>
                  <a:ext uri="{0D108BD9-81ED-4DB2-BD59-A6C34878D82A}">
                    <a16:rowId xmlns:a16="http://schemas.microsoft.com/office/drawing/2014/main" val="10002"/>
                  </a:ext>
                </a:extLst>
              </a:tr>
              <a:tr h="536145">
                <a:tc>
                  <a:txBody>
                    <a:bodyPr/>
                    <a:lstStyle/>
                    <a:p>
                      <a:pPr marL="0" marR="0" lvl="0" indent="0" algn="l" defTabSz="1262063" rtl="0" eaLnBrk="1" fontAlgn="base" latinLnBrk="0" hangingPunct="1">
                        <a:lnSpc>
                          <a:spcPct val="100000"/>
                        </a:lnSpc>
                        <a:spcBef>
                          <a:spcPct val="20000"/>
                        </a:spcBef>
                        <a:spcAft>
                          <a:spcPct val="0"/>
                        </a:spcAft>
                        <a:buClrTx/>
                        <a:buSzTx/>
                        <a:buFontTx/>
                        <a:buNone/>
                        <a:tabLst/>
                      </a:pPr>
                      <a:r>
                        <a:rPr kumimoji="0" lang="fr-BE" sz="2000" b="1" i="0" u="none" strike="noStrike" cap="none" normalizeH="0" baseline="0" noProof="0" dirty="0" smtClean="0">
                          <a:ln>
                            <a:noFill/>
                          </a:ln>
                          <a:solidFill>
                            <a:srgbClr val="002A6C"/>
                          </a:solidFill>
                          <a:effectLst/>
                          <a:latin typeface="Gill Sans MT" panose="020B0502020104020203" pitchFamily="34" charset="0"/>
                          <a:ea typeface="ＭＳ Ｐゴシック" charset="-128"/>
                          <a:cs typeface="Arial" charset="0"/>
                        </a:rPr>
                        <a:t>	Spermicides</a:t>
                      </a:r>
                      <a:endParaRPr kumimoji="0" lang="fr-BE" sz="2000" b="1" i="0" u="none" strike="noStrike" cap="none" normalizeH="0" baseline="0" noProof="0" dirty="0">
                        <a:ln>
                          <a:noFill/>
                        </a:ln>
                        <a:solidFill>
                          <a:srgbClr val="002A6C"/>
                        </a:solidFill>
                        <a:effectLst/>
                        <a:latin typeface="Gill Sans MT" panose="020B0502020104020203" pitchFamily="34" charset="0"/>
                        <a:ea typeface="ＭＳ Ｐゴシック" charset="-128"/>
                        <a:cs typeface="Arial" charset="0"/>
                      </a:endParaRPr>
                    </a:p>
                  </a:txBody>
                  <a:tcPr marL="91430" marR="91430" marT="45711" marB="45711" anchor="ctr" horzOverflow="overflow">
                    <a:lnL w="12700" cap="flat" cmpd="sng" algn="ctr">
                      <a:solidFill>
                        <a:srgbClr val="002A6C"/>
                      </a:solidFill>
                      <a:prstDash val="solid"/>
                      <a:round/>
                      <a:headEnd type="none" w="med" len="med"/>
                      <a:tailEnd type="none" w="med" len="med"/>
                    </a:lnL>
                    <a:lnR w="12700" cap="flat" cmpd="sng" algn="ctr">
                      <a:solidFill>
                        <a:srgbClr val="002A6C"/>
                      </a:solidFill>
                      <a:prstDash val="solid"/>
                      <a:round/>
                      <a:headEnd type="none" w="med" len="med"/>
                      <a:tailEnd type="none" w="med" len="med"/>
                    </a:lnR>
                    <a:lnT>
                      <a:noFill/>
                    </a:lnT>
                    <a:lnB w="12700" cap="flat" cmpd="sng" algn="ctr">
                      <a:solidFill>
                        <a:srgbClr val="002A6C"/>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3"/>
                  </a:ext>
                </a:extLst>
              </a:tr>
            </a:tbl>
          </a:graphicData>
        </a:graphic>
      </p:graphicFrame>
      <p:sp>
        <p:nvSpPr>
          <p:cNvPr id="11286" name="Text Box 19"/>
          <p:cNvSpPr txBox="1">
            <a:spLocks noChangeArrowheads="1"/>
          </p:cNvSpPr>
          <p:nvPr/>
        </p:nvSpPr>
        <p:spPr bwMode="auto">
          <a:xfrm>
            <a:off x="1292225" y="2994025"/>
            <a:ext cx="1200150" cy="620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algn="ctr" eaLnBrk="1" hangingPunct="1">
              <a:lnSpc>
                <a:spcPct val="90000"/>
              </a:lnSpc>
            </a:pPr>
            <a:r>
              <a:rPr lang="en-US" altLang="en-US" sz="1800" b="1">
                <a:solidFill>
                  <a:srgbClr val="003366"/>
                </a:solidFill>
              </a:rPr>
              <a:t>More effective</a:t>
            </a:r>
          </a:p>
        </p:txBody>
      </p:sp>
      <p:grpSp>
        <p:nvGrpSpPr>
          <p:cNvPr id="11278" name="Group 16" descr="Efficacité des MLDA" title="Efficacité des MLDA"/>
          <p:cNvGrpSpPr>
            <a:grpSpLocks/>
          </p:cNvGrpSpPr>
          <p:nvPr/>
        </p:nvGrpSpPr>
        <p:grpSpPr bwMode="auto">
          <a:xfrm>
            <a:off x="669925" y="1831819"/>
            <a:ext cx="2311400" cy="3987800"/>
            <a:chOff x="517" y="1887"/>
            <a:chExt cx="1392" cy="2090"/>
          </a:xfrm>
          <a:gradFill flip="none" rotWithShape="1">
            <a:gsLst>
              <a:gs pos="0">
                <a:schemeClr val="bg2"/>
              </a:gs>
              <a:gs pos="74000">
                <a:schemeClr val="bg2">
                  <a:lumMod val="60000"/>
                  <a:lumOff val="40000"/>
                </a:schemeClr>
              </a:gs>
              <a:gs pos="83000">
                <a:schemeClr val="bg2">
                  <a:lumMod val="40000"/>
                  <a:lumOff val="60000"/>
                </a:schemeClr>
              </a:gs>
              <a:gs pos="100000">
                <a:schemeClr val="bg2">
                  <a:lumMod val="20000"/>
                  <a:lumOff val="80000"/>
                </a:schemeClr>
              </a:gs>
            </a:gsLst>
            <a:lin ang="5400000" scaled="0"/>
            <a:tileRect/>
          </a:gradFill>
        </p:grpSpPr>
        <p:sp>
          <p:nvSpPr>
            <p:cNvPr id="11282" name="AutoShape 17"/>
            <p:cNvSpPr>
              <a:spLocks noChangeArrowheads="1"/>
            </p:cNvSpPr>
            <p:nvPr/>
          </p:nvSpPr>
          <p:spPr bwMode="auto">
            <a:xfrm rot="-5400000">
              <a:off x="168" y="2236"/>
              <a:ext cx="2090" cy="1392"/>
            </a:xfrm>
            <a:prstGeom prst="rightArrow">
              <a:avLst>
                <a:gd name="adj1" fmla="val 50000"/>
                <a:gd name="adj2" fmla="val 37216"/>
              </a:avLst>
            </a:prstGeom>
            <a:grpFill/>
            <a:ln w="76200">
              <a:solidFill>
                <a:srgbClr val="002A6C"/>
              </a:solidFill>
              <a:miter lim="800000"/>
              <a:headEnd/>
              <a:tailEnd/>
            </a:ln>
          </p:spPr>
          <p:txBody>
            <a:bodyPr rot="10800000" wrap="none" anchor="ct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endParaRPr lang="en-US" altLang="en-US" sz="1800">
                <a:solidFill>
                  <a:srgbClr val="FFFFFF"/>
                </a:solidFill>
              </a:endParaRPr>
            </a:p>
          </p:txBody>
        </p:sp>
        <p:sp>
          <p:nvSpPr>
            <p:cNvPr id="11284" name="Text Box 19"/>
            <p:cNvSpPr txBox="1">
              <a:spLocks noChangeArrowheads="1"/>
            </p:cNvSpPr>
            <p:nvPr/>
          </p:nvSpPr>
          <p:spPr bwMode="auto">
            <a:xfrm>
              <a:off x="766" y="2050"/>
              <a:ext cx="862" cy="354"/>
            </a:xfrm>
            <a:prstGeom prst="ellipse">
              <a:avLst/>
            </a:prstGeom>
            <a:solidFill>
              <a:schemeClr val="bg2">
                <a:lumMod val="75000"/>
              </a:schemeClr>
            </a:solidFill>
            <a:ln w="9525">
              <a:solidFill>
                <a:schemeClr val="tx2"/>
              </a:solidFill>
              <a:miter lim="800000"/>
              <a:headEnd/>
              <a:tailEnd/>
            </a:ln>
            <a:extLst/>
          </p:spPr>
          <p:txBody>
            <a:bodyPr wrap="square">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algn="ctr" eaLnBrk="1" hangingPunct="1">
                <a:lnSpc>
                  <a:spcPct val="90000"/>
                </a:lnSpc>
              </a:pPr>
              <a:r>
                <a:rPr lang="fr-CA" altLang="en-US" sz="1400" b="1" dirty="0" smtClean="0">
                  <a:solidFill>
                    <a:schemeClr val="tx2"/>
                  </a:solidFill>
                  <a:latin typeface="Gill Sans MT" panose="020B0502020104020203" pitchFamily="34" charset="0"/>
                </a:rPr>
                <a:t>Efficacité maximale</a:t>
              </a:r>
              <a:endParaRPr lang="fr-CA" altLang="en-US" sz="1400" b="1" dirty="0">
                <a:solidFill>
                  <a:schemeClr val="tx2"/>
                </a:solidFill>
                <a:latin typeface="Gill Sans MT" panose="020B0502020104020203" pitchFamily="34" charset="0"/>
              </a:endParaRPr>
            </a:p>
          </p:txBody>
        </p:sp>
      </p:grpSp>
      <p:grpSp>
        <p:nvGrpSpPr>
          <p:cNvPr id="4" name="Group 26"/>
          <p:cNvGrpSpPr>
            <a:grpSpLocks/>
          </p:cNvGrpSpPr>
          <p:nvPr/>
        </p:nvGrpSpPr>
        <p:grpSpPr bwMode="auto">
          <a:xfrm>
            <a:off x="7158958" y="1979729"/>
            <a:ext cx="1511967" cy="1014296"/>
            <a:chOff x="3792" y="3331"/>
            <a:chExt cx="1823" cy="307"/>
          </a:xfrm>
        </p:grpSpPr>
        <p:sp>
          <p:nvSpPr>
            <p:cNvPr id="11280" name="TextBox 3"/>
            <p:cNvSpPr txBox="1">
              <a:spLocks noChangeArrowheads="1"/>
            </p:cNvSpPr>
            <p:nvPr/>
          </p:nvSpPr>
          <p:spPr bwMode="auto">
            <a:xfrm>
              <a:off x="3936" y="3331"/>
              <a:ext cx="1679"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pPr eaLnBrk="1" hangingPunct="1"/>
              <a:r>
                <a:rPr lang="en-US" altLang="en-US" sz="2000" b="1" dirty="0" smtClean="0">
                  <a:solidFill>
                    <a:srgbClr val="5F5F5F"/>
                  </a:solidFill>
                  <a:latin typeface="Gill Sans MT" panose="020B0502020104020203" pitchFamily="34" charset="0"/>
                </a:rPr>
                <a:t>DIU /</a:t>
              </a:r>
              <a:endParaRPr lang="en-US" altLang="en-US" sz="2000" b="1" dirty="0">
                <a:solidFill>
                  <a:srgbClr val="5F5F5F"/>
                </a:solidFill>
                <a:latin typeface="Gill Sans MT" panose="020B0502020104020203" pitchFamily="34" charset="0"/>
              </a:endParaRPr>
            </a:p>
            <a:p>
              <a:pPr eaLnBrk="1" hangingPunct="1"/>
              <a:r>
                <a:rPr lang="en-US" altLang="en-US" sz="2000" b="1" dirty="0" smtClean="0">
                  <a:solidFill>
                    <a:srgbClr val="5F5F5F"/>
                  </a:solidFill>
                  <a:latin typeface="Gill Sans MT" panose="020B0502020104020203" pitchFamily="34" charset="0"/>
                </a:rPr>
                <a:t>DIU-LNG</a:t>
              </a:r>
              <a:endParaRPr lang="en-US" altLang="en-US" sz="2000" b="1" dirty="0">
                <a:solidFill>
                  <a:srgbClr val="5F5F5F"/>
                </a:solidFill>
                <a:latin typeface="Gill Sans MT" panose="020B0502020104020203" pitchFamily="34" charset="0"/>
              </a:endParaRPr>
            </a:p>
            <a:p>
              <a:pPr eaLnBrk="1" hangingPunct="1"/>
              <a:r>
                <a:rPr lang="en-US" altLang="en-US" sz="2000" b="1" dirty="0">
                  <a:solidFill>
                    <a:srgbClr val="5F5F5F"/>
                  </a:solidFill>
                  <a:latin typeface="Gill Sans MT" panose="020B0502020104020203" pitchFamily="34" charset="0"/>
                </a:rPr>
                <a:t>Implants</a:t>
              </a:r>
            </a:p>
          </p:txBody>
        </p:sp>
        <p:sp>
          <p:nvSpPr>
            <p:cNvPr id="11281" name="Line 24"/>
            <p:cNvSpPr>
              <a:spLocks noChangeShapeType="1"/>
            </p:cNvSpPr>
            <p:nvPr/>
          </p:nvSpPr>
          <p:spPr bwMode="auto">
            <a:xfrm flipH="1">
              <a:off x="3792" y="3456"/>
              <a:ext cx="144" cy="0"/>
            </a:xfrm>
            <a:prstGeom prst="line">
              <a:avLst/>
            </a:prstGeom>
            <a:noFill/>
            <a:ln w="41275">
              <a:solidFill>
                <a:srgbClr val="B42B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7" name="Text Box 19"/>
          <p:cNvSpPr txBox="1">
            <a:spLocks noChangeArrowheads="1"/>
          </p:cNvSpPr>
          <p:nvPr/>
        </p:nvSpPr>
        <p:spPr bwMode="auto">
          <a:xfrm>
            <a:off x="1109954" y="5095403"/>
            <a:ext cx="1431341" cy="735747"/>
          </a:xfrm>
          <a:prstGeom prst="ellipse">
            <a:avLst/>
          </a:prstGeom>
          <a:solidFill>
            <a:schemeClr val="bg2">
              <a:lumMod val="20000"/>
              <a:lumOff val="80000"/>
            </a:schemeClr>
          </a:solidFill>
          <a:ln w="9525">
            <a:solidFill>
              <a:schemeClr val="tx2"/>
            </a:solidFill>
            <a:miter lim="800000"/>
            <a:headEnd/>
            <a:tailEnd/>
          </a:ln>
          <a:extLst/>
        </p:spPr>
        <p:txBody>
          <a:bodyPr wrap="square">
            <a:spAutoFit/>
          </a:bodyPr>
          <a:lstStyle>
            <a:lvl1pPr eaLnBrk="0" hangingPunct="0">
              <a:defRPr sz="1200">
                <a:solidFill>
                  <a:schemeClr val="tx1"/>
                </a:solidFill>
                <a:latin typeface="Arial" panose="020B0604020202020204" pitchFamily="34" charset="0"/>
                <a:ea typeface="ＭＳ Ｐゴシック" pitchFamily="34" charset="-128"/>
              </a:defRPr>
            </a:lvl1pPr>
            <a:lvl2pPr marL="742950" indent="-285750" eaLnBrk="0" hangingPunct="0">
              <a:defRPr sz="1200">
                <a:solidFill>
                  <a:schemeClr val="tx1"/>
                </a:solidFill>
                <a:latin typeface="Arial" panose="020B0604020202020204" pitchFamily="34" charset="0"/>
                <a:ea typeface="ＭＳ Ｐゴシック" pitchFamily="34" charset="-128"/>
              </a:defRPr>
            </a:lvl2pPr>
            <a:lvl3pPr marL="1143000" indent="-228600" eaLnBrk="0" hangingPunct="0">
              <a:defRPr sz="1200">
                <a:solidFill>
                  <a:schemeClr val="tx1"/>
                </a:solidFill>
                <a:latin typeface="Arial" panose="020B0604020202020204" pitchFamily="34" charset="0"/>
                <a:ea typeface="ＭＳ Ｐゴシック" pitchFamily="34" charset="-128"/>
              </a:defRPr>
            </a:lvl3pPr>
            <a:lvl4pPr marL="1600200" indent="-228600" eaLnBrk="0" hangingPunct="0">
              <a:defRPr sz="1200">
                <a:solidFill>
                  <a:schemeClr val="tx1"/>
                </a:solidFill>
                <a:latin typeface="Arial" panose="020B0604020202020204" pitchFamily="34" charset="0"/>
                <a:ea typeface="ＭＳ Ｐゴシック" pitchFamily="34" charset="-128"/>
              </a:defRPr>
            </a:lvl4pPr>
            <a:lvl5pPr marL="2057400" indent="-228600" eaLnBrk="0" hangingPunct="0">
              <a:defRPr sz="1200">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itchFamily="34" charset="-128"/>
              </a:defRPr>
            </a:lvl9pPr>
          </a:lstStyle>
          <a:p>
            <a:r>
              <a:rPr lang="fr-FR" sz="1400" b="1" dirty="0">
                <a:solidFill>
                  <a:schemeClr val="tx2"/>
                </a:solidFill>
                <a:latin typeface="Gill Sans MT" panose="020B0502020104020203" pitchFamily="34" charset="0"/>
              </a:rPr>
              <a:t>Efficacité minimale</a:t>
            </a:r>
          </a:p>
        </p:txBody>
      </p:sp>
    </p:spTree>
    <p:extLst>
      <p:ext uri="{BB962C8B-B14F-4D97-AF65-F5344CB8AC3E}">
        <p14:creationId xmlns:p14="http://schemas.microsoft.com/office/powerpoint/2010/main" val="2603055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DIU : Points </a:t>
            </a:r>
            <a:r>
              <a:rPr lang="en-US" b="1" dirty="0" err="1" smtClean="0"/>
              <a:t>clés</a:t>
            </a:r>
            <a:endParaRPr lang="en-US" b="1" dirty="0"/>
          </a:p>
        </p:txBody>
      </p:sp>
      <p:sp>
        <p:nvSpPr>
          <p:cNvPr id="3" name="Content Placeholder 2"/>
          <p:cNvSpPr>
            <a:spLocks noGrp="1"/>
          </p:cNvSpPr>
          <p:nvPr>
            <p:ph idx="1"/>
          </p:nvPr>
        </p:nvSpPr>
        <p:spPr>
          <a:xfrm>
            <a:off x="457200" y="1417638"/>
            <a:ext cx="8229600" cy="5059362"/>
          </a:xfrm>
        </p:spPr>
        <p:txBody>
          <a:bodyPr>
            <a:normAutofit fontScale="62500" lnSpcReduction="20000"/>
          </a:bodyPr>
          <a:lstStyle/>
          <a:p>
            <a:pPr marL="0" indent="0">
              <a:spcBef>
                <a:spcPts val="1200"/>
              </a:spcBef>
              <a:buNone/>
            </a:pPr>
            <a:r>
              <a:rPr lang="fr-BE" sz="2600" b="1" dirty="0" smtClean="0"/>
              <a:t>Qu’est-ce que c’est :</a:t>
            </a:r>
          </a:p>
          <a:p>
            <a:pPr>
              <a:spcBef>
                <a:spcPts val="1200"/>
              </a:spcBef>
            </a:pPr>
            <a:r>
              <a:rPr lang="fr-BE" dirty="0" smtClean="0"/>
              <a:t>Petit dispositif en plastique inséré à travers le vagin et le col dans l'utérus</a:t>
            </a:r>
          </a:p>
          <a:p>
            <a:pPr>
              <a:spcBef>
                <a:spcPts val="1200"/>
              </a:spcBef>
            </a:pPr>
            <a:r>
              <a:rPr lang="fr-BE" dirty="0" smtClean="0"/>
              <a:t>Effectif jusqu'à 12 ans</a:t>
            </a:r>
          </a:p>
          <a:p>
            <a:pPr>
              <a:spcBef>
                <a:spcPts val="1200"/>
              </a:spcBef>
            </a:pPr>
            <a:r>
              <a:rPr lang="fr-BE" dirty="0" smtClean="0"/>
              <a:t>Peut être inséré n'importe quel jour du cycle menstruel si vous êtes sûr que la cliente n'est pas enceinte</a:t>
            </a:r>
          </a:p>
          <a:p>
            <a:pPr>
              <a:spcBef>
                <a:spcPts val="1200"/>
              </a:spcBef>
            </a:pPr>
            <a:r>
              <a:rPr lang="fr-BE" dirty="0" smtClean="0"/>
              <a:t>Peut être inséré pendant la période du postpartum immédiat ou après avortement</a:t>
            </a:r>
          </a:p>
          <a:p>
            <a:pPr marL="0" indent="0">
              <a:spcBef>
                <a:spcPts val="1200"/>
              </a:spcBef>
              <a:buNone/>
            </a:pPr>
            <a:r>
              <a:rPr lang="fr-BE" sz="2600" b="1" dirty="0" smtClean="0"/>
              <a:t>Comment l’utiliser :</a:t>
            </a:r>
          </a:p>
          <a:p>
            <a:pPr>
              <a:spcBef>
                <a:spcPts val="1200"/>
              </a:spcBef>
            </a:pPr>
            <a:r>
              <a:rPr lang="fr-BE" dirty="0" smtClean="0"/>
              <a:t>Il faut un prestataire spécialement formé pour l’insertion et le retrait corrects</a:t>
            </a:r>
          </a:p>
          <a:p>
            <a:pPr>
              <a:spcBef>
                <a:spcPts val="1200"/>
              </a:spcBef>
            </a:pPr>
            <a:r>
              <a:rPr lang="fr-BE" dirty="0" smtClean="0"/>
              <a:t>Ne nécessite aucune action de la part de l’utilisatrice</a:t>
            </a:r>
          </a:p>
          <a:p>
            <a:pPr marL="0" indent="0">
              <a:spcBef>
                <a:spcPts val="1200"/>
              </a:spcBef>
              <a:buNone/>
            </a:pPr>
            <a:r>
              <a:rPr lang="fr-BE" sz="2600" b="1" dirty="0" smtClean="0"/>
              <a:t>A quoi s’attendre :</a:t>
            </a:r>
          </a:p>
          <a:p>
            <a:pPr>
              <a:spcBef>
                <a:spcPts val="1200"/>
              </a:spcBef>
            </a:pPr>
            <a:r>
              <a:rPr lang="fr-BE" sz="2900" dirty="0" smtClean="0"/>
              <a:t>Légers saignements ou </a:t>
            </a:r>
            <a:r>
              <a:rPr lang="fr-BE" sz="2900" dirty="0" err="1" smtClean="0"/>
              <a:t>saignotements</a:t>
            </a:r>
            <a:r>
              <a:rPr lang="fr-BE" sz="2900" dirty="0" smtClean="0"/>
              <a:t> et douleurs abdominales après l’insertion</a:t>
            </a:r>
            <a:endParaRPr lang="fr-BE" sz="2900" b="1" dirty="0" smtClean="0"/>
          </a:p>
          <a:p>
            <a:endParaRPr lang="en-US" dirty="0"/>
          </a:p>
        </p:txBody>
      </p:sp>
    </p:spTree>
    <p:extLst>
      <p:ext uri="{BB962C8B-B14F-4D97-AF65-F5344CB8AC3E}">
        <p14:creationId xmlns:p14="http://schemas.microsoft.com/office/powerpoint/2010/main" val="1397978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MCSP_PowerPoint_Template">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5E75EE04991F3F42B99E754BF7D97C4B" ma:contentTypeVersion="32" ma:contentTypeDescription="" ma:contentTypeScope="" ma:versionID="2062ad570f68123f8ffbd9255c7da6f6">
  <xsd:schema xmlns:xsd="http://www.w3.org/2001/XMLSchema" xmlns:xs="http://www.w3.org/2001/XMLSchema" xmlns:p="http://schemas.microsoft.com/office/2006/metadata/properties" xmlns:ns2="f0785ec1-1048-4400-be50-ab24b43b924b" xmlns:ns3="http://schemas.microsoft.com/sharepoint.v3" xmlns:ns4="http://schemas.microsoft.com/sharepoint/v4" targetNamespace="http://schemas.microsoft.com/office/2006/metadata/properties" ma:root="true" ma:fieldsID="1f7b3acda92a2d9b171bfad4ad2fe3a4" ns2:_="" ns3:_="" ns4:_="">
    <xsd:import namespace="f0785ec1-1048-4400-be50-ab24b43b924b"/>
    <xsd:import namespace="http://schemas.microsoft.com/sharepoint.v3"/>
    <xsd:import namespace="http://schemas.microsoft.com/sharepoint/v4"/>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Immunization"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IconOverlay xmlns="http://schemas.microsoft.com/sharepoint/v4" xsi:nil="true"/>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Immunization</Country_x0020_Technical_x0020_Team>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18BC6AA2-14BD-4849-B2F7-26DA357971F1}"/>
</file>

<file path=customXml/itemProps2.xml><?xml version="1.0" encoding="utf-8"?>
<ds:datastoreItem xmlns:ds="http://schemas.openxmlformats.org/officeDocument/2006/customXml" ds:itemID="{1EF93955-957A-496F-8736-8AFF84094CA6}"/>
</file>

<file path=customXml/itemProps3.xml><?xml version="1.0" encoding="utf-8"?>
<ds:datastoreItem xmlns:ds="http://schemas.openxmlformats.org/officeDocument/2006/customXml" ds:itemID="{C39A011C-0E51-4428-BFB1-667872945D4F}"/>
</file>

<file path=customXml/itemProps4.xml><?xml version="1.0" encoding="utf-8"?>
<ds:datastoreItem xmlns:ds="http://schemas.openxmlformats.org/officeDocument/2006/customXml" ds:itemID="{DF2D7F32-9B0E-4089-B16E-FD928A931A3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MCSP_PowerPoint_Template</Template>
  <TotalTime>1612</TotalTime>
  <Words>1636</Words>
  <Application>Microsoft Office PowerPoint</Application>
  <PresentationFormat>On-screen Show (4:3)</PresentationFormat>
  <Paragraphs>128</Paragraphs>
  <Slides>14</Slides>
  <Notes>12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ＭＳ Ｐゴシック</vt:lpstr>
      <vt:lpstr>ＭＳ Ｐゴシック</vt:lpstr>
      <vt:lpstr>Arial</vt:lpstr>
      <vt:lpstr>Calibri</vt:lpstr>
      <vt:lpstr>Gill Sans MT</vt:lpstr>
      <vt:lpstr>Times New Roman</vt:lpstr>
      <vt:lpstr>Wingdings</vt:lpstr>
      <vt:lpstr>MCSP_PowerPoint_Template</vt:lpstr>
      <vt:lpstr>1_Office Theme</vt:lpstr>
      <vt:lpstr>Les méthodes de longue durée d’action (MLDA)</vt:lpstr>
      <vt:lpstr>Introduction aux MLDA</vt:lpstr>
      <vt:lpstr>Les MLDA, c’est quoi ?</vt:lpstr>
      <vt:lpstr>Mécanisme d’action</vt:lpstr>
      <vt:lpstr> Mécanisme d’action du DIU non hormonal (TCuT-380A) </vt:lpstr>
      <vt:lpstr>Mécanisme d’action du DIU hormonal (DIU-LNG)</vt:lpstr>
      <vt:lpstr>Mécanisme d’action des implants</vt:lpstr>
      <vt:lpstr> Efficacité des MLDA</vt:lpstr>
      <vt:lpstr>DIU : Points clés</vt:lpstr>
      <vt:lpstr>DIU-LNG : Points clés </vt:lpstr>
      <vt:lpstr>Implants : Points clés </vt:lpstr>
      <vt:lpstr>Points importants à retenir !</vt:lpstr>
      <vt:lpstr>Résumé</vt:lpstr>
      <vt:lpstr>PowerPoint Presentation</vt:lpstr>
    </vt:vector>
  </TitlesOfParts>
  <Company>Jhpiego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méthodes de longue durée d’action (MLDA) Présentation 1-1</dc:title>
  <dc:creator>lelliott;Maternal and Child Survival Program</dc:creator>
  <cp:keywords>MCSP, USAID, MLDA</cp:keywords>
  <cp:lastModifiedBy>Katherine Bisulca</cp:lastModifiedBy>
  <cp:revision>122</cp:revision>
  <dcterms:created xsi:type="dcterms:W3CDTF">2016-01-29T17:12:16Z</dcterms:created>
  <dcterms:modified xsi:type="dcterms:W3CDTF">2018-04-13T12:56:48Z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0x010100B9FB6409CD70674ABB5349969E1C67F6005E75EE04991F3F42B99E754BF7D97C4B</vt:lpwstr>
  </property>
  <property fmtid="{D5CDD505-2E9C-101B-9397-08002B2CF9AE}" pid="3" name="_dlc_DocIdItemGuid">
    <vt:lpwstr>9ccc6841-61de-4de9-9802-a9469ce21bcc</vt:lpwstr>
  </property>
</Properties>
</file>