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8" r:id="rId5"/>
  </p:sldMasterIdLst>
  <p:notesMasterIdLst>
    <p:notesMasterId r:id="rId19"/>
  </p:notesMasterIdLst>
  <p:handoutMasterIdLst>
    <p:handoutMasterId r:id="rId20"/>
  </p:handoutMasterIdLst>
  <p:sldIdLst>
    <p:sldId id="256" r:id="rId6"/>
    <p:sldId id="271" r:id="rId7"/>
    <p:sldId id="261" r:id="rId8"/>
    <p:sldId id="272" r:id="rId9"/>
    <p:sldId id="273" r:id="rId10"/>
    <p:sldId id="275" r:id="rId11"/>
    <p:sldId id="277" r:id="rId12"/>
    <p:sldId id="276" r:id="rId13"/>
    <p:sldId id="267" r:id="rId14"/>
    <p:sldId id="268" r:id="rId15"/>
    <p:sldId id="269" r:id="rId16"/>
    <p:sldId id="270" r:id="rId17"/>
    <p:sldId id="25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a:srgbClr val="002A6C"/>
    <a:srgbClr val="FFFFFF"/>
    <a:srgbClr val="9DBFE5"/>
    <a:srgbClr val="808080"/>
    <a:srgbClr val="FCF6F7"/>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86329" autoAdjust="0"/>
  </p:normalViewPr>
  <p:slideViewPr>
    <p:cSldViewPr>
      <p:cViewPr varScale="1">
        <p:scale>
          <a:sx n="70" d="100"/>
          <a:sy n="70" d="100"/>
        </p:scale>
        <p:origin x="780" y="60"/>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Here are examples of how data in the </a:t>
            </a:r>
            <a:r>
              <a:rPr lang="en-US" dirty="0" smtClean="0"/>
              <a:t>categories of Readiness,</a:t>
            </a:r>
            <a:r>
              <a:rPr lang="en-US" baseline="0" dirty="0" smtClean="0"/>
              <a:t> Utilization, and Coverage can be used to identify gaps, problems, or trends in FP services to make informed decisions and improve the quality of services.</a:t>
            </a:r>
          </a:p>
          <a:p>
            <a:r>
              <a:rPr lang="en-US" baseline="0" dirty="0" smtClean="0"/>
              <a:t>Review the problems/situations, then ask “What might be reasons for these problems or situations?”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3</a:t>
            </a:fld>
            <a:endParaRPr lang="en-US"/>
          </a:p>
        </p:txBody>
      </p:sp>
    </p:spTree>
    <p:extLst>
      <p:ext uri="{BB962C8B-B14F-4D97-AF65-F5344CB8AC3E}">
        <p14:creationId xmlns:p14="http://schemas.microsoft.com/office/powerpoint/2010/main" val="212336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dirty="0" smtClean="0"/>
              <a:t>Review the sample dashboard.</a:t>
            </a:r>
          </a:p>
          <a:p>
            <a:r>
              <a:rPr lang="en-US" dirty="0" smtClean="0"/>
              <a:t>Ask</a:t>
            </a:r>
            <a:r>
              <a:rPr lang="en-US" baseline="0" dirty="0" smtClean="0"/>
              <a:t> participants if they use dashboards for FP services in their facilities, and what do they include?</a:t>
            </a:r>
            <a:endParaRPr lang="en-US" dirty="0" smtClean="0"/>
          </a:p>
        </p:txBody>
      </p:sp>
      <p:sp>
        <p:nvSpPr>
          <p:cNvPr id="4" name="Slide Number Placeholder 3"/>
          <p:cNvSpPr>
            <a:spLocks noGrp="1"/>
          </p:cNvSpPr>
          <p:nvPr>
            <p:ph type="sldNum" sz="quarter" idx="10"/>
          </p:nvPr>
        </p:nvSpPr>
        <p:spPr/>
        <p:txBody>
          <a:bodyPr/>
          <a:lstStyle/>
          <a:p>
            <a:fld id="{C9664C29-4CDD-465A-8215-9390E98F6E84}" type="slidenum">
              <a:rPr lang="en-US" smtClean="0"/>
              <a:t>12</a:t>
            </a:fld>
            <a:endParaRPr lang="en-US"/>
          </a:p>
        </p:txBody>
      </p:sp>
    </p:spTree>
    <p:extLst>
      <p:ext uri="{BB962C8B-B14F-4D97-AF65-F5344CB8AC3E}">
        <p14:creationId xmlns:p14="http://schemas.microsoft.com/office/powerpoint/2010/main" val="3495147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13</a:t>
            </a:fld>
            <a:endParaRPr lang="en-US"/>
          </a:p>
        </p:txBody>
      </p:sp>
    </p:spTree>
    <p:extLst>
      <p:ext uri="{BB962C8B-B14F-4D97-AF65-F5344CB8AC3E}">
        <p14:creationId xmlns:p14="http://schemas.microsoft.com/office/powerpoint/2010/main" val="428543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Here are examples of how data in the </a:t>
            </a:r>
            <a:r>
              <a:rPr lang="en-US" dirty="0" smtClean="0"/>
              <a:t>categories of Readiness,</a:t>
            </a:r>
            <a:r>
              <a:rPr lang="en-US" baseline="0" dirty="0" smtClean="0"/>
              <a:t> Utilization, and Coverage can be used to identify gaps, problems, or trends in FP services to make informed decisions and improve the quality of services.</a:t>
            </a:r>
          </a:p>
          <a:p>
            <a:r>
              <a:rPr lang="en-US" baseline="0" dirty="0" smtClean="0"/>
              <a:t>Review the problems/situations, then ask “What might be reasons for these problems or situations?”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4</a:t>
            </a:fld>
            <a:endParaRPr lang="en-US"/>
          </a:p>
        </p:txBody>
      </p:sp>
    </p:spTree>
    <p:extLst>
      <p:ext uri="{BB962C8B-B14F-4D97-AF65-F5344CB8AC3E}">
        <p14:creationId xmlns:p14="http://schemas.microsoft.com/office/powerpoint/2010/main" val="1295914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Here are examples of how data in the </a:t>
            </a:r>
            <a:r>
              <a:rPr lang="en-US" dirty="0" smtClean="0"/>
              <a:t>categories of Readiness,</a:t>
            </a:r>
            <a:r>
              <a:rPr lang="en-US" baseline="0" dirty="0" smtClean="0"/>
              <a:t> Utilization, and Coverage can be used to identify gaps, problems, or trends in FP services to make informed decisions and improve the quality of services.</a:t>
            </a:r>
          </a:p>
          <a:p>
            <a:r>
              <a:rPr lang="en-US" baseline="0" dirty="0" smtClean="0"/>
              <a:t>Review the problems/situations, then ask “What might be reasons for these problems or situations?”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5</a:t>
            </a:fld>
            <a:endParaRPr lang="en-US"/>
          </a:p>
        </p:txBody>
      </p:sp>
    </p:spTree>
    <p:extLst>
      <p:ext uri="{BB962C8B-B14F-4D97-AF65-F5344CB8AC3E}">
        <p14:creationId xmlns:p14="http://schemas.microsoft.com/office/powerpoint/2010/main" val="2466976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Here are examples of how data in the </a:t>
            </a:r>
            <a:r>
              <a:rPr lang="en-US" dirty="0" smtClean="0"/>
              <a:t>categories of Readiness,</a:t>
            </a:r>
            <a:r>
              <a:rPr lang="en-US" baseline="0" dirty="0" smtClean="0"/>
              <a:t> Utilization, and Coverage can be used to identify gaps, problems, or trends in FP services to make informed decisions and improve the quality of services.</a:t>
            </a:r>
          </a:p>
          <a:p>
            <a:r>
              <a:rPr lang="en-US" baseline="0" dirty="0" smtClean="0"/>
              <a:t>Review the problems/situations, then ask “What might be reasons for these problems or situations?”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6</a:t>
            </a:fld>
            <a:endParaRPr lang="en-US"/>
          </a:p>
        </p:txBody>
      </p:sp>
    </p:spTree>
    <p:extLst>
      <p:ext uri="{BB962C8B-B14F-4D97-AF65-F5344CB8AC3E}">
        <p14:creationId xmlns:p14="http://schemas.microsoft.com/office/powerpoint/2010/main" val="2453471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Here are examples of how data in the </a:t>
            </a:r>
            <a:r>
              <a:rPr lang="en-US" dirty="0" smtClean="0"/>
              <a:t>categories of Readiness,</a:t>
            </a:r>
            <a:r>
              <a:rPr lang="en-US" baseline="0" dirty="0" smtClean="0"/>
              <a:t> Utilization, and Coverage can be used to identify gaps, problems, or trends in FP services to make informed decisions and improve the quality of services.</a:t>
            </a:r>
          </a:p>
          <a:p>
            <a:r>
              <a:rPr lang="en-US" baseline="0" dirty="0" smtClean="0"/>
              <a:t>Review the problems/situations, then ask “What might be reasons for these problems or situations?”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7</a:t>
            </a:fld>
            <a:endParaRPr lang="en-US"/>
          </a:p>
        </p:txBody>
      </p:sp>
    </p:spTree>
    <p:extLst>
      <p:ext uri="{BB962C8B-B14F-4D97-AF65-F5344CB8AC3E}">
        <p14:creationId xmlns:p14="http://schemas.microsoft.com/office/powerpoint/2010/main" val="2560244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Here are examples of how data in the </a:t>
            </a:r>
            <a:r>
              <a:rPr lang="en-US" dirty="0" smtClean="0"/>
              <a:t>categories of Readiness,</a:t>
            </a:r>
            <a:r>
              <a:rPr lang="en-US" baseline="0" dirty="0" smtClean="0"/>
              <a:t> Utilization, and Coverage can be used to identify gaps, problems, or trends in FP services to make informed decisions and improve the quality of services.</a:t>
            </a:r>
          </a:p>
          <a:p>
            <a:r>
              <a:rPr lang="en-US" baseline="0" dirty="0" smtClean="0"/>
              <a:t>Review the problems/situations, then ask “What might be reasons for these problems or situations?”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8</a:t>
            </a:fld>
            <a:endParaRPr lang="en-US"/>
          </a:p>
        </p:txBody>
      </p:sp>
    </p:spTree>
    <p:extLst>
      <p:ext uri="{BB962C8B-B14F-4D97-AF65-F5344CB8AC3E}">
        <p14:creationId xmlns:p14="http://schemas.microsoft.com/office/powerpoint/2010/main" val="97524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baseline="0" dirty="0" smtClean="0"/>
              <a:t>Advance through the animations in the slide to see ways to review data. Then ask the group is they have other ideas on how data can be reviewed in a facility.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9</a:t>
            </a:fld>
            <a:endParaRPr lang="en-US"/>
          </a:p>
        </p:txBody>
      </p:sp>
    </p:spTree>
    <p:extLst>
      <p:ext uri="{BB962C8B-B14F-4D97-AF65-F5344CB8AC3E}">
        <p14:creationId xmlns:p14="http://schemas.microsoft.com/office/powerpoint/2010/main" val="3712927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dirty="0" smtClean="0"/>
              <a:t>Describe</a:t>
            </a:r>
            <a:r>
              <a:rPr lang="en-US" baseline="0" dirty="0" smtClean="0"/>
              <a:t> a dashboard, making a comparison to a dashboard of a car. (Other comparisons may also be used.)</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10</a:t>
            </a:fld>
            <a:endParaRPr lang="en-US"/>
          </a:p>
        </p:txBody>
      </p:sp>
    </p:spTree>
    <p:extLst>
      <p:ext uri="{BB962C8B-B14F-4D97-AF65-F5344CB8AC3E}">
        <p14:creationId xmlns:p14="http://schemas.microsoft.com/office/powerpoint/2010/main" val="1365692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pPr marL="0" indent="0">
              <a:buFont typeface="Arial" panose="020B0604020202020204" pitchFamily="34" charset="0"/>
              <a:buNone/>
            </a:pPr>
            <a:r>
              <a:rPr lang="en-US" dirty="0" smtClean="0"/>
              <a:t>Ideally</a:t>
            </a:r>
            <a:r>
              <a:rPr lang="en-US" baseline="0" dirty="0" smtClean="0"/>
              <a:t> dashboards should include data from the categories of data we discussed. However, sometimes data are not available. </a:t>
            </a:r>
          </a:p>
          <a:p>
            <a:pPr marL="0" indent="0">
              <a:buFont typeface="Arial" panose="020B0604020202020204" pitchFamily="34" charset="0"/>
              <a:buNone/>
            </a:pPr>
            <a:r>
              <a:rPr lang="en-US" baseline="0" dirty="0" smtClean="0"/>
              <a:t>Dashboards should show targets that the facility is working towards. However, targets </a:t>
            </a:r>
            <a:r>
              <a:rPr lang="en-US" u="sng" baseline="0" dirty="0" smtClean="0"/>
              <a:t>are not </a:t>
            </a:r>
            <a:r>
              <a:rPr lang="en-US" baseline="0" dirty="0" smtClean="0"/>
              <a:t>appropriate for FP methods, since we need to ensure women have freedom of choice. Targets </a:t>
            </a:r>
            <a:r>
              <a:rPr lang="en-US" u="sng" baseline="0" dirty="0" smtClean="0"/>
              <a:t>are</a:t>
            </a:r>
            <a:r>
              <a:rPr lang="en-US" baseline="0" dirty="0" smtClean="0"/>
              <a:t> appropriate for data on counseling or follow-up.</a:t>
            </a:r>
          </a:p>
          <a:p>
            <a:pPr marL="0" indent="0">
              <a:buFont typeface="Arial" panose="020B0604020202020204" pitchFamily="34" charset="0"/>
              <a:buNone/>
            </a:pPr>
            <a:r>
              <a:rPr lang="en-US" baseline="0" dirty="0" smtClean="0"/>
              <a:t>Make sure dashboards are simple, otherwise it is hard to pick out they key information.</a:t>
            </a:r>
          </a:p>
          <a:p>
            <a:pPr marL="0" indent="0">
              <a:buFont typeface="Arial" panose="020B0604020202020204" pitchFamily="34" charset="0"/>
              <a:buNone/>
            </a:pPr>
            <a:r>
              <a:rPr lang="en-US" baseline="0" dirty="0" smtClean="0"/>
              <a:t>Sometimes dashboards need to be changed.  If there is a new service available, it may need to be added to the dashboard. Or if we are know some services are delivered with very high quality, we may be able to stop tracking and focus on other services. (But we need to make sure quality doesn’t go down!) </a:t>
            </a:r>
          </a:p>
          <a:p>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11</a:t>
            </a:fld>
            <a:endParaRPr lang="en-US"/>
          </a:p>
        </p:txBody>
      </p:sp>
    </p:spTree>
    <p:extLst>
      <p:ext uri="{BB962C8B-B14F-4D97-AF65-F5344CB8AC3E}">
        <p14:creationId xmlns:p14="http://schemas.microsoft.com/office/powerpoint/2010/main" val="33855897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smtClean="0">
                <a:solidFill>
                  <a:srgbClr val="002A6C"/>
                </a:solidFill>
                <a:latin typeface="Gill Sans MT" pitchFamily="34" charset="0"/>
              </a:rPr>
              <a:t>For more information, please visit</a:t>
            </a:r>
          </a:p>
          <a:p>
            <a:pPr algn="ctr">
              <a:defRPr/>
            </a:pPr>
            <a:r>
              <a:rPr lang="en-US" altLang="en-US" sz="3400" b="1" smtClean="0">
                <a:solidFill>
                  <a:srgbClr val="002A6C"/>
                </a:solidFill>
                <a:latin typeface="Gill Sans MT" pitchFamily="34" charset="0"/>
              </a:rPr>
              <a:t>www.mcsprogram.org</a:t>
            </a:r>
          </a:p>
          <a:p>
            <a:pPr>
              <a:defRPr/>
            </a:pPr>
            <a:endParaRPr lang="en-US" altLang="en-US" smtClean="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smtClean="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smtClean="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smtClean="0"/>
              <a:t>Click icon to add online image</a:t>
            </a:r>
            <a:endParaRPr lang="en-US" noProof="0" dirty="0"/>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smtClean="0">
                <a:solidFill>
                  <a:srgbClr val="002A6C"/>
                </a:solidFill>
                <a:latin typeface="Gill Sans MT" pitchFamily="34" charset="0"/>
              </a:rPr>
              <a:t>For more information, please visit</a:t>
            </a:r>
          </a:p>
          <a:p>
            <a:pPr algn="ctr">
              <a:defRPr/>
            </a:pPr>
            <a:r>
              <a:rPr lang="en-US" altLang="en-US" sz="3400" b="1" smtClean="0">
                <a:solidFill>
                  <a:srgbClr val="002A6C"/>
                </a:solidFill>
                <a:latin typeface="Gill Sans MT" pitchFamily="34" charset="0"/>
              </a:rPr>
              <a:t>www.mcsprogram.org</a:t>
            </a:r>
          </a:p>
          <a:p>
            <a:pPr>
              <a:defRPr/>
            </a:pPr>
            <a:endParaRPr lang="en-US" altLang="en-US" smtClean="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smtClean="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smtClean="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timing>
    <p:tnLst>
      <p:par>
        <p:cTn id="1" dur="indefinite" restart="never" nodeType="tmRoot"/>
      </p:par>
    </p:tnLst>
  </p:timing>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iming>
    <p:tnLst>
      <p:par>
        <p:cTn id="1" dur="indefinite" restart="never" nodeType="tmRoot"/>
      </p:par>
    </p:tnLst>
  </p:timing>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nchor="b"/>
          <a:lstStyle/>
          <a:p>
            <a:r>
              <a:rPr lang="en-US" altLang="en-US" dirty="0">
                <a:cs typeface="Arial" charset="0"/>
              </a:rPr>
              <a:t>Module 4: Quality of Care</a:t>
            </a:r>
            <a:br>
              <a:rPr lang="en-US" altLang="en-US" dirty="0">
                <a:cs typeface="Arial" charset="0"/>
              </a:rPr>
            </a:br>
            <a:r>
              <a:rPr lang="en-US" altLang="en-US" dirty="0">
                <a:cs typeface="Arial" charset="0"/>
              </a:rPr>
              <a:t>Presentation </a:t>
            </a:r>
            <a:r>
              <a:rPr lang="en-US" altLang="en-US" dirty="0" smtClean="0">
                <a:cs typeface="Arial" charset="0"/>
              </a:rPr>
              <a:t>4-2: </a:t>
            </a:r>
          </a:p>
        </p:txBody>
      </p:sp>
      <p:sp>
        <p:nvSpPr>
          <p:cNvPr id="9219" name="Subtitle 4"/>
          <p:cNvSpPr>
            <a:spLocks noGrp="1"/>
          </p:cNvSpPr>
          <p:nvPr>
            <p:ph type="subTitle" idx="1"/>
          </p:nvPr>
        </p:nvSpPr>
        <p:spPr/>
        <p:txBody>
          <a:bodyPr/>
          <a:lstStyle/>
          <a:p>
            <a:r>
              <a:rPr lang="en-US" altLang="en-US" dirty="0"/>
              <a:t>Using Data </a:t>
            </a:r>
            <a:r>
              <a:rPr lang="en-US" altLang="en-US" dirty="0" smtClean="0"/>
              <a:t>for Decision-Making</a:t>
            </a:r>
            <a:endParaRPr lang="en-US" altLang="en-US" dirty="0" smtClean="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 Dashboard?</a:t>
            </a:r>
          </a:p>
        </p:txBody>
      </p:sp>
      <p:sp>
        <p:nvSpPr>
          <p:cNvPr id="3" name="Content Placeholder 2"/>
          <p:cNvSpPr>
            <a:spLocks noGrp="1"/>
          </p:cNvSpPr>
          <p:nvPr>
            <p:ph idx="1"/>
          </p:nvPr>
        </p:nvSpPr>
        <p:spPr>
          <a:prstGeom prst="rect">
            <a:avLst/>
          </a:prstGeom>
        </p:spPr>
        <p:txBody>
          <a:bodyPr>
            <a:normAutofit/>
          </a:bodyPr>
          <a:lstStyle/>
          <a:p>
            <a:pPr>
              <a:spcAft>
                <a:spcPts val="150"/>
              </a:spcAft>
            </a:pPr>
            <a:r>
              <a:rPr lang="en-US" dirty="0"/>
              <a:t>A tool for displaying data</a:t>
            </a:r>
          </a:p>
          <a:p>
            <a:pPr>
              <a:spcAft>
                <a:spcPts val="150"/>
              </a:spcAft>
            </a:pPr>
            <a:r>
              <a:rPr lang="en-US" dirty="0" smtClean="0"/>
              <a:t>A dashboard in a car gives you important information to help you drive safely (e.g., speed, amount of petrol/gas remaining, temperature)</a:t>
            </a:r>
          </a:p>
          <a:p>
            <a:pPr>
              <a:spcAft>
                <a:spcPts val="150"/>
              </a:spcAft>
            </a:pPr>
            <a:r>
              <a:rPr lang="en-US" dirty="0"/>
              <a:t>A facility dashboard is the same idea</a:t>
            </a:r>
          </a:p>
        </p:txBody>
      </p:sp>
    </p:spTree>
    <p:extLst>
      <p:ext uri="{BB962C8B-B14F-4D97-AF65-F5344CB8AC3E}">
        <p14:creationId xmlns:p14="http://schemas.microsoft.com/office/powerpoint/2010/main" val="1915765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Makes a Good Dashboard for Use at a Facility?</a:t>
            </a:r>
          </a:p>
        </p:txBody>
      </p:sp>
      <p:sp>
        <p:nvSpPr>
          <p:cNvPr id="3" name="Content Placeholder 2"/>
          <p:cNvSpPr>
            <a:spLocks noGrp="1"/>
          </p:cNvSpPr>
          <p:nvPr>
            <p:ph idx="1"/>
          </p:nvPr>
        </p:nvSpPr>
        <p:spPr>
          <a:prstGeom prst="rect">
            <a:avLst/>
          </a:prstGeom>
        </p:spPr>
        <p:txBody>
          <a:bodyPr>
            <a:noAutofit/>
          </a:bodyPr>
          <a:lstStyle/>
          <a:p>
            <a:pPr>
              <a:spcAft>
                <a:spcPts val="150"/>
              </a:spcAft>
            </a:pPr>
            <a:r>
              <a:rPr lang="en-US" sz="2400" dirty="0"/>
              <a:t>Ideally, it includes data from several of the categories we discussed:</a:t>
            </a:r>
          </a:p>
          <a:p>
            <a:pPr marL="685800" lvl="1" indent="-342900">
              <a:spcAft>
                <a:spcPts val="150"/>
              </a:spcAft>
              <a:buFont typeface="Arial" panose="020B0604020202020204" pitchFamily="34" charset="0"/>
              <a:buChar char="•"/>
            </a:pPr>
            <a:r>
              <a:rPr lang="en-US" sz="2000" dirty="0" smtClean="0"/>
              <a:t>Readiness</a:t>
            </a:r>
          </a:p>
          <a:p>
            <a:pPr marL="685800" lvl="1" indent="-342900">
              <a:spcAft>
                <a:spcPts val="150"/>
              </a:spcAft>
              <a:buFont typeface="Arial" panose="020B0604020202020204" pitchFamily="34" charset="0"/>
              <a:buChar char="•"/>
            </a:pPr>
            <a:r>
              <a:rPr lang="en-US" sz="2000" dirty="0"/>
              <a:t>Utilization </a:t>
            </a:r>
          </a:p>
          <a:p>
            <a:pPr marL="685800" lvl="1" indent="-342900">
              <a:spcAft>
                <a:spcPts val="150"/>
              </a:spcAft>
              <a:buFont typeface="Arial" panose="020B0604020202020204" pitchFamily="34" charset="0"/>
              <a:buChar char="•"/>
            </a:pPr>
            <a:r>
              <a:rPr lang="en-US" sz="2000" dirty="0" smtClean="0"/>
              <a:t>Coverage</a:t>
            </a:r>
            <a:endParaRPr lang="en-US" sz="2000" dirty="0"/>
          </a:p>
          <a:p>
            <a:pPr marL="685800" lvl="1" indent="-342900">
              <a:spcAft>
                <a:spcPts val="150"/>
              </a:spcAft>
              <a:buFont typeface="Arial" panose="020B0604020202020204" pitchFamily="34" charset="0"/>
              <a:buChar char="•"/>
            </a:pPr>
            <a:r>
              <a:rPr lang="en-US" sz="2000" dirty="0"/>
              <a:t>Quality of care </a:t>
            </a:r>
          </a:p>
          <a:p>
            <a:pPr marL="685800" lvl="1" indent="-342900">
              <a:spcAft>
                <a:spcPts val="150"/>
              </a:spcAft>
              <a:buFont typeface="Arial" panose="020B0604020202020204" pitchFamily="34" charset="0"/>
              <a:buChar char="•"/>
            </a:pPr>
            <a:r>
              <a:rPr lang="en-US" sz="2000" dirty="0" smtClean="0"/>
              <a:t>Follow-up/Client o</a:t>
            </a:r>
            <a:r>
              <a:rPr lang="en-US" sz="2000" dirty="0"/>
              <a:t>utcomes </a:t>
            </a:r>
          </a:p>
          <a:p>
            <a:pPr>
              <a:spcAft>
                <a:spcPts val="150"/>
              </a:spcAft>
            </a:pPr>
            <a:r>
              <a:rPr lang="en-US" sz="2400" dirty="0" smtClean="0"/>
              <a:t>Shows progress toward targets (when appropriate)</a:t>
            </a:r>
          </a:p>
          <a:p>
            <a:pPr>
              <a:spcAft>
                <a:spcPts val="150"/>
              </a:spcAft>
            </a:pPr>
            <a:r>
              <a:rPr lang="en-US" sz="2400" dirty="0" smtClean="0"/>
              <a:t>Is simple (displays a limited amount of data)</a:t>
            </a:r>
          </a:p>
          <a:p>
            <a:pPr>
              <a:spcAft>
                <a:spcPts val="150"/>
              </a:spcAft>
            </a:pPr>
            <a:r>
              <a:rPr lang="en-US" sz="2400" dirty="0" smtClean="0"/>
              <a:t>Is flexible (indicators can be changed to look at new areas of interest)</a:t>
            </a:r>
            <a:endParaRPr lang="en-US" sz="2400" dirty="0"/>
          </a:p>
        </p:txBody>
      </p:sp>
    </p:spTree>
    <p:extLst>
      <p:ext uri="{BB962C8B-B14F-4D97-AF65-F5344CB8AC3E}">
        <p14:creationId xmlns:p14="http://schemas.microsoft.com/office/powerpoint/2010/main" val="540977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Sample Dashboard</a:t>
            </a:r>
            <a:endParaRPr lang="en-US" dirty="0"/>
          </a:p>
        </p:txBody>
      </p:sp>
      <p:sp>
        <p:nvSpPr>
          <p:cNvPr id="7" name="Content Placeholder 6"/>
          <p:cNvSpPr>
            <a:spLocks noGrp="1"/>
          </p:cNvSpPr>
          <p:nvPr>
            <p:ph idx="1"/>
          </p:nvPr>
        </p:nvSpPr>
        <p:spPr>
          <a:xfrm>
            <a:off x="536496" y="1417638"/>
            <a:ext cx="2971800" cy="4076820"/>
          </a:xfrm>
        </p:spPr>
        <p:txBody>
          <a:bodyPr/>
          <a:lstStyle/>
          <a:p>
            <a:pPr marL="0" indent="0">
              <a:spcAft>
                <a:spcPts val="150"/>
              </a:spcAft>
              <a:buNone/>
            </a:pPr>
            <a:r>
              <a:rPr lang="en-US" sz="2000" dirty="0"/>
              <a:t>This sample focuses on pre-discharge postpartum family planning (PPFP)</a:t>
            </a:r>
          </a:p>
          <a:p>
            <a:pPr marL="0" indent="0">
              <a:spcAft>
                <a:spcPts val="150"/>
              </a:spcAft>
              <a:buNone/>
            </a:pPr>
            <a:r>
              <a:rPr lang="en-US" sz="2000" dirty="0"/>
              <a:t>Includes data on:</a:t>
            </a:r>
          </a:p>
          <a:p>
            <a:pPr>
              <a:spcAft>
                <a:spcPts val="150"/>
              </a:spcAft>
            </a:pPr>
            <a:r>
              <a:rPr lang="en-US" sz="2000" dirty="0"/>
              <a:t>Stock-outs of family planning methods</a:t>
            </a:r>
          </a:p>
          <a:p>
            <a:pPr>
              <a:spcAft>
                <a:spcPts val="150"/>
              </a:spcAft>
            </a:pPr>
            <a:r>
              <a:rPr lang="en-US" sz="2000" dirty="0"/>
              <a:t>Coverage </a:t>
            </a:r>
          </a:p>
          <a:p>
            <a:pPr>
              <a:spcAft>
                <a:spcPts val="150"/>
              </a:spcAft>
            </a:pPr>
            <a:r>
              <a:rPr lang="en-US" sz="2000" dirty="0"/>
              <a:t>Counseling outcomes</a:t>
            </a:r>
          </a:p>
          <a:p>
            <a:pPr>
              <a:spcAft>
                <a:spcPts val="150"/>
              </a:spcAft>
            </a:pPr>
            <a:r>
              <a:rPr lang="en-US" sz="2000" dirty="0"/>
              <a:t>Quality (PPFP by method)</a:t>
            </a:r>
          </a:p>
          <a:p>
            <a:pPr marL="0" indent="0">
              <a:spcAft>
                <a:spcPts val="150"/>
              </a:spcAft>
              <a:buNone/>
            </a:pPr>
            <a:r>
              <a:rPr lang="en-US" sz="2000" dirty="0"/>
              <a:t>Also includes space to record action planning</a:t>
            </a:r>
          </a:p>
          <a:p>
            <a:endParaRPr lang="en-US" sz="2800" dirty="0"/>
          </a:p>
        </p:txBody>
      </p:sp>
      <p:sp>
        <p:nvSpPr>
          <p:cNvPr id="2" name="Slide Number Placeholder 1"/>
          <p:cNvSpPr>
            <a:spLocks noGrp="1"/>
          </p:cNvSpPr>
          <p:nvPr>
            <p:ph type="sldNum" sz="quarter" idx="10"/>
          </p:nvPr>
        </p:nvSpPr>
        <p:spPr>
          <a:prstGeom prst="rect">
            <a:avLst/>
          </a:prstGeom>
        </p:spPr>
        <p:txBody>
          <a:bodyPr/>
          <a:lstStyle/>
          <a:p>
            <a:fld id="{8BD2A530-E774-4E31-B56C-1601A4A3CB7A}" type="slidenum">
              <a:rPr lang="en-US" smtClean="0"/>
              <a:pPr/>
              <a:t>12</a:t>
            </a:fld>
            <a:endParaRPr lang="en-US" dirty="0"/>
          </a:p>
        </p:txBody>
      </p:sp>
      <p:pic>
        <p:nvPicPr>
          <p:cNvPr id="3" name="Picture 2"/>
          <p:cNvPicPr>
            <a:picLocks noChangeAspect="1"/>
          </p:cNvPicPr>
          <p:nvPr/>
        </p:nvPicPr>
        <p:blipFill>
          <a:blip r:embed="rId3"/>
          <a:stretch>
            <a:fillRect/>
          </a:stretch>
        </p:blipFill>
        <p:spPr>
          <a:xfrm>
            <a:off x="3645279" y="1417638"/>
            <a:ext cx="5120817" cy="4741398"/>
          </a:xfrm>
          <a:prstGeom prst="rect">
            <a:avLst/>
          </a:prstGeom>
          <a:ln>
            <a:solidFill>
              <a:srgbClr val="002A6C"/>
            </a:solidFill>
          </a:ln>
        </p:spPr>
      </p:pic>
    </p:spTree>
    <p:extLst>
      <p:ext uri="{BB962C8B-B14F-4D97-AF65-F5344CB8AC3E}">
        <p14:creationId xmlns:p14="http://schemas.microsoft.com/office/powerpoint/2010/main" val="848639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108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Data for Decision-Making at the </a:t>
            </a:r>
            <a:r>
              <a:rPr lang="en-US" dirty="0" smtClean="0"/>
              <a:t>Facility</a:t>
            </a:r>
            <a:endParaRPr lang="en-US" dirty="0"/>
          </a:p>
        </p:txBody>
      </p:sp>
      <p:sp>
        <p:nvSpPr>
          <p:cNvPr id="5" name="TextBox 4"/>
          <p:cNvSpPr txBox="1"/>
          <p:nvPr/>
        </p:nvSpPr>
        <p:spPr>
          <a:xfrm>
            <a:off x="762000" y="2129902"/>
            <a:ext cx="2632013" cy="1541833"/>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a:spcBef>
                <a:spcPts val="600"/>
              </a:spcBef>
            </a:pPr>
            <a:r>
              <a:rPr lang="en-US" sz="1600" b="1" dirty="0" smtClean="0">
                <a:solidFill>
                  <a:srgbClr val="002A6C"/>
                </a:solidFill>
                <a:latin typeface="Gill Sans MT" panose="020B0502020104020203" pitchFamily="34" charset="0"/>
              </a:rPr>
              <a:t>Readiness</a:t>
            </a:r>
          </a:p>
          <a:p>
            <a:pPr algn="ctr">
              <a:spcBef>
                <a:spcPts val="600"/>
              </a:spcBef>
            </a:pPr>
            <a:r>
              <a:rPr lang="en-US" sz="1500" dirty="0">
                <a:solidFill>
                  <a:srgbClr val="002A6C"/>
                </a:solidFill>
                <a:latin typeface="Gill Sans MT" panose="020B0502020104020203" pitchFamily="34" charset="0"/>
              </a:rPr>
              <a:t>Data to monitor if a facility has sufficient staff, infrastructure, procedures, equipment, and supplies to provide services</a:t>
            </a:r>
          </a:p>
        </p:txBody>
      </p:sp>
      <p:sp>
        <p:nvSpPr>
          <p:cNvPr id="6" name="TextBox 5"/>
          <p:cNvSpPr txBox="1"/>
          <p:nvPr/>
        </p:nvSpPr>
        <p:spPr>
          <a:xfrm>
            <a:off x="773714" y="4432471"/>
            <a:ext cx="2629738" cy="1564151"/>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a:spcBef>
                <a:spcPts val="600"/>
              </a:spcBef>
            </a:pPr>
            <a:r>
              <a:rPr lang="en-US" sz="1600" b="1" dirty="0" smtClean="0">
                <a:solidFill>
                  <a:srgbClr val="002A6C"/>
                </a:solidFill>
                <a:latin typeface="Gill Sans MT" panose="020B0502020104020203" pitchFamily="34" charset="0"/>
              </a:rPr>
              <a:t>Utilization</a:t>
            </a:r>
            <a:endParaRPr lang="en-US" sz="1600" dirty="0" smtClean="0">
              <a:solidFill>
                <a:srgbClr val="002A6C"/>
              </a:solidFill>
              <a:latin typeface="Gill Sans MT" panose="020B0502020104020203" pitchFamily="34" charset="0"/>
            </a:endParaRPr>
          </a:p>
          <a:p>
            <a:pPr algn="ctr">
              <a:spcBef>
                <a:spcPts val="600"/>
              </a:spcBef>
            </a:pPr>
            <a:r>
              <a:rPr lang="en-US" sz="1500" dirty="0">
                <a:solidFill>
                  <a:srgbClr val="002A6C"/>
                </a:solidFill>
                <a:latin typeface="Gill Sans MT" panose="020B0502020104020203" pitchFamily="34" charset="0"/>
              </a:rPr>
              <a:t>Data on the number of clients who use the facility</a:t>
            </a:r>
          </a:p>
        </p:txBody>
      </p:sp>
      <p:sp>
        <p:nvSpPr>
          <p:cNvPr id="7" name="TextBox 6"/>
          <p:cNvSpPr txBox="1"/>
          <p:nvPr/>
        </p:nvSpPr>
        <p:spPr>
          <a:xfrm>
            <a:off x="5695412" y="2143500"/>
            <a:ext cx="2628601" cy="1572940"/>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a:spcBef>
                <a:spcPts val="600"/>
              </a:spcBef>
            </a:pPr>
            <a:r>
              <a:rPr lang="en-US" sz="1600" b="1" dirty="0" smtClean="0">
                <a:solidFill>
                  <a:srgbClr val="002A6C"/>
                </a:solidFill>
                <a:latin typeface="Gill Sans MT" panose="020B0502020104020203" pitchFamily="34" charset="0"/>
              </a:rPr>
              <a:t>Coverage</a:t>
            </a:r>
          </a:p>
          <a:p>
            <a:pPr algn="ctr">
              <a:spcBef>
                <a:spcPts val="600"/>
              </a:spcBef>
            </a:pPr>
            <a:r>
              <a:rPr lang="en-US" sz="1500" dirty="0">
                <a:solidFill>
                  <a:srgbClr val="002A6C"/>
                </a:solidFill>
                <a:latin typeface="Gill Sans MT" panose="020B0502020104020203" pitchFamily="34" charset="0"/>
              </a:rPr>
              <a:t>Data on the proportion of the target population the facility is reaching</a:t>
            </a:r>
          </a:p>
          <a:p>
            <a:pPr algn="ctr">
              <a:spcBef>
                <a:spcPts val="600"/>
              </a:spcBef>
            </a:pPr>
            <a:endParaRPr lang="en-US" b="1" dirty="0" smtClean="0">
              <a:latin typeface="Agency FB" panose="020B0503020202020204" pitchFamily="34" charset="0"/>
            </a:endParaRPr>
          </a:p>
        </p:txBody>
      </p:sp>
      <p:sp>
        <p:nvSpPr>
          <p:cNvPr id="9" name="TextBox 8"/>
          <p:cNvSpPr txBox="1"/>
          <p:nvPr/>
        </p:nvSpPr>
        <p:spPr>
          <a:xfrm>
            <a:off x="334860" y="1417638"/>
            <a:ext cx="8344349" cy="369332"/>
          </a:xfrm>
          <a:prstGeom prst="rect">
            <a:avLst/>
          </a:prstGeom>
          <a:noFill/>
          <a:ln>
            <a:noFill/>
          </a:ln>
        </p:spPr>
        <p:txBody>
          <a:bodyPr wrap="square" rtlCol="0">
            <a:spAutoFit/>
          </a:bodyPr>
          <a:lstStyle/>
          <a:p>
            <a:pPr algn="ctr"/>
            <a:r>
              <a:rPr lang="en-US" dirty="0">
                <a:solidFill>
                  <a:srgbClr val="5F5F5F"/>
                </a:solidFill>
                <a:latin typeface="Gill Sans MT" panose="020B0502020104020203" pitchFamily="34" charset="0"/>
              </a:rPr>
              <a:t>Several categories of data are important to help facility staff provide quality services</a:t>
            </a:r>
            <a:r>
              <a:rPr lang="en-US" dirty="0">
                <a:solidFill>
                  <a:srgbClr val="808080"/>
                </a:solidFill>
                <a:latin typeface="Gill Sans MT" panose="020B0502020104020203" pitchFamily="34" charset="0"/>
              </a:rPr>
              <a:t>.</a:t>
            </a:r>
          </a:p>
        </p:txBody>
      </p:sp>
      <p:sp>
        <p:nvSpPr>
          <p:cNvPr id="10" name="TextBox 9"/>
          <p:cNvSpPr txBox="1"/>
          <p:nvPr/>
        </p:nvSpPr>
        <p:spPr>
          <a:xfrm>
            <a:off x="5695412" y="4444349"/>
            <a:ext cx="2629738" cy="1595012"/>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a:spcBef>
                <a:spcPts val="600"/>
              </a:spcBef>
            </a:pPr>
            <a:r>
              <a:rPr lang="en-US" sz="1600" b="1" dirty="0">
                <a:solidFill>
                  <a:srgbClr val="002A6C"/>
                </a:solidFill>
                <a:latin typeface="Gill Sans MT" panose="020B0502020104020203" pitchFamily="34" charset="0"/>
              </a:rPr>
              <a:t>Follow-Up/Client </a:t>
            </a:r>
            <a:r>
              <a:rPr lang="en-US" sz="1600" b="1" dirty="0" smtClean="0">
                <a:solidFill>
                  <a:srgbClr val="002A6C"/>
                </a:solidFill>
                <a:latin typeface="Gill Sans MT" panose="020B0502020104020203" pitchFamily="34" charset="0"/>
              </a:rPr>
              <a:t>Outcomes</a:t>
            </a:r>
            <a:endParaRPr lang="en-US" sz="1600" b="1" dirty="0">
              <a:solidFill>
                <a:srgbClr val="002A6C"/>
              </a:solidFill>
              <a:latin typeface="Gill Sans MT" panose="020B0502020104020203" pitchFamily="34" charset="0"/>
            </a:endParaRPr>
          </a:p>
          <a:p>
            <a:pPr algn="ctr">
              <a:spcBef>
                <a:spcPts val="600"/>
              </a:spcBef>
            </a:pPr>
            <a:r>
              <a:rPr lang="en-US" sz="1500" dirty="0">
                <a:solidFill>
                  <a:srgbClr val="002A6C"/>
                </a:solidFill>
                <a:latin typeface="Gill Sans MT" panose="020B0502020104020203" pitchFamily="34" charset="0"/>
              </a:rPr>
              <a:t>Data to monitor if clients receive appropriate follow-up and the outcomes they experience</a:t>
            </a:r>
          </a:p>
        </p:txBody>
      </p:sp>
      <p:sp>
        <p:nvSpPr>
          <p:cNvPr id="11" name="TextBox 10"/>
          <p:cNvSpPr txBox="1"/>
          <p:nvPr/>
        </p:nvSpPr>
        <p:spPr>
          <a:xfrm>
            <a:off x="3280784" y="3265633"/>
            <a:ext cx="2629738" cy="1595012"/>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a:spcBef>
                <a:spcPts val="600"/>
              </a:spcBef>
            </a:pPr>
            <a:r>
              <a:rPr lang="en-US" sz="1600" b="1" dirty="0">
                <a:solidFill>
                  <a:srgbClr val="002A6C"/>
                </a:solidFill>
                <a:latin typeface="Gill Sans MT" panose="020B0502020104020203" pitchFamily="34" charset="0"/>
              </a:rPr>
              <a:t>Quality of </a:t>
            </a:r>
            <a:r>
              <a:rPr lang="en-US" sz="1600" b="1" dirty="0" smtClean="0">
                <a:solidFill>
                  <a:srgbClr val="002A6C"/>
                </a:solidFill>
                <a:latin typeface="Gill Sans MT" panose="020B0502020104020203" pitchFamily="34" charset="0"/>
              </a:rPr>
              <a:t>Care</a:t>
            </a:r>
            <a:endParaRPr lang="en-US" sz="1600" dirty="0" smtClean="0">
              <a:solidFill>
                <a:srgbClr val="002A6C"/>
              </a:solidFill>
              <a:latin typeface="Gill Sans MT" panose="020B0502020104020203" pitchFamily="34" charset="0"/>
            </a:endParaRPr>
          </a:p>
          <a:p>
            <a:pPr algn="ctr">
              <a:spcBef>
                <a:spcPts val="600"/>
              </a:spcBef>
            </a:pPr>
            <a:r>
              <a:rPr lang="en-US" sz="1500" dirty="0">
                <a:solidFill>
                  <a:srgbClr val="002A6C"/>
                </a:solidFill>
                <a:latin typeface="Gill Sans MT" panose="020B0502020104020203" pitchFamily="34" charset="0"/>
              </a:rPr>
              <a:t>Data to monitor if clients receive appropriate services when they visit the facility</a:t>
            </a:r>
          </a:p>
        </p:txBody>
      </p:sp>
    </p:spTree>
    <p:extLst>
      <p:ext uri="{BB962C8B-B14F-4D97-AF65-F5344CB8AC3E}">
        <p14:creationId xmlns:p14="http://schemas.microsoft.com/office/powerpoint/2010/main" val="740753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77738" y="5638800"/>
            <a:ext cx="8566045" cy="954107"/>
          </a:xfrm>
          <a:prstGeom prst="rect">
            <a:avLst/>
          </a:prstGeom>
          <a:noFill/>
          <a:ln>
            <a:noFill/>
          </a:ln>
        </p:spPr>
        <p:txBody>
          <a:bodyPr wrap="square" rtlCol="0">
            <a:spAutoFit/>
          </a:bodyPr>
          <a:lstStyle/>
          <a:p>
            <a:pPr algn="ctr"/>
            <a:r>
              <a:rPr lang="en-US" sz="2800" dirty="0">
                <a:solidFill>
                  <a:srgbClr val="5F5F5F"/>
                </a:solidFill>
                <a:latin typeface="Gill Sans MT" panose="020B0502020104020203" pitchFamily="34" charset="0"/>
              </a:rPr>
              <a:t>What might be reasons for each of these problems or situations?</a:t>
            </a:r>
          </a:p>
        </p:txBody>
      </p:sp>
      <p:graphicFrame>
        <p:nvGraphicFramePr>
          <p:cNvPr id="7" name="Table 6"/>
          <p:cNvGraphicFramePr>
            <a:graphicFrameLocks noGrp="1"/>
          </p:cNvGraphicFramePr>
          <p:nvPr>
            <p:extLst>
              <p:ext uri="{D42A27DB-BD31-4B8C-83A1-F6EECF244321}">
                <p14:modId xmlns:p14="http://schemas.microsoft.com/office/powerpoint/2010/main" val="2194069788"/>
              </p:ext>
            </p:extLst>
          </p:nvPr>
        </p:nvGraphicFramePr>
        <p:xfrm>
          <a:off x="377739" y="1339926"/>
          <a:ext cx="8566045" cy="4100981"/>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xmlns="" val="165127433"/>
                    </a:ext>
                  </a:extLst>
                </a:gridCol>
                <a:gridCol w="2017487">
                  <a:extLst>
                    <a:ext uri="{9D8B030D-6E8A-4147-A177-3AD203B41FA5}">
                      <a16:colId xmlns:a16="http://schemas.microsoft.com/office/drawing/2014/main" xmlns="" val="4225921448"/>
                    </a:ext>
                  </a:extLst>
                </a:gridCol>
                <a:gridCol w="2822262">
                  <a:extLst>
                    <a:ext uri="{9D8B030D-6E8A-4147-A177-3AD203B41FA5}">
                      <a16:colId xmlns:a16="http://schemas.microsoft.com/office/drawing/2014/main" xmlns="" val="504412926"/>
                    </a:ext>
                  </a:extLst>
                </a:gridCol>
                <a:gridCol w="2768378">
                  <a:extLst>
                    <a:ext uri="{9D8B030D-6E8A-4147-A177-3AD203B41FA5}">
                      <a16:colId xmlns:a16="http://schemas.microsoft.com/office/drawing/2014/main" xmlns="" val="1449815412"/>
                    </a:ext>
                  </a:extLst>
                </a:gridCol>
              </a:tblGrid>
              <a:tr h="278266">
                <a:tc>
                  <a:txBody>
                    <a:bodyPr/>
                    <a:lstStyle/>
                    <a:p>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smtClean="0">
                          <a:solidFill>
                            <a:srgbClr val="FFFFFF"/>
                          </a:solidFill>
                          <a:latin typeface="Gill Sans MT" panose="020B0502020104020203" pitchFamily="34" charset="0"/>
                        </a:rPr>
                        <a:t>Problem/situation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xmlns="" val="3012336480"/>
                  </a:ext>
                </a:extLst>
              </a:tr>
              <a:tr h="1121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Readiness</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Facility has a stock-out of</a:t>
                      </a:r>
                      <a:r>
                        <a:rPr lang="en-US" sz="1400" baseline="0" dirty="0" smtClean="0">
                          <a:latin typeface="Gill Sans MT" panose="020B0502020104020203" pitchFamily="34" charset="0"/>
                        </a:rPr>
                        <a:t> </a:t>
                      </a:r>
                      <a:r>
                        <a:rPr lang="en-US" sz="1400" dirty="0" smtClean="0">
                          <a:latin typeface="Gill Sans MT" panose="020B0502020104020203" pitchFamily="34" charset="0"/>
                        </a:rPr>
                        <a:t>IUDs </a:t>
                      </a:r>
                    </a:p>
                    <a:p>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654511843"/>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Utilization</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Last month 75 clients received LARCs at this facility and the trend is increasing,</a:t>
                      </a:r>
                      <a:r>
                        <a:rPr lang="en-US" sz="1400" baseline="0" dirty="0" smtClean="0">
                          <a:latin typeface="Gill Sans MT" panose="020B0502020104020203" pitchFamily="34" charset="0"/>
                        </a:rPr>
                        <a:t> So clients are having to wait a long time.</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3397134005"/>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Coverage</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Of women who gave birth at this facility, 30% received counseling on family planning before discharge.</a:t>
                      </a:r>
                    </a:p>
                    <a:p>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2197764180"/>
                  </a:ext>
                </a:extLst>
              </a:tr>
            </a:tbl>
          </a:graphicData>
        </a:graphic>
      </p:graphicFrame>
      <p:sp>
        <p:nvSpPr>
          <p:cNvPr id="2" name="Title 1"/>
          <p:cNvSpPr>
            <a:spLocks noGrp="1"/>
          </p:cNvSpPr>
          <p:nvPr>
            <p:ph type="title"/>
          </p:nvPr>
        </p:nvSpPr>
        <p:spPr/>
        <p:txBody>
          <a:bodyPr/>
          <a:lstStyle/>
          <a:p>
            <a:r>
              <a:rPr lang="en-US" dirty="0" smtClean="0"/>
              <a:t>Making Decisions Using Data</a:t>
            </a:r>
            <a:endParaRPr lang="en-US" dirty="0"/>
          </a:p>
        </p:txBody>
      </p:sp>
    </p:spTree>
    <p:extLst>
      <p:ext uri="{BB962C8B-B14F-4D97-AF65-F5344CB8AC3E}">
        <p14:creationId xmlns:p14="http://schemas.microsoft.com/office/powerpoint/2010/main" val="98606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77738" y="5638800"/>
            <a:ext cx="8566045" cy="954107"/>
          </a:xfrm>
          <a:prstGeom prst="rect">
            <a:avLst/>
          </a:prstGeom>
          <a:noFill/>
          <a:ln>
            <a:noFill/>
          </a:ln>
        </p:spPr>
        <p:txBody>
          <a:bodyPr wrap="square" rtlCol="0">
            <a:spAutoFit/>
          </a:bodyPr>
          <a:lstStyle/>
          <a:p>
            <a:pPr algn="ctr"/>
            <a:r>
              <a:rPr lang="en-US" sz="2800" dirty="0">
                <a:solidFill>
                  <a:srgbClr val="5F5F5F"/>
                </a:solidFill>
                <a:latin typeface="Gill Sans MT" panose="020B0502020104020203" pitchFamily="34" charset="0"/>
              </a:rPr>
              <a:t>What are actions facility staff might take to address the problem or situation?</a:t>
            </a:r>
          </a:p>
        </p:txBody>
      </p:sp>
      <p:graphicFrame>
        <p:nvGraphicFramePr>
          <p:cNvPr id="7" name="Table 6"/>
          <p:cNvGraphicFramePr>
            <a:graphicFrameLocks noGrp="1"/>
          </p:cNvGraphicFramePr>
          <p:nvPr>
            <p:extLst>
              <p:ext uri="{D42A27DB-BD31-4B8C-83A1-F6EECF244321}">
                <p14:modId xmlns:p14="http://schemas.microsoft.com/office/powerpoint/2010/main" val="1566208670"/>
              </p:ext>
            </p:extLst>
          </p:nvPr>
        </p:nvGraphicFramePr>
        <p:xfrm>
          <a:off x="377739" y="1339926"/>
          <a:ext cx="8566045" cy="4100981"/>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xmlns="" val="165127433"/>
                    </a:ext>
                  </a:extLst>
                </a:gridCol>
                <a:gridCol w="2017487">
                  <a:extLst>
                    <a:ext uri="{9D8B030D-6E8A-4147-A177-3AD203B41FA5}">
                      <a16:colId xmlns:a16="http://schemas.microsoft.com/office/drawing/2014/main" xmlns="" val="4225921448"/>
                    </a:ext>
                  </a:extLst>
                </a:gridCol>
                <a:gridCol w="2822262">
                  <a:extLst>
                    <a:ext uri="{9D8B030D-6E8A-4147-A177-3AD203B41FA5}">
                      <a16:colId xmlns:a16="http://schemas.microsoft.com/office/drawing/2014/main" xmlns="" val="504412926"/>
                    </a:ext>
                  </a:extLst>
                </a:gridCol>
                <a:gridCol w="2768378">
                  <a:extLst>
                    <a:ext uri="{9D8B030D-6E8A-4147-A177-3AD203B41FA5}">
                      <a16:colId xmlns:a16="http://schemas.microsoft.com/office/drawing/2014/main" xmlns="" val="1449815412"/>
                    </a:ext>
                  </a:extLst>
                </a:gridCol>
              </a:tblGrid>
              <a:tr h="278266">
                <a:tc>
                  <a:txBody>
                    <a:bodyPr/>
                    <a:lstStyle/>
                    <a:p>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smtClean="0">
                          <a:solidFill>
                            <a:srgbClr val="FFFFFF"/>
                          </a:solidFill>
                          <a:latin typeface="Gill Sans MT" panose="020B0502020104020203" pitchFamily="34" charset="0"/>
                        </a:rPr>
                        <a:t>Problem/situation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Potential reasons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xmlns="" val="3012336480"/>
                  </a:ext>
                </a:extLst>
              </a:tr>
              <a:tr h="1121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Readiness</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Facility has a stock-out of</a:t>
                      </a:r>
                      <a:r>
                        <a:rPr lang="en-US" sz="1400" baseline="0" dirty="0" smtClean="0">
                          <a:latin typeface="Gill Sans MT" panose="020B0502020104020203" pitchFamily="34" charset="0"/>
                        </a:rPr>
                        <a:t> </a:t>
                      </a:r>
                      <a:r>
                        <a:rPr lang="en-US" sz="1400" dirty="0" smtClean="0">
                          <a:latin typeface="Gill Sans MT" panose="020B0502020104020203" pitchFamily="34" charset="0"/>
                        </a:rPr>
                        <a:t>IUDs </a:t>
                      </a:r>
                    </a:p>
                    <a:p>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Supplies not ordered</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Supplies not moving from the District Health Office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Supplies</a:t>
                      </a:r>
                      <a:r>
                        <a:rPr lang="en-US" sz="1400" b="0" baseline="0" dirty="0" smtClean="0">
                          <a:solidFill>
                            <a:schemeClr val="tx1"/>
                          </a:solidFill>
                          <a:latin typeface="Gill Sans MT" panose="020B0502020104020203" pitchFamily="34" charset="0"/>
                        </a:rPr>
                        <a:t> not available in the district</a:t>
                      </a: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654511843"/>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Utilization</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Last month 75 clients received LARCs at this facility and the trend is increasing,</a:t>
                      </a:r>
                      <a:r>
                        <a:rPr lang="en-US" sz="1400" baseline="0" dirty="0" smtClean="0">
                          <a:latin typeface="Gill Sans MT" panose="020B0502020104020203" pitchFamily="34" charset="0"/>
                        </a:rPr>
                        <a:t> So clients are having to wait a long time.</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Demand generation activities</a:t>
                      </a:r>
                    </a:p>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Improved counseling on available methods</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3397134005"/>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Coverage</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Of women who gave birth at this facility, 30% received counseling on family planning before discharge.</a:t>
                      </a:r>
                    </a:p>
                    <a:p>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No staff</a:t>
                      </a:r>
                      <a:r>
                        <a:rPr lang="en-US" sz="1400" b="0" baseline="0" dirty="0" smtClean="0">
                          <a:solidFill>
                            <a:schemeClr val="tx1"/>
                          </a:solidFill>
                          <a:latin typeface="Gill Sans MT" panose="020B0502020104020203" pitchFamily="34" charset="0"/>
                        </a:rPr>
                        <a:t> tasked with counseling</a:t>
                      </a:r>
                    </a:p>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No procedure for counseling</a:t>
                      </a:r>
                    </a:p>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Staff have insufficient time for counseling</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2197764180"/>
                  </a:ext>
                </a:extLst>
              </a:tr>
            </a:tbl>
          </a:graphicData>
        </a:graphic>
      </p:graphicFrame>
      <p:sp>
        <p:nvSpPr>
          <p:cNvPr id="2" name="Title 1"/>
          <p:cNvSpPr>
            <a:spLocks noGrp="1"/>
          </p:cNvSpPr>
          <p:nvPr>
            <p:ph type="title"/>
          </p:nvPr>
        </p:nvSpPr>
        <p:spPr/>
        <p:txBody>
          <a:bodyPr/>
          <a:lstStyle/>
          <a:p>
            <a:r>
              <a:rPr lang="en-US" dirty="0" smtClean="0"/>
              <a:t>Making Decisions Using Data</a:t>
            </a:r>
            <a:endParaRPr lang="en-US" dirty="0"/>
          </a:p>
        </p:txBody>
      </p:sp>
    </p:spTree>
    <p:extLst>
      <p:ext uri="{BB962C8B-B14F-4D97-AF65-F5344CB8AC3E}">
        <p14:creationId xmlns:p14="http://schemas.microsoft.com/office/powerpoint/2010/main" val="864326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674748928"/>
              </p:ext>
            </p:extLst>
          </p:nvPr>
        </p:nvGraphicFramePr>
        <p:xfrm>
          <a:off x="377739" y="1339926"/>
          <a:ext cx="8566045" cy="4114800"/>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xmlns="" val="165127433"/>
                    </a:ext>
                  </a:extLst>
                </a:gridCol>
                <a:gridCol w="2017487">
                  <a:extLst>
                    <a:ext uri="{9D8B030D-6E8A-4147-A177-3AD203B41FA5}">
                      <a16:colId xmlns:a16="http://schemas.microsoft.com/office/drawing/2014/main" xmlns="" val="4225921448"/>
                    </a:ext>
                  </a:extLst>
                </a:gridCol>
                <a:gridCol w="2822262">
                  <a:extLst>
                    <a:ext uri="{9D8B030D-6E8A-4147-A177-3AD203B41FA5}">
                      <a16:colId xmlns:a16="http://schemas.microsoft.com/office/drawing/2014/main" xmlns="" val="504412926"/>
                    </a:ext>
                  </a:extLst>
                </a:gridCol>
                <a:gridCol w="2768378">
                  <a:extLst>
                    <a:ext uri="{9D8B030D-6E8A-4147-A177-3AD203B41FA5}">
                      <a16:colId xmlns:a16="http://schemas.microsoft.com/office/drawing/2014/main" xmlns="" val="1449815412"/>
                    </a:ext>
                  </a:extLst>
                </a:gridCol>
              </a:tblGrid>
              <a:tr h="278266">
                <a:tc>
                  <a:txBody>
                    <a:bodyPr/>
                    <a:lstStyle/>
                    <a:p>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smtClean="0">
                          <a:solidFill>
                            <a:srgbClr val="FFFFFF"/>
                          </a:solidFill>
                          <a:latin typeface="Gill Sans MT" panose="020B0502020104020203" pitchFamily="34" charset="0"/>
                        </a:rPr>
                        <a:t>Problem/situation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Potential reasons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Actions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xmlns="" val="3012336480"/>
                  </a:ext>
                </a:extLst>
              </a:tr>
              <a:tr h="1121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Readiness</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Facility has a stock-out of</a:t>
                      </a:r>
                      <a:r>
                        <a:rPr lang="en-US" sz="1400" baseline="0" dirty="0" smtClean="0">
                          <a:latin typeface="Gill Sans MT" panose="020B0502020104020203" pitchFamily="34" charset="0"/>
                        </a:rPr>
                        <a:t> </a:t>
                      </a:r>
                      <a:r>
                        <a:rPr lang="en-US" sz="1400" dirty="0" smtClean="0">
                          <a:latin typeface="Gill Sans MT" panose="020B0502020104020203" pitchFamily="34" charset="0"/>
                        </a:rPr>
                        <a:t>IUDs </a:t>
                      </a:r>
                    </a:p>
                    <a:p>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Supplies not ordered</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Supplies not moving from the District Health Office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Supplies</a:t>
                      </a:r>
                      <a:r>
                        <a:rPr lang="en-US" sz="1400" b="0" baseline="0" dirty="0" smtClean="0">
                          <a:solidFill>
                            <a:schemeClr val="tx1"/>
                          </a:solidFill>
                          <a:latin typeface="Gill Sans MT" panose="020B0502020104020203" pitchFamily="34" charset="0"/>
                        </a:rPr>
                        <a:t> not available in the district</a:t>
                      </a: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Re-order supplies</a:t>
                      </a:r>
                    </a:p>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Speak</a:t>
                      </a:r>
                      <a:r>
                        <a:rPr lang="en-US" sz="1400" b="0" baseline="0" dirty="0" smtClean="0">
                          <a:solidFill>
                            <a:schemeClr val="tx1"/>
                          </a:solidFill>
                          <a:latin typeface="Gill Sans MT" panose="020B0502020104020203" pitchFamily="34" charset="0"/>
                        </a:rPr>
                        <a:t> with the District Health Office about transport</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Speak</a:t>
                      </a:r>
                      <a:r>
                        <a:rPr lang="en-US" sz="1400" b="0" baseline="0" dirty="0" smtClean="0">
                          <a:solidFill>
                            <a:schemeClr val="tx1"/>
                          </a:solidFill>
                          <a:latin typeface="Gill Sans MT" panose="020B0502020104020203" pitchFamily="34" charset="0"/>
                        </a:rPr>
                        <a:t> with the District Health Office about supply needs </a:t>
                      </a: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654511843"/>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Utilization</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Last month 75 clients received LARCs at this facility and the trend is increasing,</a:t>
                      </a:r>
                      <a:r>
                        <a:rPr lang="en-US" sz="1400" baseline="0" dirty="0" smtClean="0">
                          <a:latin typeface="Gill Sans MT" panose="020B0502020104020203" pitchFamily="34" charset="0"/>
                        </a:rPr>
                        <a:t> So clients are having to wait a long time.</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Demand generation activities</a:t>
                      </a:r>
                    </a:p>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Improved counseling on available methods</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Send more staff for training</a:t>
                      </a:r>
                    </a:p>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Order more supplies</a:t>
                      </a:r>
                    </a:p>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Free up time of staff able to insert LARCs by transferring other responsibilities to other staff</a:t>
                      </a: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3397134005"/>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Coverage</a:t>
                      </a:r>
                    </a:p>
                    <a:p>
                      <a:endParaRPr lang="en-U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Gill Sans MT" panose="020B0502020104020203" pitchFamily="34" charset="0"/>
                        </a:rPr>
                        <a:t>Of women who gave birth at this facility, 30% received counseling on family planning before discharge.</a:t>
                      </a:r>
                    </a:p>
                    <a:p>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buFont typeface="Arial" panose="020B0604020202020204" pitchFamily="34" charset="0"/>
                        <a:buChar char="•"/>
                      </a:pPr>
                      <a:r>
                        <a:rPr lang="en-US" sz="1400" b="0" dirty="0" smtClean="0">
                          <a:solidFill>
                            <a:schemeClr val="tx1"/>
                          </a:solidFill>
                          <a:latin typeface="Gill Sans MT" panose="020B0502020104020203" pitchFamily="34" charset="0"/>
                        </a:rPr>
                        <a:t>No staff</a:t>
                      </a:r>
                      <a:r>
                        <a:rPr lang="en-US" sz="1400" b="0" baseline="0" dirty="0" smtClean="0">
                          <a:solidFill>
                            <a:schemeClr val="tx1"/>
                          </a:solidFill>
                          <a:latin typeface="Gill Sans MT" panose="020B0502020104020203" pitchFamily="34" charset="0"/>
                        </a:rPr>
                        <a:t> tasked with counseling</a:t>
                      </a:r>
                    </a:p>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No procedure for counseling</a:t>
                      </a:r>
                    </a:p>
                    <a:p>
                      <a:pPr marL="109538" indent="-109538">
                        <a:buFont typeface="Arial" panose="020B0604020202020204" pitchFamily="34" charset="0"/>
                        <a:buChar char="•"/>
                      </a:pPr>
                      <a:r>
                        <a:rPr lang="en-US" sz="1400" b="0" baseline="0" dirty="0" smtClean="0">
                          <a:solidFill>
                            <a:schemeClr val="tx1"/>
                          </a:solidFill>
                          <a:latin typeface="Gill Sans MT" panose="020B0502020104020203" pitchFamily="34" charset="0"/>
                        </a:rPr>
                        <a:t>Staff have insufficient time for counseling</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Designate</a:t>
                      </a:r>
                      <a:r>
                        <a:rPr lang="en-US" sz="1400" b="0" baseline="0" dirty="0" smtClean="0">
                          <a:solidFill>
                            <a:schemeClr val="tx1"/>
                          </a:solidFill>
                          <a:latin typeface="Gill Sans MT" panose="020B0502020104020203" pitchFamily="34" charset="0"/>
                        </a:rPr>
                        <a:t> staff responsible for counseling</a:t>
                      </a:r>
                      <a:endParaRPr lang="en-US" sz="1400" b="0" dirty="0" smtClean="0">
                        <a:solidFill>
                          <a:schemeClr val="tx1"/>
                        </a:solidFill>
                        <a:latin typeface="Gill Sans MT" panose="020B0502020104020203" pitchFamily="34" charset="0"/>
                      </a:endParaRP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Develop a procedure</a:t>
                      </a:r>
                      <a:r>
                        <a:rPr lang="en-US" sz="1400" b="0" baseline="0" dirty="0" smtClean="0">
                          <a:solidFill>
                            <a:schemeClr val="tx1"/>
                          </a:solidFill>
                          <a:latin typeface="Gill Sans MT" panose="020B0502020104020203" pitchFamily="34" charset="0"/>
                        </a:rPr>
                        <a:t> for counseling</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Shift responsibility for counseling to different staff</a:t>
                      </a:r>
                    </a:p>
                  </a:txBody>
                  <a:tcPr marL="68580" marR="68580" marT="34290" marB="34290">
                    <a:noFill/>
                  </a:tcPr>
                </a:tc>
                <a:extLst>
                  <a:ext uri="{0D108BD9-81ED-4DB2-BD59-A6C34878D82A}">
                    <a16:rowId xmlns:a16="http://schemas.microsoft.com/office/drawing/2014/main" xmlns="" val="2197764180"/>
                  </a:ext>
                </a:extLst>
              </a:tr>
            </a:tbl>
          </a:graphicData>
        </a:graphic>
      </p:graphicFrame>
      <p:sp>
        <p:nvSpPr>
          <p:cNvPr id="2" name="Title 1"/>
          <p:cNvSpPr>
            <a:spLocks noGrp="1"/>
          </p:cNvSpPr>
          <p:nvPr>
            <p:ph type="title"/>
          </p:nvPr>
        </p:nvSpPr>
        <p:spPr/>
        <p:txBody>
          <a:bodyPr/>
          <a:lstStyle/>
          <a:p>
            <a:r>
              <a:rPr lang="en-US" dirty="0" smtClean="0"/>
              <a:t>Making Decisions Using Data</a:t>
            </a:r>
            <a:endParaRPr lang="en-US" dirty="0"/>
          </a:p>
        </p:txBody>
      </p:sp>
    </p:spTree>
    <p:extLst>
      <p:ext uri="{BB962C8B-B14F-4D97-AF65-F5344CB8AC3E}">
        <p14:creationId xmlns:p14="http://schemas.microsoft.com/office/powerpoint/2010/main" val="159759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439960092"/>
              </p:ext>
            </p:extLst>
          </p:nvPr>
        </p:nvGraphicFramePr>
        <p:xfrm>
          <a:off x="316272" y="1481779"/>
          <a:ext cx="8566045" cy="3410712"/>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xmlns="" val="165127433"/>
                    </a:ext>
                  </a:extLst>
                </a:gridCol>
                <a:gridCol w="2017487">
                  <a:extLst>
                    <a:ext uri="{9D8B030D-6E8A-4147-A177-3AD203B41FA5}">
                      <a16:colId xmlns:a16="http://schemas.microsoft.com/office/drawing/2014/main" xmlns="" val="4225921448"/>
                    </a:ext>
                  </a:extLst>
                </a:gridCol>
                <a:gridCol w="2822262">
                  <a:extLst>
                    <a:ext uri="{9D8B030D-6E8A-4147-A177-3AD203B41FA5}">
                      <a16:colId xmlns:a16="http://schemas.microsoft.com/office/drawing/2014/main" xmlns="" val="504412926"/>
                    </a:ext>
                  </a:extLst>
                </a:gridCol>
                <a:gridCol w="2768378">
                  <a:extLst>
                    <a:ext uri="{9D8B030D-6E8A-4147-A177-3AD203B41FA5}">
                      <a16:colId xmlns:a16="http://schemas.microsoft.com/office/drawing/2014/main" xmlns="" val="1449815412"/>
                    </a:ext>
                  </a:extLst>
                </a:gridCol>
              </a:tblGrid>
              <a:tr h="282319">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Problem/situation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xmlns="" val="3012336480"/>
                  </a:ext>
                </a:extLst>
              </a:tr>
              <a:tr h="1136904">
                <a:tc>
                  <a:txBody>
                    <a:bodyPr/>
                    <a:lstStyle/>
                    <a:p>
                      <a:pPr algn="l"/>
                      <a:r>
                        <a:rPr lang="en-US" sz="1400" b="0" dirty="0" smtClean="0">
                          <a:solidFill>
                            <a:schemeClr val="tx1"/>
                          </a:solidFill>
                          <a:latin typeface="Gill Sans MT" panose="020B0502020104020203" pitchFamily="34" charset="0"/>
                        </a:rPr>
                        <a:t>Quality*</a:t>
                      </a:r>
                    </a:p>
                  </a:txBody>
                  <a:tcPr marL="68580" marR="68580" marT="34290" marB="34290">
                    <a:noFill/>
                  </a:tcPr>
                </a:tc>
                <a:tc>
                  <a:txBody>
                    <a:bodyPr/>
                    <a:lstStyle/>
                    <a:p>
                      <a:pPr algn="l"/>
                      <a:r>
                        <a:rPr lang="en-US" sz="1400" b="0" dirty="0" smtClean="0">
                          <a:solidFill>
                            <a:schemeClr val="tx1"/>
                          </a:solidFill>
                          <a:latin typeface="Gill Sans MT" panose="020B0502020104020203" pitchFamily="34" charset="0"/>
                        </a:rPr>
                        <a:t>50 implants, 2 IUDs were inserted last month</a:t>
                      </a: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654511843"/>
                  </a:ext>
                </a:extLst>
              </a:tr>
              <a:tr h="1991489">
                <a:tc>
                  <a:txBody>
                    <a:bodyPr/>
                    <a:lstStyle/>
                    <a:p>
                      <a:pPr algn="l"/>
                      <a:r>
                        <a:rPr lang="en-US" sz="1400" b="0" dirty="0" smtClean="0">
                          <a:solidFill>
                            <a:schemeClr val="tx1"/>
                          </a:solidFill>
                          <a:latin typeface="Gill Sans MT" panose="020B0502020104020203" pitchFamily="34" charset="0"/>
                        </a:rPr>
                        <a:t>Follow-Up/Client Outcomes</a:t>
                      </a:r>
                    </a:p>
                  </a:txBody>
                  <a:tcPr marL="68580" marR="68580" marT="34290" marB="34290">
                    <a:noFill/>
                  </a:tcPr>
                </a:tc>
                <a:tc>
                  <a:txBody>
                    <a:bodyPr/>
                    <a:lstStyle/>
                    <a:p>
                      <a:pPr algn="l"/>
                      <a:r>
                        <a:rPr lang="en-US" sz="1400" b="0" dirty="0" smtClean="0">
                          <a:solidFill>
                            <a:schemeClr val="tx1"/>
                          </a:solidFill>
                          <a:latin typeface="Gill Sans MT" panose="020B0502020104020203" pitchFamily="34" charset="0"/>
                        </a:rPr>
                        <a:t>25 LARC users requested early removal last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109538" indent="-109538" algn="l">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baseline="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3397134005"/>
                  </a:ext>
                </a:extLst>
              </a:tr>
            </a:tbl>
          </a:graphicData>
        </a:graphic>
      </p:graphicFrame>
      <p:sp>
        <p:nvSpPr>
          <p:cNvPr id="2" name="Title 1"/>
          <p:cNvSpPr>
            <a:spLocks noGrp="1"/>
          </p:cNvSpPr>
          <p:nvPr>
            <p:ph type="title"/>
          </p:nvPr>
        </p:nvSpPr>
        <p:spPr/>
        <p:txBody>
          <a:bodyPr/>
          <a:lstStyle/>
          <a:p>
            <a:r>
              <a:rPr lang="en-US" dirty="0" smtClean="0"/>
              <a:t>Making Decisions Using Data (cont.)</a:t>
            </a:r>
            <a:endParaRPr lang="en-US" dirty="0"/>
          </a:p>
        </p:txBody>
      </p:sp>
      <p:sp>
        <p:nvSpPr>
          <p:cNvPr id="3" name="Rectangle 2"/>
          <p:cNvSpPr/>
          <p:nvPr/>
        </p:nvSpPr>
        <p:spPr>
          <a:xfrm>
            <a:off x="276467" y="4952060"/>
            <a:ext cx="8552397" cy="523220"/>
          </a:xfrm>
          <a:prstGeom prst="rect">
            <a:avLst/>
          </a:prstGeom>
        </p:spPr>
        <p:txBody>
          <a:bodyPr wrap="square">
            <a:spAutoFit/>
          </a:bodyPr>
          <a:lstStyle/>
          <a:p>
            <a:r>
              <a:rPr lang="en-US" sz="1400" dirty="0">
                <a:solidFill>
                  <a:srgbClr val="5F5F5F"/>
                </a:solidFill>
                <a:latin typeface="Gill Sans MT" panose="020B0502020104020203" pitchFamily="34" charset="0"/>
              </a:rPr>
              <a:t>* Quality of care is best measured through observation or client interviews. However, routinely collected data can give clues if family planning counseling is done well and clients have access to a range of methods.</a:t>
            </a:r>
          </a:p>
        </p:txBody>
      </p:sp>
      <p:sp>
        <p:nvSpPr>
          <p:cNvPr id="5" name="TextBox 4"/>
          <p:cNvSpPr txBox="1"/>
          <p:nvPr/>
        </p:nvSpPr>
        <p:spPr>
          <a:xfrm>
            <a:off x="288977" y="5534849"/>
            <a:ext cx="8566045" cy="954107"/>
          </a:xfrm>
          <a:prstGeom prst="rect">
            <a:avLst/>
          </a:prstGeom>
          <a:noFill/>
          <a:ln>
            <a:noFill/>
          </a:ln>
        </p:spPr>
        <p:txBody>
          <a:bodyPr wrap="square" rtlCol="0">
            <a:spAutoFit/>
          </a:bodyPr>
          <a:lstStyle/>
          <a:p>
            <a:pPr algn="ctr"/>
            <a:r>
              <a:rPr lang="en-US" sz="2800" dirty="0">
                <a:solidFill>
                  <a:srgbClr val="5F5F5F"/>
                </a:solidFill>
                <a:latin typeface="Gill Sans MT" panose="020B0502020104020203" pitchFamily="34" charset="0"/>
              </a:rPr>
              <a:t>What might be reasons for each of these problems or situations?</a:t>
            </a:r>
          </a:p>
        </p:txBody>
      </p:sp>
    </p:spTree>
    <p:extLst>
      <p:ext uri="{BB962C8B-B14F-4D97-AF65-F5344CB8AC3E}">
        <p14:creationId xmlns:p14="http://schemas.microsoft.com/office/powerpoint/2010/main" val="115492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065562140"/>
              </p:ext>
            </p:extLst>
          </p:nvPr>
        </p:nvGraphicFramePr>
        <p:xfrm>
          <a:off x="316272" y="1481778"/>
          <a:ext cx="8566045" cy="3368936"/>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xmlns="" val="165127433"/>
                    </a:ext>
                  </a:extLst>
                </a:gridCol>
                <a:gridCol w="2017487">
                  <a:extLst>
                    <a:ext uri="{9D8B030D-6E8A-4147-A177-3AD203B41FA5}">
                      <a16:colId xmlns:a16="http://schemas.microsoft.com/office/drawing/2014/main" xmlns="" val="4225921448"/>
                    </a:ext>
                  </a:extLst>
                </a:gridCol>
                <a:gridCol w="2822262">
                  <a:extLst>
                    <a:ext uri="{9D8B030D-6E8A-4147-A177-3AD203B41FA5}">
                      <a16:colId xmlns:a16="http://schemas.microsoft.com/office/drawing/2014/main" xmlns="" val="504412926"/>
                    </a:ext>
                  </a:extLst>
                </a:gridCol>
                <a:gridCol w="2768378">
                  <a:extLst>
                    <a:ext uri="{9D8B030D-6E8A-4147-A177-3AD203B41FA5}">
                      <a16:colId xmlns:a16="http://schemas.microsoft.com/office/drawing/2014/main" xmlns="" val="1449815412"/>
                    </a:ext>
                  </a:extLst>
                </a:gridCol>
              </a:tblGrid>
              <a:tr h="270822">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Problem/situation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Potential reasons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xmlns="" val="3012336480"/>
                  </a:ext>
                </a:extLst>
              </a:tr>
              <a:tr h="1543498">
                <a:tc>
                  <a:txBody>
                    <a:bodyPr/>
                    <a:lstStyle/>
                    <a:p>
                      <a:pPr algn="l"/>
                      <a:r>
                        <a:rPr lang="en-US" sz="1400" b="0" dirty="0" smtClean="0">
                          <a:solidFill>
                            <a:schemeClr val="tx1"/>
                          </a:solidFill>
                          <a:latin typeface="Gill Sans MT" panose="020B0502020104020203" pitchFamily="34" charset="0"/>
                        </a:rPr>
                        <a:t>Quality*</a:t>
                      </a:r>
                    </a:p>
                  </a:txBody>
                  <a:tcPr marL="68580" marR="68580" marT="34290" marB="34290">
                    <a:noFill/>
                  </a:tcPr>
                </a:tc>
                <a:tc>
                  <a:txBody>
                    <a:bodyPr/>
                    <a:lstStyle/>
                    <a:p>
                      <a:pPr algn="l"/>
                      <a:r>
                        <a:rPr lang="en-US" sz="1400" b="0" dirty="0" smtClean="0">
                          <a:solidFill>
                            <a:schemeClr val="tx1"/>
                          </a:solidFill>
                          <a:latin typeface="Gill Sans MT" panose="020B0502020104020203" pitchFamily="34" charset="0"/>
                        </a:rPr>
                        <a:t>50 implants, 2 IUDs were inserted last month</a:t>
                      </a: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IUDs not available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Staff not comfortable</a:t>
                      </a:r>
                      <a:r>
                        <a:rPr lang="en-US" sz="1400" b="0" baseline="0" dirty="0" smtClean="0">
                          <a:solidFill>
                            <a:schemeClr val="tx1"/>
                          </a:solidFill>
                          <a:latin typeface="Gill Sans MT" panose="020B0502020104020203" pitchFamily="34" charset="0"/>
                        </a:rPr>
                        <a:t> with IUD insertion technique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latin typeface="Gill Sans MT" panose="020B0502020104020203" pitchFamily="34" charset="0"/>
                        </a:rPr>
                        <a:t>Staff bias steering women away from IUD</a:t>
                      </a: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654511843"/>
                  </a:ext>
                </a:extLst>
              </a:tr>
              <a:tr h="1543498">
                <a:tc>
                  <a:txBody>
                    <a:bodyPr/>
                    <a:lstStyle/>
                    <a:p>
                      <a:pPr algn="l"/>
                      <a:r>
                        <a:rPr lang="en-US" sz="1400" b="0" dirty="0" smtClean="0">
                          <a:solidFill>
                            <a:schemeClr val="tx1"/>
                          </a:solidFill>
                          <a:latin typeface="Gill Sans MT" panose="020B0502020104020203" pitchFamily="34" charset="0"/>
                        </a:rPr>
                        <a:t>Follow-Up/Client Outcomes</a:t>
                      </a:r>
                    </a:p>
                  </a:txBody>
                  <a:tcPr marL="68580" marR="68580" marT="34290" marB="34290">
                    <a:noFill/>
                  </a:tcPr>
                </a:tc>
                <a:tc>
                  <a:txBody>
                    <a:bodyPr/>
                    <a:lstStyle/>
                    <a:p>
                      <a:pPr algn="l"/>
                      <a:r>
                        <a:rPr lang="en-US" sz="1400" b="0" dirty="0" smtClean="0">
                          <a:solidFill>
                            <a:schemeClr val="tx1"/>
                          </a:solidFill>
                          <a:latin typeface="Gill Sans MT" panose="020B0502020104020203" pitchFamily="34" charset="0"/>
                        </a:rPr>
                        <a:t>25 LARC users requested early removal last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Poor quality </a:t>
                      </a:r>
                      <a:r>
                        <a:rPr lang="en-US" sz="1400" b="0" baseline="0" dirty="0" smtClean="0">
                          <a:solidFill>
                            <a:schemeClr val="tx1"/>
                          </a:solidFill>
                          <a:latin typeface="Gill Sans MT" panose="020B0502020104020203" pitchFamily="34" charset="0"/>
                        </a:rPr>
                        <a:t>counseling</a:t>
                      </a:r>
                      <a:endParaRPr lang="en-US" sz="1400" b="0" dirty="0" smtClean="0">
                        <a:solidFill>
                          <a:schemeClr val="tx1"/>
                        </a:solidFill>
                        <a:latin typeface="Gill Sans MT" panose="020B0502020104020203" pitchFamily="34" charset="0"/>
                      </a:endParaRP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Poor technique</a:t>
                      </a: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Staff</a:t>
                      </a:r>
                      <a:r>
                        <a:rPr lang="en-US" sz="1400" b="0" baseline="0" dirty="0" smtClean="0">
                          <a:solidFill>
                            <a:schemeClr val="tx1"/>
                          </a:solidFill>
                          <a:latin typeface="Gill Sans MT" panose="020B0502020104020203" pitchFamily="34" charset="0"/>
                        </a:rPr>
                        <a:t> not ensuring </a:t>
                      </a:r>
                      <a:r>
                        <a:rPr lang="en-US" sz="1400" b="0" dirty="0" smtClean="0">
                          <a:solidFill>
                            <a:schemeClr val="tx1"/>
                          </a:solidFill>
                          <a:latin typeface="Gill Sans MT" panose="020B0502020104020203" pitchFamily="34" charset="0"/>
                        </a:rPr>
                        <a:t>voluntary choice</a:t>
                      </a: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Poor infection prevention</a:t>
                      </a: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Husband does not approve</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baseline="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3397134005"/>
                  </a:ext>
                </a:extLst>
              </a:tr>
            </a:tbl>
          </a:graphicData>
        </a:graphic>
      </p:graphicFrame>
      <p:sp>
        <p:nvSpPr>
          <p:cNvPr id="2" name="Title 1"/>
          <p:cNvSpPr>
            <a:spLocks noGrp="1"/>
          </p:cNvSpPr>
          <p:nvPr>
            <p:ph type="title"/>
          </p:nvPr>
        </p:nvSpPr>
        <p:spPr/>
        <p:txBody>
          <a:bodyPr/>
          <a:lstStyle/>
          <a:p>
            <a:r>
              <a:rPr lang="en-US" dirty="0" smtClean="0"/>
              <a:t>Making Decisions Using Data (cont.)</a:t>
            </a:r>
            <a:endParaRPr lang="en-US" dirty="0"/>
          </a:p>
        </p:txBody>
      </p:sp>
      <p:sp>
        <p:nvSpPr>
          <p:cNvPr id="3" name="Rectangle 2"/>
          <p:cNvSpPr/>
          <p:nvPr/>
        </p:nvSpPr>
        <p:spPr>
          <a:xfrm>
            <a:off x="276467" y="4952060"/>
            <a:ext cx="8552397" cy="523220"/>
          </a:xfrm>
          <a:prstGeom prst="rect">
            <a:avLst/>
          </a:prstGeom>
        </p:spPr>
        <p:txBody>
          <a:bodyPr wrap="square">
            <a:spAutoFit/>
          </a:bodyPr>
          <a:lstStyle/>
          <a:p>
            <a:r>
              <a:rPr lang="en-US" sz="1400" dirty="0">
                <a:solidFill>
                  <a:srgbClr val="5F5F5F"/>
                </a:solidFill>
                <a:latin typeface="Gill Sans MT" panose="020B0502020104020203" pitchFamily="34" charset="0"/>
              </a:rPr>
              <a:t>* Quality of care is best measured through observation or client interviews. However, routinely collected data can give clues if family planning counseling is done well and clients have access to a range of methods.</a:t>
            </a:r>
          </a:p>
        </p:txBody>
      </p:sp>
      <p:sp>
        <p:nvSpPr>
          <p:cNvPr id="5" name="TextBox 4"/>
          <p:cNvSpPr txBox="1"/>
          <p:nvPr/>
        </p:nvSpPr>
        <p:spPr>
          <a:xfrm>
            <a:off x="316272" y="5475280"/>
            <a:ext cx="8566045" cy="954107"/>
          </a:xfrm>
          <a:prstGeom prst="rect">
            <a:avLst/>
          </a:prstGeom>
          <a:noFill/>
          <a:ln>
            <a:noFill/>
          </a:ln>
        </p:spPr>
        <p:txBody>
          <a:bodyPr wrap="square" rtlCol="0">
            <a:spAutoFit/>
          </a:bodyPr>
          <a:lstStyle/>
          <a:p>
            <a:pPr algn="ctr"/>
            <a:r>
              <a:rPr lang="en-US" sz="2800" dirty="0">
                <a:solidFill>
                  <a:srgbClr val="5F5F5F"/>
                </a:solidFill>
                <a:latin typeface="Gill Sans MT" panose="020B0502020104020203" pitchFamily="34" charset="0"/>
              </a:rPr>
              <a:t>What are actions facility staff might take to address the problem or situation?</a:t>
            </a:r>
          </a:p>
        </p:txBody>
      </p:sp>
    </p:spTree>
    <p:extLst>
      <p:ext uri="{BB962C8B-B14F-4D97-AF65-F5344CB8AC3E}">
        <p14:creationId xmlns:p14="http://schemas.microsoft.com/office/powerpoint/2010/main" val="177772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513578420"/>
              </p:ext>
            </p:extLst>
          </p:nvPr>
        </p:nvGraphicFramePr>
        <p:xfrm>
          <a:off x="316272" y="1481779"/>
          <a:ext cx="8566045" cy="3406140"/>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xmlns="" val="165127433"/>
                    </a:ext>
                  </a:extLst>
                </a:gridCol>
                <a:gridCol w="2017487">
                  <a:extLst>
                    <a:ext uri="{9D8B030D-6E8A-4147-A177-3AD203B41FA5}">
                      <a16:colId xmlns:a16="http://schemas.microsoft.com/office/drawing/2014/main" xmlns="" val="4225921448"/>
                    </a:ext>
                  </a:extLst>
                </a:gridCol>
                <a:gridCol w="2822262">
                  <a:extLst>
                    <a:ext uri="{9D8B030D-6E8A-4147-A177-3AD203B41FA5}">
                      <a16:colId xmlns:a16="http://schemas.microsoft.com/office/drawing/2014/main" xmlns="" val="504412926"/>
                    </a:ext>
                  </a:extLst>
                </a:gridCol>
                <a:gridCol w="2768378">
                  <a:extLst>
                    <a:ext uri="{9D8B030D-6E8A-4147-A177-3AD203B41FA5}">
                      <a16:colId xmlns:a16="http://schemas.microsoft.com/office/drawing/2014/main" xmlns="" val="1449815412"/>
                    </a:ext>
                  </a:extLst>
                </a:gridCol>
              </a:tblGrid>
              <a:tr h="278266">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Problem/situation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Potential reasons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Actions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xmlns="" val="3012336480"/>
                  </a:ext>
                </a:extLst>
              </a:tr>
              <a:tr h="1121561">
                <a:tc>
                  <a:txBody>
                    <a:bodyPr/>
                    <a:lstStyle/>
                    <a:p>
                      <a:pPr algn="l"/>
                      <a:r>
                        <a:rPr lang="en-US" sz="1400" b="0" dirty="0" smtClean="0">
                          <a:solidFill>
                            <a:schemeClr val="tx1"/>
                          </a:solidFill>
                          <a:latin typeface="Gill Sans MT" panose="020B0502020104020203" pitchFamily="34" charset="0"/>
                        </a:rPr>
                        <a:t>Quality*</a:t>
                      </a:r>
                    </a:p>
                  </a:txBody>
                  <a:tcPr marL="68580" marR="68580" marT="34290" marB="34290">
                    <a:noFill/>
                  </a:tcPr>
                </a:tc>
                <a:tc>
                  <a:txBody>
                    <a:bodyPr/>
                    <a:lstStyle/>
                    <a:p>
                      <a:pPr algn="l"/>
                      <a:r>
                        <a:rPr lang="en-US" sz="1400" b="0" dirty="0" smtClean="0">
                          <a:solidFill>
                            <a:schemeClr val="tx1"/>
                          </a:solidFill>
                          <a:latin typeface="Gill Sans MT" panose="020B0502020104020203" pitchFamily="34" charset="0"/>
                        </a:rPr>
                        <a:t>50 implants, 2 IUDs were inserted last month</a:t>
                      </a: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IUDs not available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chemeClr val="tx1"/>
                          </a:solidFill>
                          <a:latin typeface="Gill Sans MT" panose="020B0502020104020203" pitchFamily="34" charset="0"/>
                        </a:rPr>
                        <a:t>Staff not comfortable</a:t>
                      </a:r>
                      <a:r>
                        <a:rPr lang="en-US" sz="1400" b="0" baseline="0" dirty="0" smtClean="0">
                          <a:solidFill>
                            <a:schemeClr val="tx1"/>
                          </a:solidFill>
                          <a:latin typeface="Gill Sans MT" panose="020B0502020104020203" pitchFamily="34" charset="0"/>
                        </a:rPr>
                        <a:t> with IUD insertion technique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latin typeface="Gill Sans MT" panose="020B0502020104020203" pitchFamily="34" charset="0"/>
                        </a:rPr>
                        <a:t>Staff bias steering women away from IUD</a:t>
                      </a: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r>
                        <a:rPr lang="en-US" sz="1400" b="0" dirty="0" smtClean="0">
                          <a:solidFill>
                            <a:schemeClr val="tx1"/>
                          </a:solidFill>
                          <a:latin typeface="Gill Sans MT" panose="020B0502020104020203" pitchFamily="34" charset="0"/>
                        </a:rPr>
                        <a:t>Order supplies</a:t>
                      </a:r>
                    </a:p>
                    <a:p>
                      <a:pPr marL="285750" indent="-285750" algn="l">
                        <a:buFont typeface="Arial" panose="020B0604020202020204" pitchFamily="34" charset="0"/>
                        <a:buChar char="•"/>
                      </a:pPr>
                      <a:r>
                        <a:rPr lang="en-US" sz="1400" b="0" dirty="0" smtClean="0">
                          <a:solidFill>
                            <a:schemeClr val="tx1"/>
                          </a:solidFill>
                          <a:latin typeface="Gill Sans MT" panose="020B0502020104020203" pitchFamily="34" charset="0"/>
                        </a:rPr>
                        <a:t>Provide more supervision</a:t>
                      </a:r>
                      <a:r>
                        <a:rPr lang="en-US" sz="1400" b="0" baseline="0" dirty="0" smtClean="0">
                          <a:solidFill>
                            <a:schemeClr val="tx1"/>
                          </a:solidFill>
                          <a:latin typeface="Gill Sans MT" panose="020B0502020104020203" pitchFamily="34" charset="0"/>
                        </a:rPr>
                        <a:t> or on-the-job training</a:t>
                      </a:r>
                    </a:p>
                    <a:p>
                      <a:pPr marL="285750" indent="-285750" algn="l">
                        <a:buFont typeface="Arial" panose="020B0604020202020204" pitchFamily="34" charset="0"/>
                        <a:buChar char="•"/>
                      </a:pPr>
                      <a:r>
                        <a:rPr lang="en-US" sz="1400" b="0" baseline="0" dirty="0" smtClean="0">
                          <a:solidFill>
                            <a:schemeClr val="tx1"/>
                          </a:solidFill>
                          <a:latin typeface="Gill Sans MT" panose="020B0502020104020203" pitchFamily="34" charset="0"/>
                        </a:rPr>
                        <a:t>Identify and address provider biases</a:t>
                      </a: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xmlns="" val="654511843"/>
                  </a:ext>
                </a:extLst>
              </a:tr>
              <a:tr h="1097815">
                <a:tc>
                  <a:txBody>
                    <a:bodyPr/>
                    <a:lstStyle/>
                    <a:p>
                      <a:pPr algn="l"/>
                      <a:r>
                        <a:rPr lang="en-US" sz="1400" b="0" dirty="0" smtClean="0">
                          <a:solidFill>
                            <a:schemeClr val="tx1"/>
                          </a:solidFill>
                          <a:latin typeface="Gill Sans MT" panose="020B0502020104020203" pitchFamily="34" charset="0"/>
                        </a:rPr>
                        <a:t>Follow-Up/Client Outcomes</a:t>
                      </a:r>
                    </a:p>
                  </a:txBody>
                  <a:tcPr marL="68580" marR="68580" marT="34290" marB="34290">
                    <a:noFill/>
                  </a:tcPr>
                </a:tc>
                <a:tc>
                  <a:txBody>
                    <a:bodyPr/>
                    <a:lstStyle/>
                    <a:p>
                      <a:pPr algn="l"/>
                      <a:r>
                        <a:rPr lang="en-US" sz="1400" b="0" dirty="0" smtClean="0">
                          <a:solidFill>
                            <a:schemeClr val="tx1"/>
                          </a:solidFill>
                          <a:latin typeface="Gill Sans MT" panose="020B0502020104020203" pitchFamily="34" charset="0"/>
                        </a:rPr>
                        <a:t>25 LARC users requested early removal last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Poor quality </a:t>
                      </a:r>
                      <a:r>
                        <a:rPr lang="en-US" sz="1400" b="0" baseline="0" dirty="0" smtClean="0">
                          <a:solidFill>
                            <a:schemeClr val="tx1"/>
                          </a:solidFill>
                          <a:latin typeface="Gill Sans MT" panose="020B0502020104020203" pitchFamily="34" charset="0"/>
                        </a:rPr>
                        <a:t>counseling</a:t>
                      </a:r>
                      <a:endParaRPr lang="en-US" sz="1400" b="0" dirty="0" smtClean="0">
                        <a:solidFill>
                          <a:schemeClr val="tx1"/>
                        </a:solidFill>
                        <a:latin typeface="Gill Sans MT" panose="020B0502020104020203" pitchFamily="34" charset="0"/>
                      </a:endParaRP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Poor technique</a:t>
                      </a: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Staff</a:t>
                      </a:r>
                      <a:r>
                        <a:rPr lang="en-US" sz="1400" b="0" baseline="0" dirty="0" smtClean="0">
                          <a:solidFill>
                            <a:schemeClr val="tx1"/>
                          </a:solidFill>
                          <a:latin typeface="Gill Sans MT" panose="020B0502020104020203" pitchFamily="34" charset="0"/>
                        </a:rPr>
                        <a:t> not ensuring </a:t>
                      </a:r>
                      <a:r>
                        <a:rPr lang="en-US" sz="1400" b="0" dirty="0" smtClean="0">
                          <a:solidFill>
                            <a:schemeClr val="tx1"/>
                          </a:solidFill>
                          <a:latin typeface="Gill Sans MT" panose="020B0502020104020203" pitchFamily="34" charset="0"/>
                        </a:rPr>
                        <a:t>voluntary choice</a:t>
                      </a: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Poor infection prevention</a:t>
                      </a:r>
                    </a:p>
                    <a:p>
                      <a:pPr marL="109538" indent="-109538" algn="l">
                        <a:buFont typeface="Arial" panose="020B0604020202020204" pitchFamily="34" charset="0"/>
                        <a:buChar char="•"/>
                      </a:pPr>
                      <a:r>
                        <a:rPr lang="en-US" sz="1400" b="0" dirty="0" smtClean="0">
                          <a:solidFill>
                            <a:schemeClr val="tx1"/>
                          </a:solidFill>
                          <a:latin typeface="Gill Sans MT" panose="020B0502020104020203" pitchFamily="34" charset="0"/>
                        </a:rPr>
                        <a:t>Husband does not approve</a:t>
                      </a: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r>
                        <a:rPr lang="en-US" sz="1400" b="0" dirty="0" smtClean="0">
                          <a:solidFill>
                            <a:schemeClr val="tx1"/>
                          </a:solidFill>
                          <a:latin typeface="Gill Sans MT" panose="020B0502020104020203" pitchFamily="34" charset="0"/>
                        </a:rPr>
                        <a:t>Provide more supervision</a:t>
                      </a:r>
                      <a:r>
                        <a:rPr lang="en-US" sz="1400" b="0" baseline="0" dirty="0" smtClean="0">
                          <a:solidFill>
                            <a:schemeClr val="tx1"/>
                          </a:solidFill>
                          <a:latin typeface="Gill Sans MT" panose="020B0502020104020203" pitchFamily="34" charset="0"/>
                        </a:rPr>
                        <a:t> or on-the-job training</a:t>
                      </a:r>
                    </a:p>
                    <a:p>
                      <a:pPr marL="285750" indent="-285750" algn="l">
                        <a:buFont typeface="Arial" panose="020B0604020202020204" pitchFamily="34" charset="0"/>
                        <a:buChar char="•"/>
                      </a:pPr>
                      <a:r>
                        <a:rPr lang="en-US" sz="1400" b="0" baseline="0" dirty="0" smtClean="0">
                          <a:solidFill>
                            <a:schemeClr val="tx1"/>
                          </a:solidFill>
                          <a:latin typeface="Gill Sans MT" panose="020B0502020104020203" pitchFamily="34" charset="0"/>
                        </a:rPr>
                        <a:t>Identify and address biases</a:t>
                      </a:r>
                    </a:p>
                    <a:p>
                      <a:pPr marL="285750" indent="-285750" algn="l">
                        <a:buFont typeface="Arial" panose="020B0604020202020204" pitchFamily="34" charset="0"/>
                        <a:buChar char="•"/>
                      </a:pPr>
                      <a:r>
                        <a:rPr lang="en-US" sz="1400" b="0" baseline="0" dirty="0" smtClean="0">
                          <a:solidFill>
                            <a:schemeClr val="tx1"/>
                          </a:solidFill>
                          <a:latin typeface="Gill Sans MT" panose="020B0502020104020203" pitchFamily="34" charset="0"/>
                        </a:rPr>
                        <a:t>Review and improve infection prevention procedures</a:t>
                      </a:r>
                    </a:p>
                    <a:p>
                      <a:pPr marL="285750" indent="-285750" algn="l">
                        <a:buFont typeface="Arial" panose="020B0604020202020204" pitchFamily="34" charset="0"/>
                        <a:buChar char="•"/>
                      </a:pPr>
                      <a:r>
                        <a:rPr lang="en-US" sz="1400" b="0" baseline="0" dirty="0" smtClean="0">
                          <a:solidFill>
                            <a:schemeClr val="tx1"/>
                          </a:solidFill>
                          <a:latin typeface="Gill Sans MT" panose="020B0502020104020203" pitchFamily="34" charset="0"/>
                        </a:rPr>
                        <a:t>Use community outreach to inform women about family planning method options and male engagement</a:t>
                      </a:r>
                    </a:p>
                  </a:txBody>
                  <a:tcPr marL="68580" marR="68580" marT="34290" marB="34290">
                    <a:noFill/>
                  </a:tcPr>
                </a:tc>
                <a:extLst>
                  <a:ext uri="{0D108BD9-81ED-4DB2-BD59-A6C34878D82A}">
                    <a16:rowId xmlns:a16="http://schemas.microsoft.com/office/drawing/2014/main" xmlns="" val="3397134005"/>
                  </a:ext>
                </a:extLst>
              </a:tr>
            </a:tbl>
          </a:graphicData>
        </a:graphic>
      </p:graphicFrame>
      <p:sp>
        <p:nvSpPr>
          <p:cNvPr id="2" name="Title 1"/>
          <p:cNvSpPr>
            <a:spLocks noGrp="1"/>
          </p:cNvSpPr>
          <p:nvPr>
            <p:ph type="title"/>
          </p:nvPr>
        </p:nvSpPr>
        <p:spPr/>
        <p:txBody>
          <a:bodyPr/>
          <a:lstStyle/>
          <a:p>
            <a:r>
              <a:rPr lang="en-US" dirty="0" smtClean="0"/>
              <a:t>Making Decisions Using Data (cont.)</a:t>
            </a:r>
            <a:endParaRPr lang="en-US" dirty="0"/>
          </a:p>
        </p:txBody>
      </p:sp>
      <p:sp>
        <p:nvSpPr>
          <p:cNvPr id="3" name="Rectangle 2"/>
          <p:cNvSpPr/>
          <p:nvPr/>
        </p:nvSpPr>
        <p:spPr>
          <a:xfrm>
            <a:off x="276467" y="4952060"/>
            <a:ext cx="8552397" cy="523220"/>
          </a:xfrm>
          <a:prstGeom prst="rect">
            <a:avLst/>
          </a:prstGeom>
        </p:spPr>
        <p:txBody>
          <a:bodyPr wrap="square">
            <a:spAutoFit/>
          </a:bodyPr>
          <a:lstStyle/>
          <a:p>
            <a:r>
              <a:rPr lang="en-US" sz="1400" dirty="0">
                <a:solidFill>
                  <a:srgbClr val="5F5F5F"/>
                </a:solidFill>
                <a:latin typeface="Gill Sans MT" panose="020B0502020104020203" pitchFamily="34" charset="0"/>
              </a:rPr>
              <a:t>* Quality of care is best measured through observation or client interviews. However, routinely collected data can give clues if family planning counseling is done well and clients have access to a range of methods.</a:t>
            </a:r>
          </a:p>
        </p:txBody>
      </p:sp>
    </p:spTree>
    <p:extLst>
      <p:ext uri="{BB962C8B-B14F-4D97-AF65-F5344CB8AC3E}">
        <p14:creationId xmlns:p14="http://schemas.microsoft.com/office/powerpoint/2010/main" val="2045738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Reviewing Data</a:t>
            </a:r>
          </a:p>
        </p:txBody>
      </p:sp>
      <p:sp>
        <p:nvSpPr>
          <p:cNvPr id="3" name="Content Placeholder 2"/>
          <p:cNvSpPr>
            <a:spLocks noGrp="1"/>
          </p:cNvSpPr>
          <p:nvPr>
            <p:ph idx="1"/>
          </p:nvPr>
        </p:nvSpPr>
        <p:spPr>
          <a:prstGeom prst="rect">
            <a:avLst/>
          </a:prstGeom>
        </p:spPr>
        <p:txBody>
          <a:bodyPr/>
          <a:lstStyle/>
          <a:p>
            <a:pPr>
              <a:spcAft>
                <a:spcPts val="150"/>
              </a:spcAft>
            </a:pPr>
            <a:r>
              <a:rPr lang="en-US" sz="2800" dirty="0"/>
              <a:t>Data must be reviewed on a regular basis in order to make decisions to improve the quality of care</a:t>
            </a:r>
            <a:r>
              <a:rPr lang="en-US" sz="2800" dirty="0" smtClean="0"/>
              <a:t>.</a:t>
            </a:r>
            <a:endParaRPr lang="en-US" sz="4000" dirty="0"/>
          </a:p>
          <a:p>
            <a:pPr>
              <a:spcAft>
                <a:spcPts val="150"/>
              </a:spcAft>
            </a:pPr>
            <a:r>
              <a:rPr lang="en-US" sz="2800" dirty="0"/>
              <a:t>What are ways to review data?</a:t>
            </a:r>
          </a:p>
          <a:p>
            <a:pPr lvl="1">
              <a:spcAft>
                <a:spcPts val="150"/>
              </a:spcAft>
            </a:pPr>
            <a:r>
              <a:rPr lang="en-US" sz="2400" dirty="0" smtClean="0"/>
              <a:t>Review and discuss during monthly staff meetings</a:t>
            </a:r>
          </a:p>
          <a:p>
            <a:pPr lvl="1">
              <a:spcAft>
                <a:spcPts val="150"/>
              </a:spcAft>
            </a:pPr>
            <a:r>
              <a:rPr lang="en-US" sz="2400" dirty="0" smtClean="0"/>
              <a:t>Post data on the wall so it is easily visible to staff</a:t>
            </a:r>
          </a:p>
          <a:p>
            <a:pPr lvl="1">
              <a:spcAft>
                <a:spcPts val="150"/>
              </a:spcAft>
            </a:pPr>
            <a:r>
              <a:rPr lang="en-US" sz="2400" dirty="0" smtClean="0"/>
              <a:t>Review during supportive supervision </a:t>
            </a:r>
          </a:p>
          <a:p>
            <a:pPr lvl="1">
              <a:spcAft>
                <a:spcPts val="150"/>
              </a:spcAft>
            </a:pPr>
            <a:r>
              <a:rPr lang="en-US" sz="2400" dirty="0" smtClean="0"/>
              <a:t>Other ideas?</a:t>
            </a:r>
          </a:p>
        </p:txBody>
      </p:sp>
    </p:spTree>
    <p:extLst>
      <p:ext uri="{BB962C8B-B14F-4D97-AF65-F5344CB8AC3E}">
        <p14:creationId xmlns:p14="http://schemas.microsoft.com/office/powerpoint/2010/main" val="458429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CSP_PowerPoint">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SP_PowerPoint_Template" id="{41E99D92-D9CB-47D9-9484-943198713460}" vid="{1994C90F-CDCB-4F77-A9F4-C56B0B72ADC1}"/>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SP_PowerPoint_Template" id="{41E99D92-D9CB-47D9-9484-943198713460}" vid="{C264392D-AF5F-46D9-A0F9-5480A9CE2D9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Communications</Country_x0020_Technical_x0020_Team>
    <IconOverlay xmlns="http://schemas.microsoft.com/sharepoint/v4" xsi:nil="true"/>
  </documentManagement>
</p:properties>
</file>

<file path=customXml/itemProps1.xml><?xml version="1.0" encoding="utf-8"?>
<ds:datastoreItem xmlns:ds="http://schemas.openxmlformats.org/officeDocument/2006/customXml" ds:itemID="{5F9AC33D-9D83-4BEF-905A-F402616688C9}"/>
</file>

<file path=customXml/itemProps2.xml><?xml version="1.0" encoding="utf-8"?>
<ds:datastoreItem xmlns:ds="http://schemas.openxmlformats.org/officeDocument/2006/customXml" ds:itemID="{C39A011C-0E51-4428-BFB1-667872945D4F}"/>
</file>

<file path=customXml/itemProps3.xml><?xml version="1.0" encoding="utf-8"?>
<ds:datastoreItem xmlns:ds="http://schemas.openxmlformats.org/officeDocument/2006/customXml" ds:itemID="{1EF93955-957A-496F-8736-8AFF84094CA6}"/>
</file>

<file path=docProps/app.xml><?xml version="1.0" encoding="utf-8"?>
<Properties xmlns="http://schemas.openxmlformats.org/officeDocument/2006/extended-properties" xmlns:vt="http://schemas.openxmlformats.org/officeDocument/2006/docPropsVTypes">
  <Template>MCSP_PowerPoint_Template</Template>
  <TotalTime>48</TotalTime>
  <Words>1599</Words>
  <Application>Microsoft Office PowerPoint</Application>
  <PresentationFormat>On-screen Show (4:3)</PresentationFormat>
  <Paragraphs>188</Paragraphs>
  <Slides>13</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Agency FB</vt:lpstr>
      <vt:lpstr>Arial</vt:lpstr>
      <vt:lpstr>Calibri</vt:lpstr>
      <vt:lpstr>Gill Sans MT</vt:lpstr>
      <vt:lpstr>MCSP_PowerPoint</vt:lpstr>
      <vt:lpstr>1_Office Theme</vt:lpstr>
      <vt:lpstr>Module 4: Quality of Care Presentation 4-2: </vt:lpstr>
      <vt:lpstr>Data for Decision-Making at the Facility</vt:lpstr>
      <vt:lpstr>Making Decisions Using Data</vt:lpstr>
      <vt:lpstr>Making Decisions Using Data</vt:lpstr>
      <vt:lpstr>Making Decisions Using Data</vt:lpstr>
      <vt:lpstr>Making Decisions Using Data (cont.)</vt:lpstr>
      <vt:lpstr>Making Decisions Using Data (cont.)</vt:lpstr>
      <vt:lpstr>Making Decisions Using Data (cont.)</vt:lpstr>
      <vt:lpstr>Reviewing Data</vt:lpstr>
      <vt:lpstr>What Is a Dashboard?</vt:lpstr>
      <vt:lpstr>What Makes a Good Dashboard for Use at a Facility?</vt:lpstr>
      <vt:lpstr>Sample Dashboard</vt:lpstr>
      <vt:lpstr>PowerPoint Presentation</vt:lpstr>
    </vt:vector>
  </TitlesOfParts>
  <Company>Jhpiego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Jacqueline Wille</dc:creator>
  <cp:lastModifiedBy>Jacqueline Wille</cp:lastModifiedBy>
  <cp:revision>8</cp:revision>
  <dcterms:created xsi:type="dcterms:W3CDTF">2016-06-10T20:13:46Z</dcterms:created>
  <dcterms:modified xsi:type="dcterms:W3CDTF">2017-05-08T13:58:00Z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acfa97ba-74b0-413e-b0ac-e36823ddba54</vt:lpwstr>
  </property>
  <property fmtid="{D5CDD505-2E9C-101B-9397-08002B2CF9AE}" pid="4" name="Order">
    <vt:r8>99100</vt:r8>
  </property>
  <property fmtid="{D5CDD505-2E9C-101B-9397-08002B2CF9AE}" pid="5" name="Descriptive Tags">
    <vt:lpwstr/>
  </property>
  <property fmtid="{D5CDD505-2E9C-101B-9397-08002B2CF9AE}" pid="6" name="Cross_x002d_cutting_x0020_Team">
    <vt:lpwstr/>
  </property>
  <property fmtid="{D5CDD505-2E9C-101B-9397-08002B2CF9AE}" pid="7" name="Content_x0020_Type">
    <vt:lpwstr/>
  </property>
  <property fmtid="{D5CDD505-2E9C-101B-9397-08002B2CF9AE}" pid="8" name="Country_x0020_Team">
    <vt:lpwstr/>
  </property>
  <property fmtid="{D5CDD505-2E9C-101B-9397-08002B2CF9AE}" pid="9" name="Intervention_x0020_Type">
    <vt:lpwstr/>
  </property>
  <property fmtid="{D5CDD505-2E9C-101B-9397-08002B2CF9AE}" pid="10" name="Technical_x0020_Team">
    <vt:lpwstr/>
  </property>
  <property fmtid="{D5CDD505-2E9C-101B-9397-08002B2CF9AE}" pid="11" name="Country Team">
    <vt:lpwstr/>
  </property>
  <property fmtid="{D5CDD505-2E9C-101B-9397-08002B2CF9AE}" pid="12" name="Content Type">
    <vt:lpwstr/>
  </property>
  <property fmtid="{D5CDD505-2E9C-101B-9397-08002B2CF9AE}" pid="13" name="Cross-cutting Team">
    <vt:lpwstr/>
  </property>
  <property fmtid="{D5CDD505-2E9C-101B-9397-08002B2CF9AE}" pid="14" name="Technical Team">
    <vt:lpwstr/>
  </property>
  <property fmtid="{D5CDD505-2E9C-101B-9397-08002B2CF9AE}" pid="15" name="Intervention Type">
    <vt:lpwstr/>
  </property>
</Properties>
</file>