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8" r:id="rId5"/>
  </p:sldMasterIdLst>
  <p:notesMasterIdLst>
    <p:notesMasterId r:id="rId19"/>
  </p:notesMasterIdLst>
  <p:handoutMasterIdLst>
    <p:handoutMasterId r:id="rId20"/>
  </p:handoutMasterIdLst>
  <p:sldIdLst>
    <p:sldId id="256" r:id="rId6"/>
    <p:sldId id="271" r:id="rId7"/>
    <p:sldId id="261" r:id="rId8"/>
    <p:sldId id="272" r:id="rId9"/>
    <p:sldId id="273" r:id="rId10"/>
    <p:sldId id="275" r:id="rId11"/>
    <p:sldId id="277" r:id="rId12"/>
    <p:sldId id="276" r:id="rId13"/>
    <p:sldId id="267" r:id="rId14"/>
    <p:sldId id="268" r:id="rId15"/>
    <p:sldId id="269" r:id="rId16"/>
    <p:sldId id="270" r:id="rId17"/>
    <p:sldId id="258" r:id="rId18"/>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a Benamor" initials="LB" lastIdx="1" clrIdx="0">
    <p:extLst>
      <p:ext uri="{19B8F6BF-5375-455C-9EA6-DF929625EA0E}">
        <p15:presenceInfo xmlns:p15="http://schemas.microsoft.com/office/powerpoint/2012/main" userId="S-1-5-21-200220283-296057445-522006248-4481" providerId="AD"/>
      </p:ext>
    </p:extLst>
  </p:cmAuthor>
  <p:cmAuthor id="2" name="rkepner" initials="r" lastIdx="4" clrIdx="1">
    <p:extLst>
      <p:ext uri="{19B8F6BF-5375-455C-9EA6-DF929625EA0E}">
        <p15:presenceInfo xmlns:p15="http://schemas.microsoft.com/office/powerpoint/2012/main" userId="rkepn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2A6C"/>
    <a:srgbClr val="5F5F5F"/>
    <a:srgbClr val="9DBFE5"/>
    <a:srgbClr val="808080"/>
    <a:srgbClr val="FCF6F7"/>
    <a:srgbClr val="7777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87" autoAdjust="0"/>
    <p:restoredTop sz="86395" autoAdjust="0"/>
  </p:normalViewPr>
  <p:slideViewPr>
    <p:cSldViewPr>
      <p:cViewPr varScale="1">
        <p:scale>
          <a:sx n="99" d="100"/>
          <a:sy n="99" d="100"/>
        </p:scale>
        <p:origin x="1566" y="90"/>
      </p:cViewPr>
      <p:guideLst>
        <p:guide orient="horz" pos="2160"/>
        <p:guide pos="2880"/>
      </p:guideLst>
    </p:cSldViewPr>
  </p:slideViewPr>
  <p:outlineViewPr>
    <p:cViewPr>
      <p:scale>
        <a:sx n="33" d="100"/>
        <a:sy n="33" d="100"/>
      </p:scale>
      <p:origin x="0" y="-324"/>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3816"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18370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27DDFA20-9B43-444A-B272-35DA6C7EA89F}" type="datetimeFigureOut">
              <a:rPr lang="en-US"/>
              <a:pPr>
                <a:defRPr/>
              </a:pPr>
              <a:t>4/13/2018</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5AB222FF-92D1-4136-AD76-BADB0E88879F}" type="slidenum">
              <a:rPr lang="en-US"/>
              <a:pPr>
                <a:defRPr/>
              </a:pPr>
              <a:t>‹#›</a:t>
            </a:fld>
            <a:endParaRPr lang="en-US"/>
          </a:p>
        </p:txBody>
      </p:sp>
    </p:spTree>
    <p:extLst>
      <p:ext uri="{BB962C8B-B14F-4D97-AF65-F5344CB8AC3E}">
        <p14:creationId xmlns:p14="http://schemas.microsoft.com/office/powerpoint/2010/main" val="228910183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1</a:t>
            </a:fld>
            <a:endParaRPr lang="en-US"/>
          </a:p>
        </p:txBody>
      </p:sp>
    </p:spTree>
    <p:extLst>
      <p:ext uri="{BB962C8B-B14F-4D97-AF65-F5344CB8AC3E}">
        <p14:creationId xmlns:p14="http://schemas.microsoft.com/office/powerpoint/2010/main" val="31504270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Remarques :</a:t>
            </a:r>
          </a:p>
          <a:p>
            <a:r>
              <a:rPr lang="fr-FR" dirty="0" smtClean="0"/>
              <a:t>Décrivez un tableau de bord en faisant une comparaison avec le tableau de bord d'une voiture. (D'autres comparaisons peuvent également être utilisées.)</a:t>
            </a:r>
            <a:endParaRPr lang="en-US" dirty="0"/>
          </a:p>
        </p:txBody>
      </p:sp>
      <p:sp>
        <p:nvSpPr>
          <p:cNvPr id="4" name="Slide Number Placeholder 3"/>
          <p:cNvSpPr>
            <a:spLocks noGrp="1"/>
          </p:cNvSpPr>
          <p:nvPr>
            <p:ph type="sldNum" sz="quarter" idx="10"/>
          </p:nvPr>
        </p:nvSpPr>
        <p:spPr/>
        <p:txBody>
          <a:bodyPr/>
          <a:lstStyle/>
          <a:p>
            <a:fld id="{C9664C29-4CDD-465A-8215-9390E98F6E84}" type="slidenum">
              <a:rPr lang="en-US" smtClean="0"/>
              <a:t>10</a:t>
            </a:fld>
            <a:endParaRPr lang="en-US"/>
          </a:p>
        </p:txBody>
      </p:sp>
    </p:spTree>
    <p:extLst>
      <p:ext uri="{BB962C8B-B14F-4D97-AF65-F5344CB8AC3E}">
        <p14:creationId xmlns:p14="http://schemas.microsoft.com/office/powerpoint/2010/main" val="13656923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Remarques :</a:t>
            </a:r>
          </a:p>
          <a:p>
            <a:r>
              <a:rPr lang="fr-FR" dirty="0" smtClean="0"/>
              <a:t>Idéalement, les tableaux de bord devraient inclure des données provenant des catégories de données dont nous avons discuté. Cependant, parfois les données ne sont pas disponibles.</a:t>
            </a:r>
          </a:p>
          <a:p>
            <a:r>
              <a:rPr lang="fr-FR" dirty="0" smtClean="0"/>
              <a:t>Les tableaux de bord doivent montrer les cibles vers lesquelles travaille l’établissement. Cependant, les cibles ne sont pas appropriées pour les méthodes de PF, car nous devons faire en sorte que les femmes aient la liberté de choix. Les cibles sont appropriées pour les données sur le counseling ou le suivi.</a:t>
            </a:r>
          </a:p>
          <a:p>
            <a:r>
              <a:rPr lang="fr-FR" dirty="0" smtClean="0"/>
              <a:t>Assurez-vous que les tableaux de bord sont simples, sinon il est difficile de choisir les informations clés.</a:t>
            </a:r>
          </a:p>
          <a:p>
            <a:r>
              <a:rPr lang="fr-FR" dirty="0" smtClean="0"/>
              <a:t>Parfois, les tableaux de bord doivent être changés. Si un nouveau service est disponible, il peut être nécessaire de l'ajouter au tableau de bord. Ou si nous savons que certains services sont fournis avec une très haute qualité, nous pourrions être en mesure d'arrêter le suivi et nous concentrer sur d'autres services. (Mais nous devons nous assurer que la qualité ne diminue pas !)</a:t>
            </a:r>
            <a:endParaRPr lang="en-US" dirty="0"/>
          </a:p>
        </p:txBody>
      </p:sp>
      <p:sp>
        <p:nvSpPr>
          <p:cNvPr id="4" name="Slide Number Placeholder 3"/>
          <p:cNvSpPr>
            <a:spLocks noGrp="1"/>
          </p:cNvSpPr>
          <p:nvPr>
            <p:ph type="sldNum" sz="quarter" idx="10"/>
          </p:nvPr>
        </p:nvSpPr>
        <p:spPr/>
        <p:txBody>
          <a:bodyPr/>
          <a:lstStyle/>
          <a:p>
            <a:fld id="{C9664C29-4CDD-465A-8215-9390E98F6E84}" type="slidenum">
              <a:rPr lang="en-US" smtClean="0"/>
              <a:t>11</a:t>
            </a:fld>
            <a:endParaRPr lang="en-US"/>
          </a:p>
        </p:txBody>
      </p:sp>
    </p:spTree>
    <p:extLst>
      <p:ext uri="{BB962C8B-B14F-4D97-AF65-F5344CB8AC3E}">
        <p14:creationId xmlns:p14="http://schemas.microsoft.com/office/powerpoint/2010/main" val="33855897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Remarques :</a:t>
            </a:r>
          </a:p>
          <a:p>
            <a:r>
              <a:rPr lang="fr-FR" dirty="0" smtClean="0"/>
              <a:t>Consultez l'exemple de tableau de bord.</a:t>
            </a:r>
          </a:p>
          <a:p>
            <a:r>
              <a:rPr lang="fr-FR" dirty="0" smtClean="0"/>
              <a:t>Demandez aux participants s'ils utilisent des tableaux de bord pour les services de PF dans leurs établissements et quels</a:t>
            </a:r>
            <a:r>
              <a:rPr lang="fr-FR" baseline="0" dirty="0" smtClean="0"/>
              <a:t> éléments sont inclus </a:t>
            </a:r>
            <a:r>
              <a:rPr lang="fr-FR" dirty="0" smtClean="0"/>
              <a:t>?</a:t>
            </a:r>
            <a:endParaRPr lang="en-US" dirty="0" smtClean="0"/>
          </a:p>
        </p:txBody>
      </p:sp>
      <p:sp>
        <p:nvSpPr>
          <p:cNvPr id="4" name="Slide Number Placeholder 3"/>
          <p:cNvSpPr>
            <a:spLocks noGrp="1"/>
          </p:cNvSpPr>
          <p:nvPr>
            <p:ph type="sldNum" sz="quarter" idx="10"/>
          </p:nvPr>
        </p:nvSpPr>
        <p:spPr/>
        <p:txBody>
          <a:bodyPr/>
          <a:lstStyle/>
          <a:p>
            <a:fld id="{C9664C29-4CDD-465A-8215-9390E98F6E84}" type="slidenum">
              <a:rPr lang="en-US" smtClean="0"/>
              <a:t>12</a:t>
            </a:fld>
            <a:endParaRPr lang="en-US"/>
          </a:p>
        </p:txBody>
      </p:sp>
    </p:spTree>
    <p:extLst>
      <p:ext uri="{BB962C8B-B14F-4D97-AF65-F5344CB8AC3E}">
        <p14:creationId xmlns:p14="http://schemas.microsoft.com/office/powerpoint/2010/main" val="34951479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en-US" dirty="0"/>
          </a:p>
          <a:p>
            <a:endParaRPr lang="en-US" altLang="en-US" dirty="0"/>
          </a:p>
          <a:p>
            <a:endParaRPr lang="en-US" dirty="0"/>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13</a:t>
            </a:fld>
            <a:endParaRPr lang="en-US"/>
          </a:p>
        </p:txBody>
      </p:sp>
    </p:spTree>
    <p:extLst>
      <p:ext uri="{BB962C8B-B14F-4D97-AF65-F5344CB8AC3E}">
        <p14:creationId xmlns:p14="http://schemas.microsoft.com/office/powerpoint/2010/main" val="4285430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2</a:t>
            </a:fld>
            <a:endParaRPr lang="en-US"/>
          </a:p>
        </p:txBody>
      </p:sp>
    </p:spTree>
    <p:extLst>
      <p:ext uri="{BB962C8B-B14F-4D97-AF65-F5344CB8AC3E}">
        <p14:creationId xmlns:p14="http://schemas.microsoft.com/office/powerpoint/2010/main" val="2365072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Remarques :</a:t>
            </a:r>
          </a:p>
          <a:p>
            <a:r>
              <a:rPr lang="fr-FR" dirty="0" smtClean="0"/>
              <a:t>Voici des exemples de la façon dont les données dans les catégories de préparation, utilisation et couverture peuvent être utilisées pour identifier les lacunes, problèmes ou tendances dans les services de PF afin de prendre des décisions informées et d'améliorer la qualité des services.</a:t>
            </a:r>
          </a:p>
          <a:p>
            <a:r>
              <a:rPr lang="fr-FR" dirty="0" smtClean="0"/>
              <a:t>Passez en revue les problèmes / situations, puis demandez "Quelles pourraient être les raisons de ces problèmes ou situations </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C9664C29-4CDD-465A-8215-9390E98F6E84}" type="slidenum">
              <a:rPr lang="en-US" smtClean="0"/>
              <a:t>3</a:t>
            </a:fld>
            <a:endParaRPr lang="en-US"/>
          </a:p>
        </p:txBody>
      </p:sp>
    </p:spTree>
    <p:extLst>
      <p:ext uri="{BB962C8B-B14F-4D97-AF65-F5344CB8AC3E}">
        <p14:creationId xmlns:p14="http://schemas.microsoft.com/office/powerpoint/2010/main" val="2123365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Remarques :</a:t>
            </a:r>
          </a:p>
          <a:p>
            <a:r>
              <a:rPr lang="fr-FR" dirty="0" smtClean="0"/>
              <a:t>Voici des exemples de la façon dont les données dans les catégories de préparation, utilisation et couverture peuvent être utilisées pour identifier les lacunes, problèmes ou tendances dans les services de PF afin de prendre des décisions informées et d'améliorer la qualité des services.</a:t>
            </a:r>
          </a:p>
          <a:p>
            <a:r>
              <a:rPr lang="fr-FR" dirty="0" smtClean="0"/>
              <a:t>Passez en revue les problèmes / situations, puis demandez "Quelles pourraient être les raisons de ces problèmes ou situations ?"</a:t>
            </a:r>
            <a:endParaRPr lang="en-US" dirty="0"/>
          </a:p>
        </p:txBody>
      </p:sp>
      <p:sp>
        <p:nvSpPr>
          <p:cNvPr id="4" name="Slide Number Placeholder 3"/>
          <p:cNvSpPr>
            <a:spLocks noGrp="1"/>
          </p:cNvSpPr>
          <p:nvPr>
            <p:ph type="sldNum" sz="quarter" idx="10"/>
          </p:nvPr>
        </p:nvSpPr>
        <p:spPr/>
        <p:txBody>
          <a:bodyPr/>
          <a:lstStyle/>
          <a:p>
            <a:fld id="{C9664C29-4CDD-465A-8215-9390E98F6E84}" type="slidenum">
              <a:rPr lang="en-US" smtClean="0"/>
              <a:t>4</a:t>
            </a:fld>
            <a:endParaRPr lang="en-US"/>
          </a:p>
        </p:txBody>
      </p:sp>
    </p:spTree>
    <p:extLst>
      <p:ext uri="{BB962C8B-B14F-4D97-AF65-F5344CB8AC3E}">
        <p14:creationId xmlns:p14="http://schemas.microsoft.com/office/powerpoint/2010/main" val="12959148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Remarques :</a:t>
            </a:r>
          </a:p>
          <a:p>
            <a:r>
              <a:rPr lang="fr-FR" dirty="0" smtClean="0"/>
              <a:t>Voici des exemples de la façon dont les données dans les catégories de préparation, utilisation et couverture peuvent être utilisées pour identifier les lacunes, problèmes ou tendances dans les services de PF afin de prendre des décisions informées et d'améliorer la qualité des services.</a:t>
            </a:r>
          </a:p>
          <a:p>
            <a:r>
              <a:rPr lang="fr-FR" dirty="0" smtClean="0"/>
              <a:t>Passez en revue les problèmes / situations, puis demandez "Quelles pourraient être les raisons de ces problèmes ou situations </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C9664C29-4CDD-465A-8215-9390E98F6E84}" type="slidenum">
              <a:rPr lang="en-US" smtClean="0"/>
              <a:t>5</a:t>
            </a:fld>
            <a:endParaRPr lang="en-US"/>
          </a:p>
        </p:txBody>
      </p:sp>
    </p:spTree>
    <p:extLst>
      <p:ext uri="{BB962C8B-B14F-4D97-AF65-F5344CB8AC3E}">
        <p14:creationId xmlns:p14="http://schemas.microsoft.com/office/powerpoint/2010/main" val="24669763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Remarques :</a:t>
            </a:r>
          </a:p>
          <a:p>
            <a:r>
              <a:rPr lang="fr-FR" dirty="0" smtClean="0"/>
              <a:t>Voici des exemples de la façon dont les données dans les catégories de préparation, utilisation et couverture peuvent être utilisées pour identifier les lacunes, problèmes ou tendances dans les services de PF afin de prendre des décisions informées et d'améliorer la qualité des services.</a:t>
            </a:r>
          </a:p>
          <a:p>
            <a:r>
              <a:rPr lang="fr-FR" dirty="0" smtClean="0"/>
              <a:t>Passez en revue les problèmes / situations, puis demandez "Quelles pourraient être les raisons de ces problèmes ou situations ?"</a:t>
            </a:r>
            <a:endParaRPr lang="en-US" dirty="0"/>
          </a:p>
        </p:txBody>
      </p:sp>
      <p:sp>
        <p:nvSpPr>
          <p:cNvPr id="4" name="Slide Number Placeholder 3"/>
          <p:cNvSpPr>
            <a:spLocks noGrp="1"/>
          </p:cNvSpPr>
          <p:nvPr>
            <p:ph type="sldNum" sz="quarter" idx="10"/>
          </p:nvPr>
        </p:nvSpPr>
        <p:spPr/>
        <p:txBody>
          <a:bodyPr/>
          <a:lstStyle/>
          <a:p>
            <a:fld id="{C9664C29-4CDD-465A-8215-9390E98F6E84}" type="slidenum">
              <a:rPr lang="en-US" smtClean="0"/>
              <a:t>6</a:t>
            </a:fld>
            <a:endParaRPr lang="en-US"/>
          </a:p>
        </p:txBody>
      </p:sp>
    </p:spTree>
    <p:extLst>
      <p:ext uri="{BB962C8B-B14F-4D97-AF65-F5344CB8AC3E}">
        <p14:creationId xmlns:p14="http://schemas.microsoft.com/office/powerpoint/2010/main" val="2453471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Remarques :</a:t>
            </a:r>
          </a:p>
          <a:p>
            <a:r>
              <a:rPr lang="fr-FR" dirty="0" smtClean="0"/>
              <a:t>Voici des exemples de la façon dont les données dans les catégories de préparation, utilisation et couverture peuvent être utilisées pour identifier les lacunes, problèmes ou tendances dans les services de PF afin de prendre des décisions informées et d'améliorer la qualité des services.</a:t>
            </a:r>
          </a:p>
          <a:p>
            <a:r>
              <a:rPr lang="fr-FR" dirty="0" smtClean="0"/>
              <a:t>Passez en revue les problèmes / situations, puis demandez "Quelles pourraient être les raisons de ces problèmes ou situations ?"</a:t>
            </a:r>
            <a:endParaRPr lang="en-US" dirty="0"/>
          </a:p>
        </p:txBody>
      </p:sp>
      <p:sp>
        <p:nvSpPr>
          <p:cNvPr id="4" name="Slide Number Placeholder 3"/>
          <p:cNvSpPr>
            <a:spLocks noGrp="1"/>
          </p:cNvSpPr>
          <p:nvPr>
            <p:ph type="sldNum" sz="quarter" idx="10"/>
          </p:nvPr>
        </p:nvSpPr>
        <p:spPr/>
        <p:txBody>
          <a:bodyPr/>
          <a:lstStyle/>
          <a:p>
            <a:fld id="{C9664C29-4CDD-465A-8215-9390E98F6E84}" type="slidenum">
              <a:rPr lang="en-US" smtClean="0"/>
              <a:t>7</a:t>
            </a:fld>
            <a:endParaRPr lang="en-US"/>
          </a:p>
        </p:txBody>
      </p:sp>
    </p:spTree>
    <p:extLst>
      <p:ext uri="{BB962C8B-B14F-4D97-AF65-F5344CB8AC3E}">
        <p14:creationId xmlns:p14="http://schemas.microsoft.com/office/powerpoint/2010/main" val="25602448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Remarques :</a:t>
            </a:r>
          </a:p>
          <a:p>
            <a:r>
              <a:rPr lang="fr-FR" dirty="0" smtClean="0"/>
              <a:t>Voici des exemples de la façon dont les données dans les catégories de préparation, utilisation et couverture peuvent être utilisées pour identifier les lacunes, problèmes ou tendances dans les services de PF afin de prendre des décisions informées et d'améliorer la qualité des services.</a:t>
            </a:r>
          </a:p>
          <a:p>
            <a:r>
              <a:rPr lang="fr-FR" dirty="0" smtClean="0"/>
              <a:t>Passez en revue les problèmes / situations, puis demandez "Quelles pourraient être les raisons de ces problèmes ou situations ?"</a:t>
            </a:r>
            <a:endParaRPr lang="en-US" dirty="0"/>
          </a:p>
        </p:txBody>
      </p:sp>
      <p:sp>
        <p:nvSpPr>
          <p:cNvPr id="4" name="Slide Number Placeholder 3"/>
          <p:cNvSpPr>
            <a:spLocks noGrp="1"/>
          </p:cNvSpPr>
          <p:nvPr>
            <p:ph type="sldNum" sz="quarter" idx="10"/>
          </p:nvPr>
        </p:nvSpPr>
        <p:spPr/>
        <p:txBody>
          <a:bodyPr/>
          <a:lstStyle/>
          <a:p>
            <a:fld id="{C9664C29-4CDD-465A-8215-9390E98F6E84}" type="slidenum">
              <a:rPr lang="en-US" smtClean="0"/>
              <a:t>8</a:t>
            </a:fld>
            <a:endParaRPr lang="en-US"/>
          </a:p>
        </p:txBody>
      </p:sp>
    </p:spTree>
    <p:extLst>
      <p:ext uri="{BB962C8B-B14F-4D97-AF65-F5344CB8AC3E}">
        <p14:creationId xmlns:p14="http://schemas.microsoft.com/office/powerpoint/2010/main" val="975244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Remarques :</a:t>
            </a:r>
          </a:p>
          <a:p>
            <a:r>
              <a:rPr lang="fr-FR" dirty="0" smtClean="0"/>
              <a:t>Cliquer</a:t>
            </a:r>
            <a:r>
              <a:rPr lang="fr-FR" baseline="0" dirty="0" smtClean="0"/>
              <a:t> </a:t>
            </a:r>
            <a:r>
              <a:rPr lang="fr-FR" dirty="0" smtClean="0"/>
              <a:t>à travers les animations dans la diapositive pour voir les moyens de revoir les données. Demandez ensuite au groupe s'ils ont d'autres idées sur la façon dont les données peuvent être examinées dans un établissement.</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C9664C29-4CDD-465A-8215-9390E98F6E84}" type="slidenum">
              <a:rPr lang="en-US" smtClean="0"/>
              <a:t>9</a:t>
            </a:fld>
            <a:endParaRPr lang="en-US"/>
          </a:p>
        </p:txBody>
      </p:sp>
    </p:spTree>
    <p:extLst>
      <p:ext uri="{BB962C8B-B14F-4D97-AF65-F5344CB8AC3E}">
        <p14:creationId xmlns:p14="http://schemas.microsoft.com/office/powerpoint/2010/main" val="37129278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3"/>
          <p:cNvSpPr/>
          <p:nvPr/>
        </p:nvSpPr>
        <p:spPr>
          <a:xfrm>
            <a:off x="0" y="2514600"/>
            <a:ext cx="9144000" cy="434340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5" name="Group 8"/>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7772400" cy="2667000"/>
          </a:xfrm>
        </p:spPr>
        <p:txBody>
          <a:bodyPr anchor="b">
            <a:noAutofit/>
          </a:bodyPr>
          <a:lstStyle>
            <a:lvl1pPr>
              <a:lnSpc>
                <a:spcPct val="100000"/>
              </a:lnSpc>
              <a:defRPr sz="4000">
                <a:solidFill>
                  <a:srgbClr val="002A6C"/>
                </a:solidFill>
                <a:latin typeface="Gill Sans MT" panose="020B0502020104020203" pitchFamily="34" charset="0"/>
                <a:cs typeface="Arial" panose="020B0604020202020204" pitchFamily="34" charset="0"/>
              </a:defRPr>
            </a:lvl1pPr>
          </a:lstStyle>
          <a:p>
            <a:r>
              <a:rPr lang="en-US" smtClean="0"/>
              <a:t>Click to edit Master title style</a:t>
            </a:r>
            <a:endParaRPr lang="en-US" dirty="0"/>
          </a:p>
        </p:txBody>
      </p:sp>
      <p:sp>
        <p:nvSpPr>
          <p:cNvPr id="15" name="Subtitle 2"/>
          <p:cNvSpPr>
            <a:spLocks noGrp="1"/>
          </p:cNvSpPr>
          <p:nvPr>
            <p:ph type="subTitle" idx="1"/>
          </p:nvPr>
        </p:nvSpPr>
        <p:spPr>
          <a:xfrm>
            <a:off x="762000" y="4800600"/>
            <a:ext cx="7772400" cy="1219200"/>
          </a:xfrm>
        </p:spPr>
        <p:txBody>
          <a:bodyPr>
            <a:normAutofit/>
          </a:bodyPr>
          <a:lstStyle>
            <a:lvl1pPr marL="0" indent="0" algn="ctr">
              <a:buNone/>
              <a:defRPr sz="2400">
                <a:solidFill>
                  <a:srgbClr val="808080"/>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58291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5" name="Group 6"/>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4648200" cy="2667000"/>
          </a:xfrm>
        </p:spPr>
        <p:txBody>
          <a:bodyPr anchor="b">
            <a:noAutofit/>
          </a:bodyPr>
          <a:lstStyle>
            <a:lvl1pPr algn="l">
              <a:lnSpc>
                <a:spcPct val="100000"/>
              </a:lnSpc>
              <a:defRPr sz="3000">
                <a:solidFill>
                  <a:srgbClr val="002A6C"/>
                </a:solidFill>
                <a:latin typeface="Gill Sans MT" panose="020B0502020104020203" pitchFamily="34" charset="0"/>
                <a:cs typeface="Arial" panose="020B0604020202020204" pitchFamily="34" charset="0"/>
              </a:defRPr>
            </a:lvl1pPr>
          </a:lstStyle>
          <a:p>
            <a:r>
              <a:rPr lang="en-US" dirty="0" smtClean="0"/>
              <a:t>Click to edit Master title style</a:t>
            </a:r>
            <a:endParaRPr lang="en-US" dirty="0"/>
          </a:p>
        </p:txBody>
      </p:sp>
      <p:sp>
        <p:nvSpPr>
          <p:cNvPr id="15" name="Subtitle 2"/>
          <p:cNvSpPr>
            <a:spLocks noGrp="1"/>
          </p:cNvSpPr>
          <p:nvPr>
            <p:ph type="subTitle" idx="1"/>
          </p:nvPr>
        </p:nvSpPr>
        <p:spPr>
          <a:xfrm>
            <a:off x="762000" y="4800600"/>
            <a:ext cx="4648200" cy="1219200"/>
          </a:xfrm>
        </p:spPr>
        <p:txBody>
          <a:bodyPr>
            <a:normAutofit/>
          </a:bodyPr>
          <a:lstStyle>
            <a:lvl1pPr marL="0" indent="0" algn="l">
              <a:buNone/>
              <a:defRPr sz="22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3" name="ClipArt Placeholder 2"/>
          <p:cNvSpPr>
            <a:spLocks noGrp="1"/>
          </p:cNvSpPr>
          <p:nvPr>
            <p:ph type="clipArt" sz="quarter" idx="13"/>
          </p:nvPr>
        </p:nvSpPr>
        <p:spPr>
          <a:xfrm>
            <a:off x="5638800" y="1981200"/>
            <a:ext cx="2667000" cy="4038600"/>
          </a:xfrm>
        </p:spPr>
        <p:txBody>
          <a:bodyPr rtlCol="0">
            <a:normAutofit/>
          </a:bodyPr>
          <a:lstStyle>
            <a:lvl1pPr marL="0" indent="0">
              <a:buNone/>
              <a:defRPr/>
            </a:lvl1pPr>
          </a:lstStyle>
          <a:p>
            <a:pPr lvl="0"/>
            <a:endParaRPr lang="en-US" noProof="0" dirty="0"/>
          </a:p>
        </p:txBody>
      </p:sp>
    </p:spTree>
    <p:extLst>
      <p:ext uri="{BB962C8B-B14F-4D97-AF65-F5344CB8AC3E}">
        <p14:creationId xmlns:p14="http://schemas.microsoft.com/office/powerpoint/2010/main" val="1613348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5F5F5F"/>
                </a:solidFill>
              </a:defRPr>
            </a:lvl1pPr>
            <a:lvl2pPr>
              <a:defRPr>
                <a:solidFill>
                  <a:srgbClr val="5F5F5F"/>
                </a:solidFill>
              </a:defRPr>
            </a:lvl2pPr>
            <a:lvl3pPr>
              <a:defRPr>
                <a:solidFill>
                  <a:srgbClr val="5F5F5F"/>
                </a:solidFill>
              </a:defRPr>
            </a:lvl3pPr>
            <a:lvl4pPr>
              <a:defRPr>
                <a:solidFill>
                  <a:srgbClr val="5F5F5F"/>
                </a:solidFill>
              </a:defRPr>
            </a:lvl4pPr>
            <a:lvl5pPr>
              <a:defRPr>
                <a:solidFill>
                  <a:srgbClr val="5F5F5F"/>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394AD2A7-6147-4577-9891-B30CACE7B848}" type="slidenum">
              <a:rPr lang="en-US"/>
              <a:pPr>
                <a:defRPr/>
              </a:pPr>
              <a:t>‹#›</a:t>
            </a:fld>
            <a:endParaRPr lang="en-US" dirty="0"/>
          </a:p>
        </p:txBody>
      </p:sp>
    </p:spTree>
    <p:extLst>
      <p:ext uri="{BB962C8B-B14F-4D97-AF65-F5344CB8AC3E}">
        <p14:creationId xmlns:p14="http://schemas.microsoft.com/office/powerpoint/2010/main" val="30110206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C0C548B5-EC84-4B0E-BE13-E7192186B0E0}" type="slidenum">
              <a:rPr lang="en-US"/>
              <a:pPr>
                <a:defRPr/>
              </a:pPr>
              <a:t>‹#›</a:t>
            </a:fld>
            <a:endParaRPr lang="en-US" dirty="0"/>
          </a:p>
        </p:txBody>
      </p:sp>
    </p:spTree>
    <p:extLst>
      <p:ext uri="{BB962C8B-B14F-4D97-AF65-F5344CB8AC3E}">
        <p14:creationId xmlns:p14="http://schemas.microsoft.com/office/powerpoint/2010/main" val="8638155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rgbClr val="5F5F5F"/>
                </a:solidFill>
              </a:defRPr>
            </a:lvl1pPr>
            <a:lvl2pPr>
              <a:defRPr sz="2200">
                <a:solidFill>
                  <a:srgbClr val="5F5F5F"/>
                </a:solidFill>
              </a:defRPr>
            </a:lvl2pPr>
            <a:lvl3pPr>
              <a:defRPr sz="2000">
                <a:solidFill>
                  <a:srgbClr val="5F5F5F"/>
                </a:solidFill>
              </a:defRPr>
            </a:lvl3pPr>
            <a:lvl4pPr>
              <a:defRPr sz="1800">
                <a:solidFill>
                  <a:srgbClr val="5F5F5F"/>
                </a:solidFill>
              </a:defRPr>
            </a:lvl4pPr>
            <a:lvl5pPr>
              <a:defRPr sz="1600">
                <a:solidFill>
                  <a:srgbClr val="5F5F5F"/>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5"/>
          <p:cNvSpPr>
            <a:spLocks noGrp="1"/>
          </p:cNvSpPr>
          <p:nvPr>
            <p:ph type="sldNum" sz="quarter" idx="10"/>
          </p:nvPr>
        </p:nvSpPr>
        <p:spPr/>
        <p:txBody>
          <a:bodyPr/>
          <a:lstStyle>
            <a:lvl1pPr>
              <a:defRPr/>
            </a:lvl1pPr>
          </a:lstStyle>
          <a:p>
            <a:pPr>
              <a:defRPr/>
            </a:pPr>
            <a:fld id="{C47599CD-AF74-45D7-9EBD-42E72EC99B01}" type="slidenum">
              <a:rPr lang="en-US"/>
              <a:pPr>
                <a:defRPr/>
              </a:pPr>
              <a:t>‹#›</a:t>
            </a:fld>
            <a:endParaRPr lang="en-US" dirty="0"/>
          </a:p>
        </p:txBody>
      </p:sp>
    </p:spTree>
    <p:extLst>
      <p:ext uri="{BB962C8B-B14F-4D97-AF65-F5344CB8AC3E}">
        <p14:creationId xmlns:p14="http://schemas.microsoft.com/office/powerpoint/2010/main" val="41969822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smtClean="0"/>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pPr>
              <a:defRPr/>
            </a:pPr>
            <a:fld id="{031934AD-DBC9-4EDD-B686-455CF3D74807}" type="slidenum">
              <a:rPr lang="en-US"/>
              <a:pPr>
                <a:defRPr/>
              </a:pPr>
              <a:t>‹#›</a:t>
            </a:fld>
            <a:endParaRPr lang="en-US" dirty="0"/>
          </a:p>
        </p:txBody>
      </p:sp>
    </p:spTree>
    <p:extLst>
      <p:ext uri="{BB962C8B-B14F-4D97-AF65-F5344CB8AC3E}">
        <p14:creationId xmlns:p14="http://schemas.microsoft.com/office/powerpoint/2010/main" val="12234296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D58C2176-5AA6-42CC-B2F5-29103EC16FF5}" type="slidenum">
              <a:rPr lang="en-US"/>
              <a:pPr>
                <a:defRPr/>
              </a:pPr>
              <a:t>‹#›</a:t>
            </a:fld>
            <a:endParaRPr lang="en-US" dirty="0"/>
          </a:p>
        </p:txBody>
      </p:sp>
    </p:spTree>
    <p:extLst>
      <p:ext uri="{BB962C8B-B14F-4D97-AF65-F5344CB8AC3E}">
        <p14:creationId xmlns:p14="http://schemas.microsoft.com/office/powerpoint/2010/main" val="26206250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693738" y="1831975"/>
            <a:ext cx="7696200"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3400" smtClean="0">
                <a:solidFill>
                  <a:srgbClr val="002A6C"/>
                </a:solidFill>
                <a:latin typeface="Gill Sans MT" pitchFamily="34" charset="0"/>
              </a:rPr>
              <a:t>For more information, please visit</a:t>
            </a:r>
          </a:p>
          <a:p>
            <a:pPr algn="ctr">
              <a:defRPr/>
            </a:pPr>
            <a:r>
              <a:rPr lang="en-US" altLang="en-US" sz="3400" b="1" smtClean="0">
                <a:solidFill>
                  <a:srgbClr val="002A6C"/>
                </a:solidFill>
                <a:latin typeface="Gill Sans MT" pitchFamily="34" charset="0"/>
              </a:rPr>
              <a:t>www.mcsprogram.org</a:t>
            </a:r>
          </a:p>
          <a:p>
            <a:pPr>
              <a:defRPr/>
            </a:pPr>
            <a:endParaRPr lang="en-US" altLang="en-US" smtClean="0"/>
          </a:p>
        </p:txBody>
      </p:sp>
      <p:sp>
        <p:nvSpPr>
          <p:cNvPr id="3" name="TextBox 2"/>
          <p:cNvSpPr txBox="1">
            <a:spLocks noChangeArrowheads="1"/>
          </p:cNvSpPr>
          <p:nvPr/>
        </p:nvSpPr>
        <p:spPr bwMode="auto">
          <a:xfrm>
            <a:off x="693738" y="3733800"/>
            <a:ext cx="76962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1400" dirty="0" smtClean="0">
                <a:latin typeface="Gill Sans MT" pitchFamily="34" charset="0"/>
              </a:rPr>
              <a:t>This presentation was made possible by the generous support of the American people through the United States Agency for International Development (USAID), under the terms of the Cooperative Agreement AID-OAA-A-14-00028.  The contents are the responsibility of the authors and do not necessarily reflect the views of USAID or the United States Government.</a:t>
            </a:r>
          </a:p>
        </p:txBody>
      </p:sp>
      <p:sp>
        <p:nvSpPr>
          <p:cNvPr id="4" name="TextBox 3"/>
          <p:cNvSpPr txBox="1">
            <a:spLocks noChangeArrowheads="1"/>
          </p:cNvSpPr>
          <p:nvPr/>
        </p:nvSpPr>
        <p:spPr bwMode="auto">
          <a:xfrm>
            <a:off x="960438" y="6019800"/>
            <a:ext cx="71628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defRPr/>
            </a:pPr>
            <a:r>
              <a:rPr lang="en-US" altLang="en-US" sz="2800" baseline="30000" smtClean="0">
                <a:solidFill>
                  <a:srgbClr val="002A6C"/>
                </a:solidFill>
                <a:latin typeface="Gill Sans MT" pitchFamily="34" charset="0"/>
              </a:rPr>
              <a:t> facebook.com/MCSPglobal 			twitter.com/MCSPglobal</a:t>
            </a:r>
          </a:p>
        </p:txBody>
      </p:sp>
    </p:spTree>
    <p:extLst>
      <p:ext uri="{BB962C8B-B14F-4D97-AF65-F5344CB8AC3E}">
        <p14:creationId xmlns:p14="http://schemas.microsoft.com/office/powerpoint/2010/main" val="2349855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5" name="Group 7"/>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4648200" cy="2667000"/>
          </a:xfrm>
        </p:spPr>
        <p:txBody>
          <a:bodyPr anchor="b">
            <a:noAutofit/>
          </a:bodyPr>
          <a:lstStyle>
            <a:lvl1pPr algn="l">
              <a:lnSpc>
                <a:spcPct val="100000"/>
              </a:lnSpc>
              <a:defRPr sz="3000">
                <a:solidFill>
                  <a:srgbClr val="002A6C"/>
                </a:solidFill>
                <a:latin typeface="Gill Sans MT" panose="020B0502020104020203" pitchFamily="34" charset="0"/>
                <a:cs typeface="Arial" panose="020B0604020202020204" pitchFamily="34" charset="0"/>
              </a:defRPr>
            </a:lvl1pPr>
          </a:lstStyle>
          <a:p>
            <a:r>
              <a:rPr lang="en-US" smtClean="0"/>
              <a:t>Click to edit Master title style</a:t>
            </a:r>
            <a:endParaRPr lang="en-US" dirty="0"/>
          </a:p>
        </p:txBody>
      </p:sp>
      <p:sp>
        <p:nvSpPr>
          <p:cNvPr id="15" name="Subtitle 2"/>
          <p:cNvSpPr>
            <a:spLocks noGrp="1"/>
          </p:cNvSpPr>
          <p:nvPr>
            <p:ph type="subTitle" idx="1"/>
          </p:nvPr>
        </p:nvSpPr>
        <p:spPr>
          <a:xfrm>
            <a:off x="762000" y="4800600"/>
            <a:ext cx="4648200" cy="1219200"/>
          </a:xfrm>
        </p:spPr>
        <p:txBody>
          <a:bodyPr>
            <a:normAutofit/>
          </a:bodyPr>
          <a:lstStyle>
            <a:lvl1pPr marL="0" indent="0" algn="l">
              <a:buNone/>
              <a:defRPr sz="22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3" name="ClipArt Placeholder 2"/>
          <p:cNvSpPr>
            <a:spLocks noGrp="1"/>
          </p:cNvSpPr>
          <p:nvPr>
            <p:ph type="clipArt" sz="quarter" idx="13"/>
          </p:nvPr>
        </p:nvSpPr>
        <p:spPr>
          <a:xfrm>
            <a:off x="5638800" y="1981200"/>
            <a:ext cx="2667000" cy="4038600"/>
          </a:xfrm>
        </p:spPr>
        <p:txBody>
          <a:bodyPr rtlCol="0">
            <a:normAutofit/>
          </a:bodyPr>
          <a:lstStyle>
            <a:lvl1pPr marL="0" indent="0">
              <a:buNone/>
              <a:defRPr/>
            </a:lvl1pPr>
          </a:lstStyle>
          <a:p>
            <a:pPr lvl="0"/>
            <a:r>
              <a:rPr lang="en-US" noProof="0" smtClean="0"/>
              <a:t>Click icon to add online image</a:t>
            </a:r>
            <a:endParaRPr lang="en-US" noProof="0" dirty="0"/>
          </a:p>
        </p:txBody>
      </p:sp>
    </p:spTree>
    <p:extLst>
      <p:ext uri="{BB962C8B-B14F-4D97-AF65-F5344CB8AC3E}">
        <p14:creationId xmlns:p14="http://schemas.microsoft.com/office/powerpoint/2010/main" val="3532761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5F5F5F"/>
                </a:solidFill>
              </a:defRPr>
            </a:lvl1pPr>
            <a:lvl2pPr>
              <a:defRPr>
                <a:solidFill>
                  <a:srgbClr val="5F5F5F"/>
                </a:solidFill>
              </a:defRPr>
            </a:lvl2pPr>
            <a:lvl3pPr>
              <a:defRPr>
                <a:solidFill>
                  <a:srgbClr val="5F5F5F"/>
                </a:solidFill>
              </a:defRPr>
            </a:lvl3pPr>
            <a:lvl4pPr>
              <a:defRPr>
                <a:solidFill>
                  <a:srgbClr val="5F5F5F"/>
                </a:solidFill>
              </a:defRPr>
            </a:lvl4pPr>
            <a:lvl5pPr>
              <a:defRPr>
                <a:solidFill>
                  <a:srgbClr val="5F5F5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EA0222A4-8AC8-48A7-9C6E-F978AD53429A}" type="slidenum">
              <a:rPr lang="en-US"/>
              <a:pPr>
                <a:defRPr/>
              </a:pPr>
              <a:t>‹#›</a:t>
            </a:fld>
            <a:endParaRPr lang="en-US" dirty="0"/>
          </a:p>
        </p:txBody>
      </p:sp>
    </p:spTree>
    <p:extLst>
      <p:ext uri="{BB962C8B-B14F-4D97-AF65-F5344CB8AC3E}">
        <p14:creationId xmlns:p14="http://schemas.microsoft.com/office/powerpoint/2010/main" val="1387197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3D5D850E-1C30-4D87-8E65-6E186B96877A}" type="slidenum">
              <a:rPr lang="en-US"/>
              <a:pPr>
                <a:defRPr/>
              </a:pPr>
              <a:t>‹#›</a:t>
            </a:fld>
            <a:endParaRPr lang="en-US" dirty="0"/>
          </a:p>
        </p:txBody>
      </p:sp>
    </p:spTree>
    <p:extLst>
      <p:ext uri="{BB962C8B-B14F-4D97-AF65-F5344CB8AC3E}">
        <p14:creationId xmlns:p14="http://schemas.microsoft.com/office/powerpoint/2010/main" val="476449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rgbClr val="5F5F5F"/>
                </a:solidFill>
              </a:defRPr>
            </a:lvl1pPr>
            <a:lvl2pPr>
              <a:defRPr sz="2200">
                <a:solidFill>
                  <a:srgbClr val="5F5F5F"/>
                </a:solidFill>
              </a:defRPr>
            </a:lvl2pPr>
            <a:lvl3pPr>
              <a:defRPr sz="2000">
                <a:solidFill>
                  <a:srgbClr val="5F5F5F"/>
                </a:solidFill>
              </a:defRPr>
            </a:lvl3pPr>
            <a:lvl4pPr>
              <a:defRPr sz="1800">
                <a:solidFill>
                  <a:srgbClr val="5F5F5F"/>
                </a:solidFill>
              </a:defRPr>
            </a:lvl4pPr>
            <a:lvl5pPr>
              <a:defRPr sz="1600">
                <a:solidFill>
                  <a:srgbClr val="5F5F5F"/>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5"/>
          <p:cNvSpPr>
            <a:spLocks noGrp="1"/>
          </p:cNvSpPr>
          <p:nvPr>
            <p:ph type="sldNum" sz="quarter" idx="10"/>
          </p:nvPr>
        </p:nvSpPr>
        <p:spPr/>
        <p:txBody>
          <a:bodyPr/>
          <a:lstStyle>
            <a:lvl1pPr>
              <a:defRPr/>
            </a:lvl1pPr>
          </a:lstStyle>
          <a:p>
            <a:pPr>
              <a:defRPr/>
            </a:pPr>
            <a:fld id="{31F75BA6-6F66-4B4F-B889-433C6A812A46}" type="slidenum">
              <a:rPr lang="en-US"/>
              <a:pPr>
                <a:defRPr/>
              </a:pPr>
              <a:t>‹#›</a:t>
            </a:fld>
            <a:endParaRPr lang="en-US" dirty="0"/>
          </a:p>
        </p:txBody>
      </p:sp>
    </p:spTree>
    <p:extLst>
      <p:ext uri="{BB962C8B-B14F-4D97-AF65-F5344CB8AC3E}">
        <p14:creationId xmlns:p14="http://schemas.microsoft.com/office/powerpoint/2010/main" val="2978057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smtClean="0"/>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pPr>
              <a:defRPr/>
            </a:pPr>
            <a:fld id="{FB7F6CA6-AB2A-454F-BC4F-F3F64A77953D}" type="slidenum">
              <a:rPr lang="en-US"/>
              <a:pPr>
                <a:defRPr/>
              </a:pPr>
              <a:t>‹#›</a:t>
            </a:fld>
            <a:endParaRPr lang="en-US" dirty="0"/>
          </a:p>
        </p:txBody>
      </p:sp>
    </p:spTree>
    <p:extLst>
      <p:ext uri="{BB962C8B-B14F-4D97-AF65-F5344CB8AC3E}">
        <p14:creationId xmlns:p14="http://schemas.microsoft.com/office/powerpoint/2010/main" val="3457866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EBC1EBD9-0337-43EE-B526-2D0F89511152}" type="slidenum">
              <a:rPr lang="en-US"/>
              <a:pPr>
                <a:defRPr/>
              </a:pPr>
              <a:t>‹#›</a:t>
            </a:fld>
            <a:endParaRPr lang="en-US" dirty="0"/>
          </a:p>
        </p:txBody>
      </p:sp>
    </p:spTree>
    <p:extLst>
      <p:ext uri="{BB962C8B-B14F-4D97-AF65-F5344CB8AC3E}">
        <p14:creationId xmlns:p14="http://schemas.microsoft.com/office/powerpoint/2010/main" val="35786604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693738" y="1831975"/>
            <a:ext cx="769620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lvl="0" algn="ctr"/>
            <a:r>
              <a:rPr lang="fr-FR" sz="3400" kern="1200" dirty="0" smtClean="0">
                <a:solidFill>
                  <a:schemeClr val="tx2"/>
                </a:solidFill>
                <a:effectLst/>
                <a:latin typeface="Gill Sans MT" panose="020B0502020104020203" pitchFamily="34" charset="0"/>
                <a:ea typeface="+mn-ea"/>
                <a:cs typeface="Arial" charset="0"/>
              </a:rPr>
              <a:t>Pour de plus amples informations, </a:t>
            </a:r>
          </a:p>
          <a:p>
            <a:pPr lvl="0" algn="ctr"/>
            <a:r>
              <a:rPr lang="fr-FR" sz="3400" kern="1200" dirty="0" smtClean="0">
                <a:solidFill>
                  <a:schemeClr val="tx2"/>
                </a:solidFill>
                <a:effectLst/>
                <a:latin typeface="Gill Sans MT" panose="020B0502020104020203" pitchFamily="34" charset="0"/>
                <a:ea typeface="+mn-ea"/>
                <a:cs typeface="Arial" charset="0"/>
              </a:rPr>
              <a:t>rendez-vous sur le site </a:t>
            </a:r>
          </a:p>
          <a:p>
            <a:pPr lvl="0" algn="ctr"/>
            <a:r>
              <a:rPr lang="fr-FR" sz="3400" b="1" kern="1200" dirty="0" smtClean="0">
                <a:solidFill>
                  <a:schemeClr val="tx2"/>
                </a:solidFill>
                <a:effectLst/>
                <a:latin typeface="Gill Sans MT" panose="020B0502020104020203" pitchFamily="34" charset="0"/>
                <a:ea typeface="+mn-ea"/>
                <a:cs typeface="Arial" charset="0"/>
              </a:rPr>
              <a:t>www.mcsprogram.org</a:t>
            </a:r>
            <a:endParaRPr lang="en-US" sz="3400" b="1" kern="1200" dirty="0" smtClean="0">
              <a:solidFill>
                <a:schemeClr val="tx2"/>
              </a:solidFill>
              <a:effectLst/>
              <a:latin typeface="Gill Sans MT" panose="020B0502020104020203" pitchFamily="34" charset="0"/>
              <a:ea typeface="+mn-ea"/>
              <a:cs typeface="Arial" charset="0"/>
            </a:endParaRPr>
          </a:p>
          <a:p>
            <a:pPr>
              <a:defRPr/>
            </a:pPr>
            <a:endParaRPr lang="en-US" altLang="en-US" dirty="0" smtClean="0"/>
          </a:p>
        </p:txBody>
      </p:sp>
      <p:sp>
        <p:nvSpPr>
          <p:cNvPr id="3" name="TextBox 2"/>
          <p:cNvSpPr txBox="1">
            <a:spLocks noChangeArrowheads="1"/>
          </p:cNvSpPr>
          <p:nvPr/>
        </p:nvSpPr>
        <p:spPr bwMode="auto">
          <a:xfrm>
            <a:off x="693738" y="3733800"/>
            <a:ext cx="76962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lvl="0" algn="ctr"/>
            <a:r>
              <a:rPr lang="fr-FR" sz="1400" kern="1200" spc="-20" baseline="0" dirty="0" smtClean="0">
                <a:solidFill>
                  <a:schemeClr val="tx1"/>
                </a:solidFill>
                <a:effectLst/>
                <a:latin typeface="Gill Sans MT" panose="020B0502020104020203" pitchFamily="34" charset="0"/>
                <a:ea typeface="+mn-ea"/>
                <a:cs typeface="Arial" charset="0"/>
              </a:rPr>
              <a:t>Cette présentation a été rendue possible grâce au soutien généreux du peuple américain, par le biais de l’USAID, en vertu de l’accord coopératif AID-OAA-A-14-00028. Les auteurs sont responsables de ce contenu qui ne représente pas forcément le point de vue de l’USAID ou du Gouvernement des Etats-Unis.</a:t>
            </a:r>
            <a:endParaRPr lang="en-US" sz="1400" kern="1200" spc="-20" baseline="0" dirty="0">
              <a:solidFill>
                <a:schemeClr val="tx1"/>
              </a:solidFill>
              <a:effectLst/>
              <a:latin typeface="Gill Sans MT" panose="020B0502020104020203" pitchFamily="34" charset="0"/>
              <a:ea typeface="+mn-ea"/>
              <a:cs typeface="Arial" charset="0"/>
            </a:endParaRPr>
          </a:p>
        </p:txBody>
      </p:sp>
      <p:sp>
        <p:nvSpPr>
          <p:cNvPr id="4" name="TextBox 3"/>
          <p:cNvSpPr txBox="1">
            <a:spLocks noChangeArrowheads="1"/>
          </p:cNvSpPr>
          <p:nvPr/>
        </p:nvSpPr>
        <p:spPr bwMode="auto">
          <a:xfrm>
            <a:off x="960438" y="6019800"/>
            <a:ext cx="71628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defRPr/>
            </a:pPr>
            <a:r>
              <a:rPr lang="en-US" altLang="en-US" sz="2800" baseline="30000" smtClean="0">
                <a:solidFill>
                  <a:srgbClr val="002A6C"/>
                </a:solidFill>
                <a:latin typeface="Gill Sans MT" pitchFamily="34" charset="0"/>
              </a:rPr>
              <a:t> facebook.com/MCSPglobal 			twitter.com/MCSPglobal</a:t>
            </a:r>
          </a:p>
        </p:txBody>
      </p:sp>
    </p:spTree>
    <p:extLst>
      <p:ext uri="{BB962C8B-B14F-4D97-AF65-F5344CB8AC3E}">
        <p14:creationId xmlns:p14="http://schemas.microsoft.com/office/powerpoint/2010/main" val="3436228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4" name="Group 6"/>
          <p:cNvGrpSpPr>
            <a:grpSpLocks noChangeAspect="1"/>
          </p:cNvGrpSpPr>
          <p:nvPr/>
        </p:nvGrpSpPr>
        <p:grpSpPr bwMode="auto">
          <a:xfrm>
            <a:off x="2141538" y="762000"/>
            <a:ext cx="4860925" cy="752475"/>
            <a:chOff x="2362200" y="762000"/>
            <a:chExt cx="4419600" cy="684422"/>
          </a:xfrm>
        </p:grpSpPr>
        <p:pic>
          <p:nvPicPr>
            <p:cNvPr id="5"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7772400" cy="2667000"/>
          </a:xfrm>
        </p:spPr>
        <p:txBody>
          <a:bodyPr anchor="b">
            <a:noAutofit/>
          </a:bodyPr>
          <a:lstStyle>
            <a:lvl1pPr>
              <a:lnSpc>
                <a:spcPct val="100000"/>
              </a:lnSpc>
              <a:defRPr sz="4000">
                <a:solidFill>
                  <a:srgbClr val="002A6C"/>
                </a:solidFill>
                <a:latin typeface="Gill Sans MT" panose="020B0502020104020203" pitchFamily="34" charset="0"/>
                <a:cs typeface="Arial" panose="020B0604020202020204" pitchFamily="34" charset="0"/>
              </a:defRPr>
            </a:lvl1pPr>
          </a:lstStyle>
          <a:p>
            <a:r>
              <a:rPr lang="en-US" dirty="0" smtClean="0"/>
              <a:t>Click to edit Master title style</a:t>
            </a:r>
            <a:endParaRPr lang="en-US" dirty="0"/>
          </a:p>
        </p:txBody>
      </p:sp>
      <p:sp>
        <p:nvSpPr>
          <p:cNvPr id="15" name="Subtitle 2"/>
          <p:cNvSpPr>
            <a:spLocks noGrp="1"/>
          </p:cNvSpPr>
          <p:nvPr>
            <p:ph type="subTitle" idx="1"/>
          </p:nvPr>
        </p:nvSpPr>
        <p:spPr>
          <a:xfrm>
            <a:off x="762000" y="4800600"/>
            <a:ext cx="7772400" cy="1219200"/>
          </a:xfrm>
        </p:spPr>
        <p:txBody>
          <a:bodyPr>
            <a:normAutofit/>
          </a:bodyPr>
          <a:lstStyle>
            <a:lvl1pPr marL="0" indent="0" algn="ctr">
              <a:buNone/>
              <a:defRPr sz="24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42397237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p:nvPr/>
        </p:nvSpPr>
        <p:spPr>
          <a:xfrm>
            <a:off x="0" y="2514600"/>
            <a:ext cx="9144000" cy="434340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100">
                <a:solidFill>
                  <a:schemeClr val="tx2"/>
                </a:solidFill>
                <a:latin typeface="Gill Sans MT" panose="020B0502020104020203" pitchFamily="34" charset="0"/>
                <a:cs typeface="+mn-cs"/>
              </a:defRPr>
            </a:lvl1pPr>
          </a:lstStyle>
          <a:p>
            <a:pPr>
              <a:defRPr/>
            </a:pPr>
            <a:fld id="{79FC7A99-52AE-4C05-A101-E07476EE88DE}" type="slidenum">
              <a:rPr lang="en-US"/>
              <a:pPr>
                <a:defRPr/>
              </a:pPr>
              <a:t>‹#›</a:t>
            </a:fld>
            <a:endParaRPr lang="en-US" dirty="0"/>
          </a:p>
        </p:txBody>
      </p:sp>
      <p:sp>
        <p:nvSpPr>
          <p:cNvPr id="11" name="Slide Number Placeholder 5"/>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rgbClr val="9DBFE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dirty="0"/>
          </a:p>
        </p:txBody>
      </p:sp>
    </p:spTree>
  </p:cSld>
  <p:clrMap bg1="lt1" tx1="dk1" bg2="lt2" tx2="dk2" accent1="accent1" accent2="accent2" accent3="accent3" accent4="accent4" accent5="accent5" accent6="accent6" hlink="hlink" folHlink="folHlink"/>
  <p:sldLayoutIdLst>
    <p:sldLayoutId id="2147483749" r:id="rId1"/>
    <p:sldLayoutId id="2147483750" r:id="rId2"/>
    <p:sldLayoutId id="2147483739" r:id="rId3"/>
    <p:sldLayoutId id="2147483740" r:id="rId4"/>
    <p:sldLayoutId id="2147483741" r:id="rId5"/>
    <p:sldLayoutId id="2147483742" r:id="rId6"/>
    <p:sldLayoutId id="2147483743" r:id="rId7"/>
    <p:sldLayoutId id="2147483751" r:id="rId8"/>
  </p:sldLayoutIdLst>
  <p:timing>
    <p:tnLst>
      <p:par>
        <p:cTn id="1" dur="indefinite" restart="never" nodeType="tmRoot"/>
      </p:par>
    </p:tnLst>
  </p:timing>
  <p:txStyles>
    <p:titleStyle>
      <a:lvl1pPr algn="ctr" rtl="0" eaLnBrk="1" fontAlgn="base" hangingPunct="1">
        <a:spcBef>
          <a:spcPct val="0"/>
        </a:spcBef>
        <a:spcAft>
          <a:spcPct val="0"/>
        </a:spcAft>
        <a:defRPr sz="3500" kern="1200">
          <a:solidFill>
            <a:srgbClr val="002A6C"/>
          </a:solidFill>
          <a:latin typeface="Gill Sans MT" panose="020B0502020104020203" pitchFamily="34" charset="0"/>
          <a:ea typeface="+mj-ea"/>
          <a:cs typeface="Arial" panose="020B0604020202020204" pitchFamily="34" charset="0"/>
        </a:defRPr>
      </a:lvl1pPr>
      <a:lvl2pPr algn="ctr" rtl="0" eaLnBrk="1" fontAlgn="base" hangingPunct="1">
        <a:spcBef>
          <a:spcPct val="0"/>
        </a:spcBef>
        <a:spcAft>
          <a:spcPct val="0"/>
        </a:spcAft>
        <a:defRPr sz="3500">
          <a:solidFill>
            <a:srgbClr val="002A6C"/>
          </a:solidFill>
          <a:latin typeface="Gill Sans MT" pitchFamily="34" charset="0"/>
          <a:cs typeface="Arial" charset="0"/>
        </a:defRPr>
      </a:lvl2pPr>
      <a:lvl3pPr algn="ctr" rtl="0" eaLnBrk="1" fontAlgn="base" hangingPunct="1">
        <a:spcBef>
          <a:spcPct val="0"/>
        </a:spcBef>
        <a:spcAft>
          <a:spcPct val="0"/>
        </a:spcAft>
        <a:defRPr sz="3500">
          <a:solidFill>
            <a:srgbClr val="002A6C"/>
          </a:solidFill>
          <a:latin typeface="Gill Sans MT" pitchFamily="34" charset="0"/>
          <a:cs typeface="Arial" charset="0"/>
        </a:defRPr>
      </a:lvl3pPr>
      <a:lvl4pPr algn="ctr" rtl="0" eaLnBrk="1" fontAlgn="base" hangingPunct="1">
        <a:spcBef>
          <a:spcPct val="0"/>
        </a:spcBef>
        <a:spcAft>
          <a:spcPct val="0"/>
        </a:spcAft>
        <a:defRPr sz="3500">
          <a:solidFill>
            <a:srgbClr val="002A6C"/>
          </a:solidFill>
          <a:latin typeface="Gill Sans MT" pitchFamily="34" charset="0"/>
          <a:cs typeface="Arial" charset="0"/>
        </a:defRPr>
      </a:lvl4pPr>
      <a:lvl5pPr algn="ctr" rtl="0" eaLnBrk="1" fontAlgn="base" hangingPunct="1">
        <a:spcBef>
          <a:spcPct val="0"/>
        </a:spcBef>
        <a:spcAft>
          <a:spcPct val="0"/>
        </a:spcAft>
        <a:defRPr sz="3500">
          <a:solidFill>
            <a:srgbClr val="002A6C"/>
          </a:solidFill>
          <a:latin typeface="Gill Sans MT" pitchFamily="34" charset="0"/>
          <a:cs typeface="Arial" charset="0"/>
        </a:defRPr>
      </a:lvl5pPr>
      <a:lvl6pPr marL="457200" algn="ctr" rtl="0" eaLnBrk="1" fontAlgn="base" hangingPunct="1">
        <a:spcBef>
          <a:spcPct val="0"/>
        </a:spcBef>
        <a:spcAft>
          <a:spcPct val="0"/>
        </a:spcAft>
        <a:defRPr sz="3500">
          <a:solidFill>
            <a:srgbClr val="002A6C"/>
          </a:solidFill>
          <a:latin typeface="Gill Sans MT" pitchFamily="34" charset="0"/>
          <a:cs typeface="Arial" charset="0"/>
        </a:defRPr>
      </a:lvl6pPr>
      <a:lvl7pPr marL="914400" algn="ctr" rtl="0" eaLnBrk="1" fontAlgn="base" hangingPunct="1">
        <a:spcBef>
          <a:spcPct val="0"/>
        </a:spcBef>
        <a:spcAft>
          <a:spcPct val="0"/>
        </a:spcAft>
        <a:defRPr sz="3500">
          <a:solidFill>
            <a:srgbClr val="002A6C"/>
          </a:solidFill>
          <a:latin typeface="Gill Sans MT" pitchFamily="34" charset="0"/>
          <a:cs typeface="Arial" charset="0"/>
        </a:defRPr>
      </a:lvl7pPr>
      <a:lvl8pPr marL="1371600" algn="ctr" rtl="0" eaLnBrk="1" fontAlgn="base" hangingPunct="1">
        <a:spcBef>
          <a:spcPct val="0"/>
        </a:spcBef>
        <a:spcAft>
          <a:spcPct val="0"/>
        </a:spcAft>
        <a:defRPr sz="3500">
          <a:solidFill>
            <a:srgbClr val="002A6C"/>
          </a:solidFill>
          <a:latin typeface="Gill Sans MT" pitchFamily="34" charset="0"/>
          <a:cs typeface="Arial" charset="0"/>
        </a:defRPr>
      </a:lvl8pPr>
      <a:lvl9pPr marL="1828800" algn="ctr" rtl="0" eaLnBrk="1" fontAlgn="base" hangingPunct="1">
        <a:spcBef>
          <a:spcPct val="0"/>
        </a:spcBef>
        <a:spcAft>
          <a:spcPct val="0"/>
        </a:spcAft>
        <a:defRPr sz="3500">
          <a:solidFill>
            <a:srgbClr val="002A6C"/>
          </a:solidFill>
          <a:latin typeface="Gill Sans MT" pitchFamily="34" charset="0"/>
          <a:cs typeface="Arial" charset="0"/>
        </a:defRPr>
      </a:lvl9pPr>
    </p:titleStyle>
    <p:bodyStyle>
      <a:lvl1pPr marL="342900" indent="-342900" algn="l" rtl="0" eaLnBrk="1" fontAlgn="base" hangingPunct="1">
        <a:spcBef>
          <a:spcPct val="20000"/>
        </a:spcBef>
        <a:spcAft>
          <a:spcPct val="0"/>
        </a:spcAft>
        <a:buFont typeface="Arial" charset="0"/>
        <a:buChar char="•"/>
        <a:defRPr sz="3200" kern="1200">
          <a:solidFill>
            <a:srgbClr val="5F5F5F"/>
          </a:solidFill>
          <a:latin typeface="Gill Sans MT" panose="020B0502020104020203" pitchFamily="34" charset="0"/>
          <a:ea typeface="+mn-ea"/>
          <a:cs typeface="Arial" panose="020B0604020202020204" pitchFamily="34" charset="0"/>
        </a:defRPr>
      </a:lvl1pPr>
      <a:lvl2pPr marL="742950" indent="-285750" algn="l" rtl="0" eaLnBrk="1" fontAlgn="base" hangingPunct="1">
        <a:spcBef>
          <a:spcPct val="20000"/>
        </a:spcBef>
        <a:spcAft>
          <a:spcPct val="0"/>
        </a:spcAft>
        <a:buFont typeface="Arial" charset="0"/>
        <a:buChar char="•"/>
        <a:defRPr sz="2800" kern="1200">
          <a:solidFill>
            <a:srgbClr val="5F5F5F"/>
          </a:solidFill>
          <a:latin typeface="Gill Sans MT" panose="020B0502020104020203" pitchFamily="34" charset="0"/>
          <a:ea typeface="+mn-ea"/>
          <a:cs typeface="Arial" panose="020B0604020202020204" pitchFamily="34" charset="0"/>
        </a:defRPr>
      </a:lvl2pPr>
      <a:lvl3pPr marL="1143000" indent="-228600" algn="l" rtl="0" eaLnBrk="1" fontAlgn="base" hangingPunct="1">
        <a:spcBef>
          <a:spcPct val="20000"/>
        </a:spcBef>
        <a:spcAft>
          <a:spcPct val="0"/>
        </a:spcAft>
        <a:buFont typeface="Arial" charset="0"/>
        <a:buChar char="•"/>
        <a:defRPr sz="2400" kern="1200">
          <a:solidFill>
            <a:srgbClr val="5F5F5F"/>
          </a:solidFill>
          <a:latin typeface="Gill Sans MT" panose="020B0502020104020203" pitchFamily="34" charset="0"/>
          <a:ea typeface="+mn-ea"/>
          <a:cs typeface="Arial" panose="020B0604020202020204" pitchFamily="34" charset="0"/>
        </a:defRPr>
      </a:lvl3pPr>
      <a:lvl4pPr marL="16002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4pPr>
      <a:lvl5pPr marL="20574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marL="0" marR="0" indent="0" algn="r" defTabSz="914400" rtl="0" eaLnBrk="1" fontAlgn="auto" latinLnBrk="0" hangingPunct="1">
              <a:lnSpc>
                <a:spcPct val="100000"/>
              </a:lnSpc>
              <a:spcBef>
                <a:spcPts val="0"/>
              </a:spcBef>
              <a:spcAft>
                <a:spcPts val="0"/>
              </a:spcAft>
              <a:buClrTx/>
              <a:buSzTx/>
              <a:buFontTx/>
              <a:buNone/>
              <a:tabLst/>
              <a:defRPr sz="1200">
                <a:solidFill>
                  <a:srgbClr val="5F5F5F"/>
                </a:solidFill>
                <a:latin typeface="+mn-lt"/>
                <a:cs typeface="+mn-cs"/>
              </a:defRPr>
            </a:lvl1pPr>
          </a:lstStyle>
          <a:p>
            <a:pPr>
              <a:defRPr/>
            </a:pPr>
            <a:fld id="{A4438311-3C4B-43E1-9EEF-3D41646CB283}" type="slidenum">
              <a:rPr lang="en-US"/>
              <a:pPr>
                <a:defRPr/>
              </a:pPr>
              <a:t>‹#›</a:t>
            </a:fld>
            <a:endParaRPr lang="en-US" dirty="0"/>
          </a:p>
        </p:txBody>
      </p:sp>
      <p:sp>
        <p:nvSpPr>
          <p:cNvPr id="11" name="Slide Number Placeholder 5"/>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rgbClr val="9DBFE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dirty="0"/>
          </a:p>
        </p:txBody>
      </p:sp>
    </p:spTree>
  </p:cSld>
  <p:clrMap bg1="lt1" tx1="dk1" bg2="lt2" tx2="dk2" accent1="accent1" accent2="accent2" accent3="accent3" accent4="accent4" accent5="accent5" accent6="accent6" hlink="hlink" folHlink="folHlink"/>
  <p:sldLayoutIdLst>
    <p:sldLayoutId id="2147483752" r:id="rId1"/>
    <p:sldLayoutId id="2147483753" r:id="rId2"/>
    <p:sldLayoutId id="2147483744" r:id="rId3"/>
    <p:sldLayoutId id="2147483745" r:id="rId4"/>
    <p:sldLayoutId id="2147483746" r:id="rId5"/>
    <p:sldLayoutId id="2147483747" r:id="rId6"/>
    <p:sldLayoutId id="2147483748" r:id="rId7"/>
    <p:sldLayoutId id="2147483754" r:id="rId8"/>
  </p:sldLayoutIdLst>
  <p:timing>
    <p:tnLst>
      <p:par>
        <p:cTn id="1" dur="indefinite" restart="never" nodeType="tmRoot"/>
      </p:par>
    </p:tnLst>
  </p:timing>
  <p:txStyles>
    <p:titleStyle>
      <a:lvl1pPr algn="ctr" rtl="0" eaLnBrk="0" fontAlgn="base" hangingPunct="0">
        <a:spcBef>
          <a:spcPct val="0"/>
        </a:spcBef>
        <a:spcAft>
          <a:spcPct val="0"/>
        </a:spcAft>
        <a:defRPr sz="3500" kern="1200">
          <a:solidFill>
            <a:srgbClr val="002A6C"/>
          </a:solidFill>
          <a:latin typeface="Gill Sans MT" panose="020B0502020104020203" pitchFamily="34" charset="0"/>
          <a:ea typeface="+mj-ea"/>
          <a:cs typeface="Arial" panose="020B0604020202020204" pitchFamily="34" charset="0"/>
        </a:defRPr>
      </a:lvl1pPr>
      <a:lvl2pPr algn="ctr" rtl="0" eaLnBrk="0" fontAlgn="base" hangingPunct="0">
        <a:spcBef>
          <a:spcPct val="0"/>
        </a:spcBef>
        <a:spcAft>
          <a:spcPct val="0"/>
        </a:spcAft>
        <a:defRPr sz="3500">
          <a:solidFill>
            <a:srgbClr val="002A6C"/>
          </a:solidFill>
          <a:latin typeface="Gill Sans MT" pitchFamily="34" charset="0"/>
          <a:cs typeface="Arial" charset="0"/>
        </a:defRPr>
      </a:lvl2pPr>
      <a:lvl3pPr algn="ctr" rtl="0" eaLnBrk="0" fontAlgn="base" hangingPunct="0">
        <a:spcBef>
          <a:spcPct val="0"/>
        </a:spcBef>
        <a:spcAft>
          <a:spcPct val="0"/>
        </a:spcAft>
        <a:defRPr sz="3500">
          <a:solidFill>
            <a:srgbClr val="002A6C"/>
          </a:solidFill>
          <a:latin typeface="Gill Sans MT" pitchFamily="34" charset="0"/>
          <a:cs typeface="Arial" charset="0"/>
        </a:defRPr>
      </a:lvl3pPr>
      <a:lvl4pPr algn="ctr" rtl="0" eaLnBrk="0" fontAlgn="base" hangingPunct="0">
        <a:spcBef>
          <a:spcPct val="0"/>
        </a:spcBef>
        <a:spcAft>
          <a:spcPct val="0"/>
        </a:spcAft>
        <a:defRPr sz="3500">
          <a:solidFill>
            <a:srgbClr val="002A6C"/>
          </a:solidFill>
          <a:latin typeface="Gill Sans MT" pitchFamily="34" charset="0"/>
          <a:cs typeface="Arial" charset="0"/>
        </a:defRPr>
      </a:lvl4pPr>
      <a:lvl5pPr algn="ctr" rtl="0" eaLnBrk="0" fontAlgn="base" hangingPunct="0">
        <a:spcBef>
          <a:spcPct val="0"/>
        </a:spcBef>
        <a:spcAft>
          <a:spcPct val="0"/>
        </a:spcAft>
        <a:defRPr sz="3500">
          <a:solidFill>
            <a:srgbClr val="002A6C"/>
          </a:solidFill>
          <a:latin typeface="Gill Sans MT" pitchFamily="34" charset="0"/>
          <a:cs typeface="Arial" charset="0"/>
        </a:defRPr>
      </a:lvl5pPr>
      <a:lvl6pPr marL="457200" algn="ctr" rtl="0" fontAlgn="base">
        <a:spcBef>
          <a:spcPct val="0"/>
        </a:spcBef>
        <a:spcAft>
          <a:spcPct val="0"/>
        </a:spcAft>
        <a:defRPr sz="3500">
          <a:solidFill>
            <a:srgbClr val="002A6C"/>
          </a:solidFill>
          <a:latin typeface="Gill Sans MT" pitchFamily="34" charset="0"/>
          <a:cs typeface="Arial" charset="0"/>
        </a:defRPr>
      </a:lvl6pPr>
      <a:lvl7pPr marL="914400" algn="ctr" rtl="0" fontAlgn="base">
        <a:spcBef>
          <a:spcPct val="0"/>
        </a:spcBef>
        <a:spcAft>
          <a:spcPct val="0"/>
        </a:spcAft>
        <a:defRPr sz="3500">
          <a:solidFill>
            <a:srgbClr val="002A6C"/>
          </a:solidFill>
          <a:latin typeface="Gill Sans MT" pitchFamily="34" charset="0"/>
          <a:cs typeface="Arial" charset="0"/>
        </a:defRPr>
      </a:lvl7pPr>
      <a:lvl8pPr marL="1371600" algn="ctr" rtl="0" fontAlgn="base">
        <a:spcBef>
          <a:spcPct val="0"/>
        </a:spcBef>
        <a:spcAft>
          <a:spcPct val="0"/>
        </a:spcAft>
        <a:defRPr sz="3500">
          <a:solidFill>
            <a:srgbClr val="002A6C"/>
          </a:solidFill>
          <a:latin typeface="Gill Sans MT" pitchFamily="34" charset="0"/>
          <a:cs typeface="Arial" charset="0"/>
        </a:defRPr>
      </a:lvl8pPr>
      <a:lvl9pPr marL="1828800" algn="ctr" rtl="0" fontAlgn="base">
        <a:spcBef>
          <a:spcPct val="0"/>
        </a:spcBef>
        <a:spcAft>
          <a:spcPct val="0"/>
        </a:spcAft>
        <a:defRPr sz="3500">
          <a:solidFill>
            <a:srgbClr val="002A6C"/>
          </a:solidFill>
          <a:latin typeface="Gill Sans MT" pitchFamily="34"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5F5F5F"/>
          </a:solidFill>
          <a:latin typeface="Gill Sans MT" panose="020B0502020104020203" pitchFamily="34" charset="0"/>
          <a:ea typeface="+mn-ea"/>
          <a:cs typeface="Arial" panose="020B0604020202020204" pitchFamily="34" charset="0"/>
        </a:defRPr>
      </a:lvl1pPr>
      <a:lvl2pPr marL="742950" indent="-285750" algn="l" rtl="0" eaLnBrk="0" fontAlgn="base" hangingPunct="0">
        <a:spcBef>
          <a:spcPct val="20000"/>
        </a:spcBef>
        <a:spcAft>
          <a:spcPct val="0"/>
        </a:spcAft>
        <a:buFont typeface="Arial" charset="0"/>
        <a:buChar char="•"/>
        <a:defRPr sz="2800" kern="1200">
          <a:solidFill>
            <a:srgbClr val="5F5F5F"/>
          </a:solidFill>
          <a:latin typeface="Gill Sans MT" panose="020B0502020104020203" pitchFamily="34" charset="0"/>
          <a:ea typeface="+mn-ea"/>
          <a:cs typeface="Arial" panose="020B0604020202020204" pitchFamily="34" charset="0"/>
        </a:defRPr>
      </a:lvl2pPr>
      <a:lvl3pPr marL="1143000" indent="-228600" algn="l" rtl="0" eaLnBrk="0" fontAlgn="base" hangingPunct="0">
        <a:spcBef>
          <a:spcPct val="20000"/>
        </a:spcBef>
        <a:spcAft>
          <a:spcPct val="0"/>
        </a:spcAft>
        <a:buFont typeface="Arial" charset="0"/>
        <a:buChar char="•"/>
        <a:defRPr sz="2400" kern="1200">
          <a:solidFill>
            <a:srgbClr val="5F5F5F"/>
          </a:solidFill>
          <a:latin typeface="Gill Sans MT" panose="020B0502020104020203" pitchFamily="34" charset="0"/>
          <a:ea typeface="+mn-ea"/>
          <a:cs typeface="Arial" panose="020B0604020202020204" pitchFamily="34" charset="0"/>
        </a:defRPr>
      </a:lvl3pPr>
      <a:lvl4pPr marL="1600200" indent="-228600" algn="l" rtl="0" eaLnBrk="0" fontAlgn="base" hangingPunct="0">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4pPr>
      <a:lvl5pPr marL="2057400" indent="-228600" algn="l" rtl="0" eaLnBrk="0" fontAlgn="base" hangingPunct="0">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ctrTitle"/>
          </p:nvPr>
        </p:nvSpPr>
        <p:spPr/>
        <p:txBody>
          <a:bodyPr anchor="b"/>
          <a:lstStyle/>
          <a:p>
            <a:r>
              <a:rPr lang="fr-CM" altLang="en-US" dirty="0" smtClean="0">
                <a:cs typeface="Arial" charset="0"/>
              </a:rPr>
              <a:t>Module 4 : Qualité des soins</a:t>
            </a:r>
            <a:br>
              <a:rPr lang="fr-CM" altLang="en-US" dirty="0" smtClean="0">
                <a:cs typeface="Arial" charset="0"/>
              </a:rPr>
            </a:br>
            <a:r>
              <a:rPr lang="fr-CM" altLang="en-US" dirty="0" smtClean="0">
                <a:cs typeface="Arial" charset="0"/>
              </a:rPr>
              <a:t>Présentation </a:t>
            </a:r>
            <a:r>
              <a:rPr lang="en-US" altLang="en-US" dirty="0" smtClean="0">
                <a:cs typeface="Arial" charset="0"/>
              </a:rPr>
              <a:t>4-2 : </a:t>
            </a:r>
          </a:p>
        </p:txBody>
      </p:sp>
      <p:sp>
        <p:nvSpPr>
          <p:cNvPr id="9219" name="Subtitle 4"/>
          <p:cNvSpPr>
            <a:spLocks noGrp="1"/>
          </p:cNvSpPr>
          <p:nvPr>
            <p:ph type="subTitle" idx="1"/>
          </p:nvPr>
        </p:nvSpPr>
        <p:spPr/>
        <p:txBody>
          <a:bodyPr>
            <a:normAutofit/>
          </a:bodyPr>
          <a:lstStyle/>
          <a:p>
            <a:r>
              <a:rPr lang="fr-CD" dirty="0" smtClean="0"/>
              <a:t>Utilisation des données pour la prise de décision</a:t>
            </a:r>
            <a:endParaRPr lang="fr-CD" altLang="en-US" dirty="0" smtClean="0">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167"/>
            <a:ext cx="8229600" cy="1143000"/>
          </a:xfrm>
        </p:spPr>
        <p:txBody>
          <a:bodyPr>
            <a:normAutofit/>
          </a:bodyPr>
          <a:lstStyle/>
          <a:p>
            <a:r>
              <a:rPr lang="en-US" dirty="0" err="1" smtClean="0"/>
              <a:t>Qu’est-ce</a:t>
            </a:r>
            <a:r>
              <a:rPr lang="en-US" dirty="0" smtClean="0"/>
              <a:t> </a:t>
            </a:r>
            <a:r>
              <a:rPr lang="en-US" dirty="0" err="1" smtClean="0"/>
              <a:t>qu’un</a:t>
            </a:r>
            <a:r>
              <a:rPr lang="en-US" dirty="0" smtClean="0"/>
              <a:t> tableau de </a:t>
            </a:r>
            <a:r>
              <a:rPr lang="en-US" dirty="0" err="1" smtClean="0"/>
              <a:t>bord</a:t>
            </a:r>
            <a:r>
              <a:rPr lang="en-US" dirty="0" smtClean="0"/>
              <a:t> ?</a:t>
            </a:r>
            <a:endParaRPr lang="en-US" dirty="0"/>
          </a:p>
        </p:txBody>
      </p:sp>
      <p:sp>
        <p:nvSpPr>
          <p:cNvPr id="3" name="Content Placeholder 2"/>
          <p:cNvSpPr>
            <a:spLocks noGrp="1"/>
          </p:cNvSpPr>
          <p:nvPr>
            <p:ph idx="1"/>
          </p:nvPr>
        </p:nvSpPr>
        <p:spPr>
          <a:xfrm>
            <a:off x="457200" y="1168796"/>
            <a:ext cx="8229600" cy="4525963"/>
          </a:xfrm>
          <a:prstGeom prst="rect">
            <a:avLst/>
          </a:prstGeom>
        </p:spPr>
        <p:txBody>
          <a:bodyPr>
            <a:normAutofit/>
          </a:bodyPr>
          <a:lstStyle/>
          <a:p>
            <a:pPr>
              <a:spcAft>
                <a:spcPts val="150"/>
              </a:spcAft>
            </a:pPr>
            <a:r>
              <a:rPr lang="fr-FR" dirty="0"/>
              <a:t>Un outil pour afficher des données</a:t>
            </a:r>
          </a:p>
          <a:p>
            <a:pPr>
              <a:spcAft>
                <a:spcPts val="150"/>
              </a:spcAft>
            </a:pPr>
            <a:r>
              <a:rPr lang="fr-FR" dirty="0"/>
              <a:t>Un tableau de bord dans une voiture vous donne des informations importantes pour vous aider à conduire en toute sécurité (par exemple, la vitesse, la quantité d'essence / </a:t>
            </a:r>
            <a:r>
              <a:rPr lang="fr-FR" dirty="0" smtClean="0"/>
              <a:t>essence restante, </a:t>
            </a:r>
            <a:r>
              <a:rPr lang="fr-FR" dirty="0"/>
              <a:t>la température)</a:t>
            </a:r>
          </a:p>
          <a:p>
            <a:pPr>
              <a:spcAft>
                <a:spcPts val="150"/>
              </a:spcAft>
            </a:pPr>
            <a:r>
              <a:rPr lang="fr-FR" dirty="0" smtClean="0"/>
              <a:t>Le </a:t>
            </a:r>
            <a:r>
              <a:rPr lang="fr-FR" dirty="0"/>
              <a:t>tableau de bord de </a:t>
            </a:r>
            <a:r>
              <a:rPr lang="fr-FR" dirty="0" smtClean="0"/>
              <a:t>l‘établissement suit le même principe</a:t>
            </a:r>
            <a:endParaRPr lang="en-US" dirty="0"/>
          </a:p>
        </p:txBody>
      </p:sp>
    </p:spTree>
    <p:extLst>
      <p:ext uri="{BB962C8B-B14F-4D97-AF65-F5344CB8AC3E}">
        <p14:creationId xmlns:p14="http://schemas.microsoft.com/office/powerpoint/2010/main" val="19157652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167"/>
            <a:ext cx="8229600" cy="1143000"/>
          </a:xfrm>
        </p:spPr>
        <p:txBody>
          <a:bodyPr>
            <a:noAutofit/>
          </a:bodyPr>
          <a:lstStyle/>
          <a:p>
            <a:r>
              <a:rPr lang="fr-BE" dirty="0" smtClean="0"/>
              <a:t>Les éléments d’un tableau de bord utile </a:t>
            </a:r>
            <a:endParaRPr lang="en-US" dirty="0"/>
          </a:p>
        </p:txBody>
      </p:sp>
      <p:sp>
        <p:nvSpPr>
          <p:cNvPr id="3" name="Content Placeholder 2"/>
          <p:cNvSpPr>
            <a:spLocks noGrp="1"/>
          </p:cNvSpPr>
          <p:nvPr>
            <p:ph idx="1"/>
          </p:nvPr>
        </p:nvSpPr>
        <p:spPr>
          <a:xfrm>
            <a:off x="457200" y="1143000"/>
            <a:ext cx="8229600" cy="4953000"/>
          </a:xfrm>
          <a:prstGeom prst="rect">
            <a:avLst/>
          </a:prstGeom>
        </p:spPr>
        <p:txBody>
          <a:bodyPr>
            <a:noAutofit/>
          </a:bodyPr>
          <a:lstStyle/>
          <a:p>
            <a:pPr>
              <a:spcAft>
                <a:spcPts val="150"/>
              </a:spcAft>
            </a:pPr>
            <a:r>
              <a:rPr lang="fr-CA" sz="2400" dirty="0" smtClean="0"/>
              <a:t>Idéalement, il inclut les données de plusieurs des catégories dont nous avons discuté :</a:t>
            </a:r>
          </a:p>
          <a:p>
            <a:pPr marL="685800" lvl="1" indent="-342900">
              <a:spcAft>
                <a:spcPts val="150"/>
              </a:spcAft>
              <a:buFont typeface="Arial" panose="020B0604020202020204" pitchFamily="34" charset="0"/>
              <a:buChar char="•"/>
            </a:pPr>
            <a:r>
              <a:rPr lang="fr-CA" sz="2000" dirty="0" err="1" smtClean="0"/>
              <a:t>Etat</a:t>
            </a:r>
            <a:r>
              <a:rPr lang="fr-CA" sz="2000" dirty="0" smtClean="0"/>
              <a:t> de préparation</a:t>
            </a:r>
          </a:p>
          <a:p>
            <a:pPr marL="685800" lvl="1" indent="-342900">
              <a:spcAft>
                <a:spcPts val="150"/>
              </a:spcAft>
              <a:buFont typeface="Arial" panose="020B0604020202020204" pitchFamily="34" charset="0"/>
              <a:buChar char="•"/>
            </a:pPr>
            <a:r>
              <a:rPr lang="fr-CA" sz="2000" dirty="0" smtClean="0"/>
              <a:t>Utilisation</a:t>
            </a:r>
          </a:p>
          <a:p>
            <a:pPr marL="685800" lvl="1" indent="-342900">
              <a:spcAft>
                <a:spcPts val="150"/>
              </a:spcAft>
              <a:buFont typeface="Arial" panose="020B0604020202020204" pitchFamily="34" charset="0"/>
              <a:buChar char="•"/>
            </a:pPr>
            <a:r>
              <a:rPr lang="fr-CA" sz="2000" dirty="0" smtClean="0"/>
              <a:t>Couverture</a:t>
            </a:r>
          </a:p>
          <a:p>
            <a:pPr marL="685800" lvl="1" indent="-342900">
              <a:spcAft>
                <a:spcPts val="150"/>
              </a:spcAft>
              <a:buFont typeface="Arial" panose="020B0604020202020204" pitchFamily="34" charset="0"/>
              <a:buChar char="•"/>
            </a:pPr>
            <a:r>
              <a:rPr lang="fr-CA" sz="2000" dirty="0" smtClean="0"/>
              <a:t>Qualité des soins</a:t>
            </a:r>
          </a:p>
          <a:p>
            <a:pPr marL="685800" lvl="1" indent="-342900">
              <a:spcAft>
                <a:spcPts val="150"/>
              </a:spcAft>
              <a:buFont typeface="Arial" panose="020B0604020202020204" pitchFamily="34" charset="0"/>
              <a:buChar char="•"/>
            </a:pPr>
            <a:r>
              <a:rPr lang="fr-CA" sz="2000" dirty="0" smtClean="0"/>
              <a:t>Suivi / résultats pour la cliente </a:t>
            </a:r>
          </a:p>
          <a:p>
            <a:pPr>
              <a:spcAft>
                <a:spcPts val="150"/>
              </a:spcAft>
            </a:pPr>
            <a:r>
              <a:rPr lang="fr-CA" sz="2400" dirty="0" smtClean="0"/>
              <a:t>Montre les progrès vers la réalisation des cibles (le cas échéant)</a:t>
            </a:r>
          </a:p>
          <a:p>
            <a:pPr>
              <a:spcAft>
                <a:spcPts val="150"/>
              </a:spcAft>
            </a:pPr>
            <a:r>
              <a:rPr lang="fr-CA" sz="2400" dirty="0" smtClean="0"/>
              <a:t>Est simple (affiche une quantité limitée de données)</a:t>
            </a:r>
          </a:p>
          <a:p>
            <a:pPr>
              <a:spcAft>
                <a:spcPts val="150"/>
              </a:spcAft>
            </a:pPr>
            <a:r>
              <a:rPr lang="fr-CA" sz="2400" dirty="0" smtClean="0"/>
              <a:t>Est flexible (les indicateurs peuvent être modifiés pour s’orienter vers de nouveaux domaines d'intérêt</a:t>
            </a:r>
            <a:r>
              <a:rPr lang="en-US" sz="2400" dirty="0" smtClean="0"/>
              <a:t>)</a:t>
            </a:r>
            <a:endParaRPr lang="en-US" sz="2400" dirty="0"/>
          </a:p>
        </p:txBody>
      </p:sp>
    </p:spTree>
    <p:extLst>
      <p:ext uri="{BB962C8B-B14F-4D97-AF65-F5344CB8AC3E}">
        <p14:creationId xmlns:p14="http://schemas.microsoft.com/office/powerpoint/2010/main" val="5409778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5542"/>
            <a:ext cx="8229600" cy="1143000"/>
          </a:xfrm>
        </p:spPr>
        <p:txBody>
          <a:bodyPr>
            <a:normAutofit/>
          </a:bodyPr>
          <a:lstStyle/>
          <a:p>
            <a:r>
              <a:rPr lang="en-US" sz="3300" dirty="0" err="1" smtClean="0"/>
              <a:t>Modèle</a:t>
            </a:r>
            <a:r>
              <a:rPr lang="en-US" sz="3300" dirty="0" smtClean="0"/>
              <a:t> d’un tableau de </a:t>
            </a:r>
            <a:r>
              <a:rPr lang="en-US" sz="3300" dirty="0" err="1" smtClean="0"/>
              <a:t>bord</a:t>
            </a:r>
            <a:endParaRPr lang="en-US" sz="3300" dirty="0"/>
          </a:p>
        </p:txBody>
      </p:sp>
      <p:sp>
        <p:nvSpPr>
          <p:cNvPr id="7" name="Content Placeholder 6"/>
          <p:cNvSpPr>
            <a:spLocks noGrp="1"/>
          </p:cNvSpPr>
          <p:nvPr>
            <p:ph idx="1"/>
          </p:nvPr>
        </p:nvSpPr>
        <p:spPr>
          <a:xfrm>
            <a:off x="457200" y="1166685"/>
            <a:ext cx="2971800" cy="4076820"/>
          </a:xfrm>
        </p:spPr>
        <p:txBody>
          <a:bodyPr/>
          <a:lstStyle/>
          <a:p>
            <a:pPr marL="0" indent="0">
              <a:spcAft>
                <a:spcPts val="150"/>
              </a:spcAft>
              <a:buNone/>
            </a:pPr>
            <a:r>
              <a:rPr lang="fr-WINDIES" sz="2000" dirty="0" smtClean="0"/>
              <a:t>Ce modèle met l’accent sur la planification familiale du postpartum (PFPP) avant la sortie de l’hôpital, et inclut des données sur : </a:t>
            </a:r>
          </a:p>
          <a:p>
            <a:pPr>
              <a:spcAft>
                <a:spcPts val="150"/>
              </a:spcAft>
            </a:pPr>
            <a:r>
              <a:rPr lang="fr-WINDIES" sz="1800" dirty="0" smtClean="0"/>
              <a:t>La rupture de stock des méthode de PF</a:t>
            </a:r>
          </a:p>
          <a:p>
            <a:pPr>
              <a:spcAft>
                <a:spcPts val="150"/>
              </a:spcAft>
            </a:pPr>
            <a:r>
              <a:rPr lang="fr-WINDIES" sz="1800" dirty="0" smtClean="0"/>
              <a:t>La couverture </a:t>
            </a:r>
          </a:p>
          <a:p>
            <a:pPr>
              <a:spcAft>
                <a:spcPts val="150"/>
              </a:spcAft>
            </a:pPr>
            <a:r>
              <a:rPr lang="fr-WINDIES" sz="1800" dirty="0" smtClean="0"/>
              <a:t>Les résultats de counseling</a:t>
            </a:r>
          </a:p>
          <a:p>
            <a:pPr>
              <a:spcAft>
                <a:spcPts val="150"/>
              </a:spcAft>
            </a:pPr>
            <a:r>
              <a:rPr lang="fr-WINDIES" sz="1800" dirty="0" smtClean="0"/>
              <a:t>La qualité (PFPP par méthode)</a:t>
            </a:r>
          </a:p>
          <a:p>
            <a:pPr marL="0" indent="0">
              <a:spcAft>
                <a:spcPts val="150"/>
              </a:spcAft>
              <a:buNone/>
            </a:pPr>
            <a:r>
              <a:rPr lang="fr-WINDIES" sz="2000" dirty="0" smtClean="0"/>
              <a:t>Comprend également un espace pour noter le plan d’action</a:t>
            </a:r>
            <a:endParaRPr lang="fr-WINDIES" sz="2000" dirty="0"/>
          </a:p>
        </p:txBody>
      </p:sp>
      <p:sp>
        <p:nvSpPr>
          <p:cNvPr id="2" name="Slide Number Placeholder 1"/>
          <p:cNvSpPr>
            <a:spLocks noGrp="1"/>
          </p:cNvSpPr>
          <p:nvPr>
            <p:ph type="sldNum" sz="quarter" idx="10"/>
          </p:nvPr>
        </p:nvSpPr>
        <p:spPr>
          <a:prstGeom prst="rect">
            <a:avLst/>
          </a:prstGeom>
        </p:spPr>
        <p:txBody>
          <a:bodyPr/>
          <a:lstStyle/>
          <a:p>
            <a:fld id="{8BD2A530-E774-4E31-B56C-1601A4A3CB7A}" type="slidenum">
              <a:rPr lang="en-US" smtClean="0"/>
              <a:pPr/>
              <a:t>12</a:t>
            </a:fld>
            <a:endParaRPr lang="en-US" dirty="0"/>
          </a:p>
        </p:txBody>
      </p:sp>
      <p:pic>
        <p:nvPicPr>
          <p:cNvPr id="3" name="Picture 2" descr="Image de modèle d’un tableau de bord" title="Image"/>
          <p:cNvPicPr>
            <a:picLocks noChangeAspect="1"/>
          </p:cNvPicPr>
          <p:nvPr/>
        </p:nvPicPr>
        <p:blipFill>
          <a:blip r:embed="rId3"/>
          <a:stretch>
            <a:fillRect/>
          </a:stretch>
        </p:blipFill>
        <p:spPr>
          <a:xfrm>
            <a:off x="3733800" y="1148542"/>
            <a:ext cx="5120817" cy="4741398"/>
          </a:xfrm>
          <a:prstGeom prst="rect">
            <a:avLst/>
          </a:prstGeom>
          <a:ln>
            <a:solidFill>
              <a:srgbClr val="002A6C"/>
            </a:solidFill>
          </a:ln>
        </p:spPr>
      </p:pic>
    </p:spTree>
    <p:extLst>
      <p:ext uri="{BB962C8B-B14F-4D97-AF65-F5344CB8AC3E}">
        <p14:creationId xmlns:p14="http://schemas.microsoft.com/office/powerpoint/2010/main" val="8486396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1089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fr-WINDIES" sz="3300" dirty="0" smtClean="0"/>
              <a:t>Utilisation des données pour la prise de décision dans l’établissement de santé</a:t>
            </a:r>
            <a:endParaRPr lang="fr-WINDIES" sz="3300" dirty="0"/>
          </a:p>
        </p:txBody>
      </p:sp>
      <p:sp>
        <p:nvSpPr>
          <p:cNvPr id="5" name="TextBox 4"/>
          <p:cNvSpPr txBox="1"/>
          <p:nvPr/>
        </p:nvSpPr>
        <p:spPr>
          <a:xfrm>
            <a:off x="808351" y="2456215"/>
            <a:ext cx="2621425" cy="1572940"/>
          </a:xfrm>
          <a:prstGeom prst="rect">
            <a:avLst/>
          </a:prstGeom>
          <a:solidFill>
            <a:srgbClr val="FFFFFF"/>
          </a:solidFill>
          <a:ln w="3175">
            <a:solidFill>
              <a:schemeClr val="bg1">
                <a:lumMod val="20000"/>
                <a:lumOff val="80000"/>
              </a:schemeClr>
            </a:solidFill>
            <a:round/>
          </a:ln>
          <a:effectLst>
            <a:softEdge rad="12700"/>
          </a:effectLst>
        </p:spPr>
        <p:txBody>
          <a:bodyPr wrap="square" lIns="34290" rIns="34290" rtlCol="0" anchor="ctr">
            <a:noAutofit/>
          </a:bodyPr>
          <a:lstStyle/>
          <a:p>
            <a:pPr algn="ctr">
              <a:spcBef>
                <a:spcPts val="600"/>
              </a:spcBef>
            </a:pPr>
            <a:r>
              <a:rPr lang="en-US" sz="1600" b="1" dirty="0" err="1" smtClean="0">
                <a:solidFill>
                  <a:srgbClr val="002A6C"/>
                </a:solidFill>
                <a:latin typeface="Gill Sans MT" panose="020B0502020104020203" pitchFamily="34" charset="0"/>
              </a:rPr>
              <a:t>Etat</a:t>
            </a:r>
            <a:r>
              <a:rPr lang="en-US" sz="1600" b="1" dirty="0" smtClean="0">
                <a:solidFill>
                  <a:srgbClr val="002A6C"/>
                </a:solidFill>
                <a:latin typeface="Gill Sans MT" panose="020B0502020104020203" pitchFamily="34" charset="0"/>
              </a:rPr>
              <a:t> de </a:t>
            </a:r>
            <a:r>
              <a:rPr lang="en-US" sz="1600" b="1" dirty="0" err="1" smtClean="0">
                <a:solidFill>
                  <a:srgbClr val="002A6C"/>
                </a:solidFill>
                <a:latin typeface="Gill Sans MT" panose="020B0502020104020203" pitchFamily="34" charset="0"/>
              </a:rPr>
              <a:t>préparation</a:t>
            </a:r>
            <a:endParaRPr lang="en-US" sz="1600" b="1" dirty="0" smtClean="0">
              <a:solidFill>
                <a:srgbClr val="002A6C"/>
              </a:solidFill>
              <a:latin typeface="Gill Sans MT" panose="020B0502020104020203" pitchFamily="34" charset="0"/>
            </a:endParaRPr>
          </a:p>
          <a:p>
            <a:pPr algn="ctr">
              <a:spcBef>
                <a:spcPts val="600"/>
              </a:spcBef>
            </a:pPr>
            <a:r>
              <a:rPr lang="fr-BE" sz="1200" dirty="0" smtClean="0">
                <a:solidFill>
                  <a:srgbClr val="002A6C"/>
                </a:solidFill>
                <a:latin typeface="Gill Sans MT" panose="020B0502020104020203" pitchFamily="34" charset="0"/>
              </a:rPr>
              <a:t>Données qui permettent de savoir si un établissement dispose de personnel, d’une infrastructure, d’équipement et de fournitures en nombre suffisant pour fournir des services</a:t>
            </a:r>
            <a:endParaRPr lang="fr-BE" sz="1200" dirty="0">
              <a:solidFill>
                <a:srgbClr val="002A6C"/>
              </a:solidFill>
              <a:latin typeface="Gill Sans MT" panose="020B0502020104020203" pitchFamily="34" charset="0"/>
            </a:endParaRPr>
          </a:p>
        </p:txBody>
      </p:sp>
      <p:sp>
        <p:nvSpPr>
          <p:cNvPr id="6" name="TextBox 5"/>
          <p:cNvSpPr txBox="1"/>
          <p:nvPr/>
        </p:nvSpPr>
        <p:spPr>
          <a:xfrm>
            <a:off x="773714" y="4432471"/>
            <a:ext cx="2629738" cy="1564151"/>
          </a:xfrm>
          <a:prstGeom prst="rect">
            <a:avLst/>
          </a:prstGeom>
          <a:solidFill>
            <a:srgbClr val="FFFFFF"/>
          </a:solidFill>
          <a:ln w="3175">
            <a:solidFill>
              <a:schemeClr val="bg1">
                <a:lumMod val="20000"/>
                <a:lumOff val="80000"/>
              </a:schemeClr>
            </a:solidFill>
            <a:round/>
          </a:ln>
          <a:effectLst>
            <a:softEdge rad="12700"/>
          </a:effectLst>
        </p:spPr>
        <p:txBody>
          <a:bodyPr wrap="square" lIns="34290" rIns="34290" rtlCol="0" anchor="ctr">
            <a:noAutofit/>
          </a:bodyPr>
          <a:lstStyle/>
          <a:p>
            <a:pPr algn="ctr">
              <a:spcBef>
                <a:spcPts val="600"/>
              </a:spcBef>
            </a:pPr>
            <a:r>
              <a:rPr lang="en-US" sz="1600" b="1" dirty="0" err="1" smtClean="0">
                <a:solidFill>
                  <a:srgbClr val="002A6C"/>
                </a:solidFill>
                <a:latin typeface="Gill Sans MT" panose="020B0502020104020203" pitchFamily="34" charset="0"/>
              </a:rPr>
              <a:t>Utilisation</a:t>
            </a:r>
            <a:endParaRPr lang="en-US" sz="1600" dirty="0" smtClean="0">
              <a:solidFill>
                <a:srgbClr val="002A6C"/>
              </a:solidFill>
              <a:latin typeface="Gill Sans MT" panose="020B0502020104020203" pitchFamily="34" charset="0"/>
            </a:endParaRPr>
          </a:p>
          <a:p>
            <a:pPr algn="ctr">
              <a:spcBef>
                <a:spcPts val="600"/>
              </a:spcBef>
            </a:pPr>
            <a:r>
              <a:rPr lang="fr-CA" sz="1200" dirty="0" smtClean="0">
                <a:solidFill>
                  <a:srgbClr val="002A6C"/>
                </a:solidFill>
                <a:latin typeface="Gill Sans MT" panose="020B0502020104020203" pitchFamily="34" charset="0"/>
              </a:rPr>
              <a:t>Données sur le nombre de clientes qui utilisent les services</a:t>
            </a:r>
            <a:endParaRPr lang="fr-CA" sz="1200" dirty="0">
              <a:solidFill>
                <a:srgbClr val="002A6C"/>
              </a:solidFill>
              <a:latin typeface="Gill Sans MT" panose="020B0502020104020203" pitchFamily="34" charset="0"/>
            </a:endParaRPr>
          </a:p>
        </p:txBody>
      </p:sp>
      <p:sp>
        <p:nvSpPr>
          <p:cNvPr id="7" name="TextBox 6"/>
          <p:cNvSpPr txBox="1"/>
          <p:nvPr/>
        </p:nvSpPr>
        <p:spPr>
          <a:xfrm>
            <a:off x="5695412" y="2456215"/>
            <a:ext cx="2628601" cy="1572940"/>
          </a:xfrm>
          <a:prstGeom prst="rect">
            <a:avLst/>
          </a:prstGeom>
          <a:solidFill>
            <a:srgbClr val="FFFFFF"/>
          </a:solidFill>
          <a:ln w="3175">
            <a:solidFill>
              <a:schemeClr val="bg1">
                <a:lumMod val="20000"/>
                <a:lumOff val="80000"/>
              </a:schemeClr>
            </a:solidFill>
            <a:round/>
          </a:ln>
          <a:effectLst>
            <a:softEdge rad="12700"/>
          </a:effectLst>
        </p:spPr>
        <p:txBody>
          <a:bodyPr wrap="square" lIns="34290" rIns="34290" rtlCol="0" anchor="ctr">
            <a:noAutofit/>
          </a:bodyPr>
          <a:lstStyle/>
          <a:p>
            <a:pPr algn="ctr">
              <a:spcBef>
                <a:spcPts val="600"/>
              </a:spcBef>
            </a:pPr>
            <a:r>
              <a:rPr lang="en-US" sz="1600" b="1" dirty="0" smtClean="0">
                <a:solidFill>
                  <a:srgbClr val="002A6C"/>
                </a:solidFill>
                <a:latin typeface="Gill Sans MT" panose="020B0502020104020203" pitchFamily="34" charset="0"/>
              </a:rPr>
              <a:t>Couverture</a:t>
            </a:r>
          </a:p>
          <a:p>
            <a:pPr algn="ctr">
              <a:spcBef>
                <a:spcPts val="600"/>
              </a:spcBef>
            </a:pPr>
            <a:r>
              <a:rPr lang="fr-CM" sz="1200" dirty="0" smtClean="0">
                <a:solidFill>
                  <a:srgbClr val="002A6C"/>
                </a:solidFill>
                <a:latin typeface="Gill Sans MT" panose="020B0502020104020203" pitchFamily="34" charset="0"/>
              </a:rPr>
              <a:t>Données sur le pourcentage de population cible atteinte par l’établissement</a:t>
            </a:r>
          </a:p>
          <a:p>
            <a:pPr algn="ctr">
              <a:spcBef>
                <a:spcPts val="600"/>
              </a:spcBef>
            </a:pPr>
            <a:endParaRPr lang="en-US" b="1" dirty="0" smtClean="0">
              <a:latin typeface="Agency FB" panose="020B0503020202020204" pitchFamily="34" charset="0"/>
            </a:endParaRPr>
          </a:p>
        </p:txBody>
      </p:sp>
      <p:sp>
        <p:nvSpPr>
          <p:cNvPr id="9" name="TextBox 8"/>
          <p:cNvSpPr txBox="1"/>
          <p:nvPr/>
        </p:nvSpPr>
        <p:spPr>
          <a:xfrm>
            <a:off x="334860" y="1417638"/>
            <a:ext cx="8344349" cy="646331"/>
          </a:xfrm>
          <a:prstGeom prst="rect">
            <a:avLst/>
          </a:prstGeom>
          <a:noFill/>
          <a:ln>
            <a:noFill/>
          </a:ln>
        </p:spPr>
        <p:txBody>
          <a:bodyPr wrap="square" rtlCol="0">
            <a:spAutoFit/>
          </a:bodyPr>
          <a:lstStyle/>
          <a:p>
            <a:pPr algn="ctr"/>
            <a:r>
              <a:rPr lang="fr-CA" dirty="0" smtClean="0">
                <a:solidFill>
                  <a:srgbClr val="5F5F5F"/>
                </a:solidFill>
                <a:latin typeface="Gill Sans MT" panose="020B0502020104020203" pitchFamily="34" charset="0"/>
              </a:rPr>
              <a:t>Plusieurs catégories de données sont importantes et permettent au personnel de l’établissement de fournir des services de qualité</a:t>
            </a:r>
            <a:endParaRPr lang="fr-CA" dirty="0">
              <a:solidFill>
                <a:srgbClr val="808080"/>
              </a:solidFill>
              <a:latin typeface="Gill Sans MT" panose="020B0502020104020203" pitchFamily="34" charset="0"/>
            </a:endParaRPr>
          </a:p>
        </p:txBody>
      </p:sp>
      <p:sp>
        <p:nvSpPr>
          <p:cNvPr id="10" name="TextBox 9"/>
          <p:cNvSpPr txBox="1"/>
          <p:nvPr/>
        </p:nvSpPr>
        <p:spPr>
          <a:xfrm>
            <a:off x="5695412" y="4444349"/>
            <a:ext cx="2629738" cy="1595012"/>
          </a:xfrm>
          <a:prstGeom prst="rect">
            <a:avLst/>
          </a:prstGeom>
          <a:solidFill>
            <a:srgbClr val="FFFFFF"/>
          </a:solidFill>
          <a:ln w="3175">
            <a:solidFill>
              <a:schemeClr val="bg1">
                <a:lumMod val="20000"/>
                <a:lumOff val="80000"/>
              </a:schemeClr>
            </a:solidFill>
            <a:round/>
          </a:ln>
          <a:effectLst>
            <a:softEdge rad="12700"/>
          </a:effectLst>
        </p:spPr>
        <p:txBody>
          <a:bodyPr wrap="square" lIns="34290" rIns="34290" rtlCol="0" anchor="ctr">
            <a:noAutofit/>
          </a:bodyPr>
          <a:lstStyle/>
          <a:p>
            <a:pPr algn="ctr">
              <a:spcBef>
                <a:spcPts val="600"/>
              </a:spcBef>
            </a:pPr>
            <a:r>
              <a:rPr lang="en-US" sz="1600" b="1" dirty="0" err="1" smtClean="0">
                <a:solidFill>
                  <a:srgbClr val="002A6C"/>
                </a:solidFill>
                <a:latin typeface="Gill Sans MT" panose="020B0502020104020203" pitchFamily="34" charset="0"/>
              </a:rPr>
              <a:t>Suivi</a:t>
            </a:r>
            <a:r>
              <a:rPr lang="en-US" sz="1600" b="1" dirty="0" smtClean="0">
                <a:solidFill>
                  <a:srgbClr val="002A6C"/>
                </a:solidFill>
                <a:latin typeface="Gill Sans MT" panose="020B0502020104020203" pitchFamily="34" charset="0"/>
              </a:rPr>
              <a:t> / </a:t>
            </a:r>
            <a:r>
              <a:rPr lang="en-US" sz="1600" b="1" dirty="0" err="1" smtClean="0">
                <a:solidFill>
                  <a:srgbClr val="002A6C"/>
                </a:solidFill>
                <a:latin typeface="Gill Sans MT" panose="020B0502020104020203" pitchFamily="34" charset="0"/>
              </a:rPr>
              <a:t>résultats</a:t>
            </a:r>
            <a:r>
              <a:rPr lang="en-US" sz="1600" b="1" dirty="0" smtClean="0">
                <a:solidFill>
                  <a:srgbClr val="002A6C"/>
                </a:solidFill>
                <a:latin typeface="Gill Sans MT" panose="020B0502020104020203" pitchFamily="34" charset="0"/>
              </a:rPr>
              <a:t> </a:t>
            </a:r>
            <a:endParaRPr lang="en-US" sz="1600" b="1" dirty="0">
              <a:solidFill>
                <a:srgbClr val="002A6C"/>
              </a:solidFill>
              <a:latin typeface="Gill Sans MT" panose="020B0502020104020203" pitchFamily="34" charset="0"/>
            </a:endParaRPr>
          </a:p>
          <a:p>
            <a:pPr algn="ctr">
              <a:spcBef>
                <a:spcPts val="600"/>
              </a:spcBef>
            </a:pPr>
            <a:r>
              <a:rPr lang="fr-CM" sz="1200" dirty="0" smtClean="0">
                <a:solidFill>
                  <a:srgbClr val="002A6C"/>
                </a:solidFill>
                <a:latin typeface="Gill Sans MT" panose="020B0502020104020203" pitchFamily="34" charset="0"/>
              </a:rPr>
              <a:t>Données qui permettent de surveiller si les clientes reçoivent un suivi approprié et leurs perception des résultats</a:t>
            </a:r>
            <a:endParaRPr lang="fr-CM" sz="1200" dirty="0">
              <a:solidFill>
                <a:srgbClr val="002A6C"/>
              </a:solidFill>
              <a:latin typeface="Gill Sans MT" panose="020B0502020104020203" pitchFamily="34" charset="0"/>
            </a:endParaRPr>
          </a:p>
        </p:txBody>
      </p:sp>
      <p:sp>
        <p:nvSpPr>
          <p:cNvPr id="11" name="TextBox 10"/>
          <p:cNvSpPr txBox="1"/>
          <p:nvPr/>
        </p:nvSpPr>
        <p:spPr>
          <a:xfrm>
            <a:off x="3355267" y="3564968"/>
            <a:ext cx="2486699" cy="1371279"/>
          </a:xfrm>
          <a:prstGeom prst="rect">
            <a:avLst/>
          </a:prstGeom>
          <a:solidFill>
            <a:srgbClr val="FFFFFF"/>
          </a:solidFill>
          <a:ln w="3175">
            <a:solidFill>
              <a:schemeClr val="bg1">
                <a:lumMod val="20000"/>
                <a:lumOff val="80000"/>
              </a:schemeClr>
            </a:solidFill>
            <a:round/>
          </a:ln>
          <a:effectLst>
            <a:softEdge rad="12700"/>
          </a:effectLst>
        </p:spPr>
        <p:txBody>
          <a:bodyPr wrap="square" lIns="34290" rIns="34290" rtlCol="0" anchor="ctr">
            <a:noAutofit/>
          </a:bodyPr>
          <a:lstStyle/>
          <a:p>
            <a:pPr algn="ctr">
              <a:spcBef>
                <a:spcPts val="600"/>
              </a:spcBef>
            </a:pPr>
            <a:r>
              <a:rPr lang="en-US" sz="1600" b="1" dirty="0" err="1" smtClean="0">
                <a:solidFill>
                  <a:srgbClr val="002A6C"/>
                </a:solidFill>
                <a:latin typeface="Gill Sans MT" panose="020B0502020104020203" pitchFamily="34" charset="0"/>
              </a:rPr>
              <a:t>Qualité</a:t>
            </a:r>
            <a:r>
              <a:rPr lang="en-US" sz="1600" b="1" dirty="0" smtClean="0">
                <a:solidFill>
                  <a:srgbClr val="002A6C"/>
                </a:solidFill>
                <a:latin typeface="Gill Sans MT" panose="020B0502020104020203" pitchFamily="34" charset="0"/>
              </a:rPr>
              <a:t> des </a:t>
            </a:r>
            <a:r>
              <a:rPr lang="en-US" sz="1600" b="1" dirty="0" err="1" smtClean="0">
                <a:solidFill>
                  <a:srgbClr val="002A6C"/>
                </a:solidFill>
                <a:latin typeface="Gill Sans MT" panose="020B0502020104020203" pitchFamily="34" charset="0"/>
              </a:rPr>
              <a:t>soins</a:t>
            </a:r>
            <a:endParaRPr lang="en-US" sz="1600" dirty="0" smtClean="0">
              <a:solidFill>
                <a:srgbClr val="002A6C"/>
              </a:solidFill>
              <a:latin typeface="Gill Sans MT" panose="020B0502020104020203" pitchFamily="34" charset="0"/>
            </a:endParaRPr>
          </a:p>
          <a:p>
            <a:pPr algn="ctr">
              <a:spcBef>
                <a:spcPts val="600"/>
              </a:spcBef>
            </a:pPr>
            <a:r>
              <a:rPr lang="fr-WINDIES" sz="1200" dirty="0" smtClean="0">
                <a:solidFill>
                  <a:srgbClr val="002A6C"/>
                </a:solidFill>
                <a:latin typeface="Gill Sans MT" panose="020B0502020104020203" pitchFamily="34" charset="0"/>
              </a:rPr>
              <a:t>Données qui permettent de surveiller si les clientes reçoivent des services adéquats lors de leur visite</a:t>
            </a:r>
            <a:endParaRPr lang="fr-WINDIES" sz="1200" dirty="0">
              <a:solidFill>
                <a:srgbClr val="002A6C"/>
              </a:solidFill>
              <a:latin typeface="Gill Sans MT" panose="020B0502020104020203" pitchFamily="34" charset="0"/>
            </a:endParaRPr>
          </a:p>
        </p:txBody>
      </p:sp>
    </p:spTree>
    <p:extLst>
      <p:ext uri="{BB962C8B-B14F-4D97-AF65-F5344CB8AC3E}">
        <p14:creationId xmlns:p14="http://schemas.microsoft.com/office/powerpoint/2010/main" val="7407535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52801" y="5191717"/>
            <a:ext cx="8566045" cy="954107"/>
          </a:xfrm>
          <a:prstGeom prst="rect">
            <a:avLst/>
          </a:prstGeom>
          <a:noFill/>
          <a:ln>
            <a:noFill/>
          </a:ln>
        </p:spPr>
        <p:txBody>
          <a:bodyPr wrap="square" rtlCol="0">
            <a:spAutoFit/>
          </a:bodyPr>
          <a:lstStyle/>
          <a:p>
            <a:pPr algn="ctr"/>
            <a:r>
              <a:rPr lang="fr-FR" sz="2800" dirty="0">
                <a:solidFill>
                  <a:srgbClr val="5F5F5F"/>
                </a:solidFill>
                <a:latin typeface="Gill Sans MT" panose="020B0502020104020203" pitchFamily="34" charset="0"/>
              </a:rPr>
              <a:t>Quelles pourraient être les raisons de chacun de ces problèmes ou </a:t>
            </a:r>
            <a:r>
              <a:rPr lang="fr-FR" sz="2800" dirty="0" smtClean="0">
                <a:solidFill>
                  <a:srgbClr val="5F5F5F"/>
                </a:solidFill>
                <a:latin typeface="Gill Sans MT" panose="020B0502020104020203" pitchFamily="34" charset="0"/>
              </a:rPr>
              <a:t>situations ?</a:t>
            </a:r>
            <a:endParaRPr lang="en-US" sz="2800" dirty="0">
              <a:solidFill>
                <a:srgbClr val="5F5F5F"/>
              </a:solidFill>
              <a:latin typeface="Gill Sans MT" panose="020B0502020104020203" pitchFamily="34" charset="0"/>
            </a:endParaRPr>
          </a:p>
        </p:txBody>
      </p:sp>
      <p:graphicFrame>
        <p:nvGraphicFramePr>
          <p:cNvPr id="7" name="Table 6" descr="Prise de décision à l’aide des données" title="Tableau"/>
          <p:cNvGraphicFramePr>
            <a:graphicFrameLocks noGrp="1"/>
          </p:cNvGraphicFramePr>
          <p:nvPr>
            <p:extLst>
              <p:ext uri="{D42A27DB-BD31-4B8C-83A1-F6EECF244321}">
                <p14:modId xmlns:p14="http://schemas.microsoft.com/office/powerpoint/2010/main" val="216713335"/>
              </p:ext>
            </p:extLst>
          </p:nvPr>
        </p:nvGraphicFramePr>
        <p:xfrm>
          <a:off x="228601" y="1066800"/>
          <a:ext cx="8690245" cy="3720172"/>
        </p:xfrm>
        <a:graphic>
          <a:graphicData uri="http://schemas.openxmlformats.org/drawingml/2006/table">
            <a:tbl>
              <a:tblPr firstRow="1" bandRow="1">
                <a:tableStyleId>{00A15C55-8517-42AA-B614-E9B94910E393}</a:tableStyleId>
              </a:tblPr>
              <a:tblGrid>
                <a:gridCol w="1549405">
                  <a:extLst>
                    <a:ext uri="{9D8B030D-6E8A-4147-A177-3AD203B41FA5}">
                      <a16:colId xmlns:a16="http://schemas.microsoft.com/office/drawing/2014/main" val="165127433"/>
                    </a:ext>
                  </a:extLst>
                </a:gridCol>
                <a:gridCol w="2782974">
                  <a:extLst>
                    <a:ext uri="{9D8B030D-6E8A-4147-A177-3AD203B41FA5}">
                      <a16:colId xmlns:a16="http://schemas.microsoft.com/office/drawing/2014/main" val="4225921448"/>
                    </a:ext>
                  </a:extLst>
                </a:gridCol>
                <a:gridCol w="1549349">
                  <a:extLst>
                    <a:ext uri="{9D8B030D-6E8A-4147-A177-3AD203B41FA5}">
                      <a16:colId xmlns:a16="http://schemas.microsoft.com/office/drawing/2014/main" val="504412926"/>
                    </a:ext>
                  </a:extLst>
                </a:gridCol>
                <a:gridCol w="2808517">
                  <a:extLst>
                    <a:ext uri="{9D8B030D-6E8A-4147-A177-3AD203B41FA5}">
                      <a16:colId xmlns:a16="http://schemas.microsoft.com/office/drawing/2014/main" val="1449815412"/>
                    </a:ext>
                  </a:extLst>
                </a:gridCol>
              </a:tblGrid>
              <a:tr h="285463">
                <a:tc>
                  <a:txBody>
                    <a:bodyPr/>
                    <a:lstStyle/>
                    <a:p>
                      <a:r>
                        <a:rPr lang="en-US" sz="1400" dirty="0" smtClean="0">
                          <a:solidFill>
                            <a:srgbClr val="FFFFFF"/>
                          </a:solidFill>
                          <a:latin typeface="Gill Sans MT" panose="020B0502020104020203" pitchFamily="34" charset="0"/>
                        </a:rPr>
                        <a:t> </a:t>
                      </a:r>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r>
                        <a:rPr lang="en-US" sz="1400" dirty="0" err="1" smtClean="0">
                          <a:solidFill>
                            <a:srgbClr val="FFFFFF"/>
                          </a:solidFill>
                          <a:latin typeface="Gill Sans MT" panose="020B0502020104020203" pitchFamily="34" charset="0"/>
                        </a:rPr>
                        <a:t>Problème</a:t>
                      </a:r>
                      <a:r>
                        <a:rPr lang="en-US" sz="1400" dirty="0" smtClean="0">
                          <a:solidFill>
                            <a:srgbClr val="FFFFFF"/>
                          </a:solidFill>
                          <a:latin typeface="Gill Sans MT" panose="020B0502020104020203" pitchFamily="34" charset="0"/>
                        </a:rPr>
                        <a:t> / situation</a:t>
                      </a:r>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endParaRPr lang="en-US" sz="1400" dirty="0">
                        <a:solidFill>
                          <a:srgbClr val="FFFFFF"/>
                        </a:solidFill>
                        <a:latin typeface="Gill Sans MT" panose="020B0502020104020203" pitchFamily="34" charset="0"/>
                      </a:endParaRPr>
                    </a:p>
                  </a:txBody>
                  <a:tcPr marL="68580" marR="68580" marT="34290" marB="34290">
                    <a:solidFill>
                      <a:srgbClr val="002A6C"/>
                    </a:solidFill>
                  </a:tcPr>
                </a:tc>
                <a:extLst>
                  <a:ext uri="{0D108BD9-81ED-4DB2-BD59-A6C34878D82A}">
                    <a16:rowId xmlns:a16="http://schemas.microsoft.com/office/drawing/2014/main" val="3012336480"/>
                  </a:ext>
                </a:extLst>
              </a:tr>
              <a:tr h="1135575">
                <a:tc>
                  <a:txBody>
                    <a:bodyPr/>
                    <a:lstStyle/>
                    <a:p>
                      <a:pPr algn="l">
                        <a:spcBef>
                          <a:spcPts val="600"/>
                        </a:spcBef>
                      </a:pPr>
                      <a:r>
                        <a:rPr lang="fr-CA" sz="1400" b="0" noProof="0" dirty="0" err="1" smtClean="0">
                          <a:solidFill>
                            <a:srgbClr val="002A6C"/>
                          </a:solidFill>
                          <a:latin typeface="Gill Sans MT" panose="020B0502020104020203" pitchFamily="34" charset="0"/>
                        </a:rPr>
                        <a:t>Etat</a:t>
                      </a:r>
                      <a:r>
                        <a:rPr lang="fr-CA" sz="1400" b="0" noProof="0" dirty="0" smtClean="0">
                          <a:solidFill>
                            <a:srgbClr val="002A6C"/>
                          </a:solidFill>
                          <a:latin typeface="Gill Sans MT" panose="020B0502020104020203" pitchFamily="34" charset="0"/>
                        </a:rPr>
                        <a:t> de préparation</a:t>
                      </a:r>
                    </a:p>
                    <a:p>
                      <a:endParaRPr lang="fr-CA" sz="1400" b="0" noProof="0" dirty="0">
                        <a:solidFill>
                          <a:schemeClr val="tx1"/>
                        </a:solidFill>
                        <a:latin typeface="Gill Sans MT" panose="020B0502020104020203" pitchFamily="34" charset="0"/>
                      </a:endParaRP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400" b="0" noProof="0" dirty="0" smtClean="0">
                          <a:latin typeface="Gill Sans MT" panose="020B0502020104020203" pitchFamily="34" charset="0"/>
                        </a:rPr>
                        <a:t>Rupture</a:t>
                      </a:r>
                      <a:r>
                        <a:rPr lang="fr-CA" sz="1400" b="0" baseline="0" noProof="0" dirty="0" smtClean="0">
                          <a:latin typeface="Gill Sans MT" panose="020B0502020104020203" pitchFamily="34" charset="0"/>
                        </a:rPr>
                        <a:t> de stock de DIU dans l’établissement</a:t>
                      </a:r>
                      <a:endParaRPr lang="fr-CA" sz="1400" b="0" noProof="0" dirty="0" smtClean="0">
                        <a:latin typeface="Gill Sans MT" panose="020B0502020104020203" pitchFamily="34" charset="0"/>
                      </a:endParaRPr>
                    </a:p>
                    <a:p>
                      <a:endParaRPr lang="fr-CA" sz="1400" b="0" noProof="0" dirty="0">
                        <a:solidFill>
                          <a:schemeClr val="tx1"/>
                        </a:solidFill>
                        <a:latin typeface="Gill Sans MT" panose="020B0502020104020203" pitchFamily="34" charset="0"/>
                      </a:endParaRPr>
                    </a:p>
                  </a:txBody>
                  <a:tcPr marL="68580" marR="68580" marT="34290" marB="34290">
                    <a:no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fr-CA" sz="1400" b="0" noProof="0" dirty="0" smtClean="0">
                        <a:solidFill>
                          <a:schemeClr val="tx1"/>
                        </a:solidFill>
                        <a:latin typeface="Gill Sans MT" panose="020B0502020104020203" pitchFamily="34" charset="0"/>
                      </a:endParaRPr>
                    </a:p>
                  </a:txBody>
                  <a:tcPr marL="68580" marR="68580" marT="34290" marB="34290">
                    <a:noFill/>
                  </a:tcPr>
                </a:tc>
                <a:tc>
                  <a:txBody>
                    <a:bodyPr/>
                    <a:lstStyle/>
                    <a:p>
                      <a:pPr marL="285750" indent="-285750">
                        <a:buFont typeface="Arial" panose="020B0604020202020204" pitchFamily="34" charset="0"/>
                        <a:buChar char="•"/>
                      </a:pPr>
                      <a:endParaRPr lang="fr-CA" sz="1400" b="0" noProof="0" dirty="0" smtClean="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val="654511843"/>
                  </a:ext>
                </a:extLst>
              </a:tr>
              <a:tr h="114956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400" b="0" noProof="0" dirty="0" smtClean="0">
                          <a:solidFill>
                            <a:srgbClr val="002A6C"/>
                          </a:solidFill>
                          <a:latin typeface="Gill Sans MT" panose="020B0502020104020203" pitchFamily="34" charset="0"/>
                        </a:rPr>
                        <a:t>Utilisation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A" sz="1400" b="0" noProof="0" dirty="0" smtClean="0">
                        <a:latin typeface="Gill Sans MT" panose="020B0502020104020203" pitchFamily="34" charset="0"/>
                      </a:endParaRPr>
                    </a:p>
                    <a:p>
                      <a:endParaRPr lang="fr-CA" sz="1400" b="0" noProof="0" dirty="0">
                        <a:solidFill>
                          <a:schemeClr val="tx1"/>
                        </a:solidFill>
                        <a:latin typeface="Gill Sans MT" panose="020B0502020104020203" pitchFamily="34" charset="0"/>
                      </a:endParaRP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400" b="0" noProof="0" dirty="0" smtClean="0">
                          <a:latin typeface="Gill Sans MT" panose="020B0502020104020203" pitchFamily="34" charset="0"/>
                        </a:rPr>
                        <a:t>Le mois dernier, 75 clientes ont reçu des MLDA dans cet</a:t>
                      </a:r>
                      <a:r>
                        <a:rPr lang="fr-CA" sz="1400" b="0" baseline="0" noProof="0" dirty="0" smtClean="0">
                          <a:latin typeface="Gill Sans MT" panose="020B0502020104020203" pitchFamily="34" charset="0"/>
                        </a:rPr>
                        <a:t> établissement </a:t>
                      </a:r>
                      <a:r>
                        <a:rPr lang="fr-CA" sz="1400" b="0" noProof="0" dirty="0" smtClean="0">
                          <a:latin typeface="Gill Sans MT" panose="020B0502020104020203" pitchFamily="34" charset="0"/>
                        </a:rPr>
                        <a:t>et la tendance est à la hausse, ce qui fait que les clientes doivent attendre longtemps</a:t>
                      </a:r>
                      <a:r>
                        <a:rPr lang="fr-CA" sz="1400" b="0" baseline="0" noProof="0" dirty="0" smtClean="0">
                          <a:latin typeface="Gill Sans MT" panose="020B0502020104020203" pitchFamily="34" charset="0"/>
                        </a:rPr>
                        <a:t>.</a:t>
                      </a:r>
                      <a:endParaRPr lang="fr-CA" sz="1400" b="0" noProof="0" dirty="0">
                        <a:solidFill>
                          <a:schemeClr val="tx1"/>
                        </a:solidFill>
                        <a:latin typeface="Gill Sans MT" panose="020B0502020104020203" pitchFamily="34" charset="0"/>
                      </a:endParaRPr>
                    </a:p>
                  </a:txBody>
                  <a:tcPr marL="68580" marR="68580" marT="34290" marB="34290">
                    <a:noFill/>
                  </a:tcPr>
                </a:tc>
                <a:tc>
                  <a:txBody>
                    <a:bodyPr/>
                    <a:lstStyle/>
                    <a:p>
                      <a:pPr marL="285750" indent="-285750">
                        <a:buFont typeface="Arial" panose="020B0604020202020204" pitchFamily="34" charset="0"/>
                        <a:buChar char="•"/>
                      </a:pPr>
                      <a:endParaRPr lang="fr-CA" sz="1400" b="0" noProof="0" dirty="0">
                        <a:solidFill>
                          <a:schemeClr val="tx1"/>
                        </a:solidFill>
                        <a:latin typeface="Gill Sans MT" panose="020B0502020104020203" pitchFamily="34" charset="0"/>
                      </a:endParaRPr>
                    </a:p>
                  </a:txBody>
                  <a:tcPr marL="68580" marR="68580" marT="34290" marB="34290">
                    <a:noFill/>
                  </a:tcPr>
                </a:tc>
                <a:tc>
                  <a:txBody>
                    <a:bodyPr/>
                    <a:lstStyle/>
                    <a:p>
                      <a:pPr marL="285750" indent="-285750">
                        <a:buFont typeface="Arial" panose="020B0604020202020204" pitchFamily="34" charset="0"/>
                        <a:buChar char="•"/>
                      </a:pPr>
                      <a:endParaRPr lang="fr-CA" sz="1400" b="0" noProof="0" dirty="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val="3397134005"/>
                  </a:ext>
                </a:extLst>
              </a:tr>
              <a:tr h="1149567">
                <a:tc>
                  <a:txBody>
                    <a:bodyPr/>
                    <a:lstStyle/>
                    <a:p>
                      <a:pPr algn="l">
                        <a:spcBef>
                          <a:spcPts val="600"/>
                        </a:spcBef>
                      </a:pPr>
                      <a:r>
                        <a:rPr lang="fr-CA" sz="1400" b="0" noProof="0" dirty="0" smtClean="0">
                          <a:solidFill>
                            <a:srgbClr val="002A6C"/>
                          </a:solidFill>
                          <a:latin typeface="Gill Sans MT" panose="020B0502020104020203" pitchFamily="34" charset="0"/>
                        </a:rPr>
                        <a:t>Couverture</a:t>
                      </a:r>
                    </a:p>
                    <a:p>
                      <a:endParaRPr lang="fr-CA" sz="1400" b="0" noProof="0" dirty="0">
                        <a:solidFill>
                          <a:schemeClr val="tx1"/>
                        </a:solidFill>
                        <a:latin typeface="Gill Sans MT" panose="020B0502020104020203" pitchFamily="34" charset="0"/>
                      </a:endParaRP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400" b="0" noProof="0" dirty="0" smtClean="0">
                          <a:latin typeface="Gill Sans MT" panose="020B0502020104020203" pitchFamily="34" charset="0"/>
                        </a:rPr>
                        <a:t>Parmi les femmes qui ont accouché dans cet établissement, 30% ont reçu des conseils sur la planification familiale avant leur départ.</a:t>
                      </a:r>
                    </a:p>
                    <a:p>
                      <a:endParaRPr lang="fr-CA" sz="1400" b="0" noProof="0" dirty="0">
                        <a:solidFill>
                          <a:schemeClr val="tx1"/>
                        </a:solidFill>
                        <a:latin typeface="Gill Sans MT" panose="020B0502020104020203" pitchFamily="34" charset="0"/>
                      </a:endParaRPr>
                    </a:p>
                  </a:txBody>
                  <a:tcPr marL="68580" marR="68580" marT="34290" marB="34290">
                    <a:noFill/>
                  </a:tcPr>
                </a:tc>
                <a:tc>
                  <a:txBody>
                    <a:bodyPr/>
                    <a:lstStyle/>
                    <a:p>
                      <a:pPr marL="285750" indent="-285750">
                        <a:buFont typeface="Arial" panose="020B0604020202020204" pitchFamily="34" charset="0"/>
                        <a:buChar char="•"/>
                      </a:pPr>
                      <a:endParaRPr lang="fr-CA" sz="1400" b="0" noProof="0" dirty="0">
                        <a:solidFill>
                          <a:schemeClr val="tx1"/>
                        </a:solidFill>
                        <a:latin typeface="Gill Sans MT" panose="020B0502020104020203" pitchFamily="34" charset="0"/>
                      </a:endParaRP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fr-CA" sz="1400" b="0" noProof="0" dirty="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val="2197764180"/>
                  </a:ext>
                </a:extLst>
              </a:tr>
            </a:tbl>
          </a:graphicData>
        </a:graphic>
      </p:graphicFrame>
      <p:sp>
        <p:nvSpPr>
          <p:cNvPr id="2" name="Title 1"/>
          <p:cNvSpPr>
            <a:spLocks noGrp="1"/>
          </p:cNvSpPr>
          <p:nvPr>
            <p:ph type="title"/>
          </p:nvPr>
        </p:nvSpPr>
        <p:spPr>
          <a:xfrm>
            <a:off x="545960" y="22167"/>
            <a:ext cx="8229600" cy="1143000"/>
          </a:xfrm>
        </p:spPr>
        <p:txBody>
          <a:bodyPr>
            <a:normAutofit/>
          </a:bodyPr>
          <a:lstStyle/>
          <a:p>
            <a:r>
              <a:rPr lang="en-US" sz="3300" dirty="0" err="1" smtClean="0"/>
              <a:t>Prise</a:t>
            </a:r>
            <a:r>
              <a:rPr lang="en-US" sz="3300" dirty="0" smtClean="0"/>
              <a:t> de </a:t>
            </a:r>
            <a:r>
              <a:rPr lang="en-US" sz="3300" dirty="0" err="1" smtClean="0"/>
              <a:t>décision</a:t>
            </a:r>
            <a:r>
              <a:rPr lang="en-US" sz="3300" dirty="0" smtClean="0"/>
              <a:t> à </a:t>
            </a:r>
            <a:r>
              <a:rPr lang="en-US" sz="3300" dirty="0" err="1" smtClean="0"/>
              <a:t>l’aide</a:t>
            </a:r>
            <a:r>
              <a:rPr lang="en-US" sz="3300" dirty="0" smtClean="0"/>
              <a:t> des </a:t>
            </a:r>
            <a:r>
              <a:rPr lang="en-US" sz="3300" dirty="0" err="1" smtClean="0"/>
              <a:t>données</a:t>
            </a:r>
            <a:endParaRPr lang="en-US" sz="3300" dirty="0"/>
          </a:p>
        </p:txBody>
      </p:sp>
    </p:spTree>
    <p:extLst>
      <p:ext uri="{BB962C8B-B14F-4D97-AF65-F5344CB8AC3E}">
        <p14:creationId xmlns:p14="http://schemas.microsoft.com/office/powerpoint/2010/main" val="9860613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77738" y="5638800"/>
            <a:ext cx="8566045" cy="830997"/>
          </a:xfrm>
          <a:prstGeom prst="rect">
            <a:avLst/>
          </a:prstGeom>
          <a:noFill/>
          <a:ln>
            <a:noFill/>
          </a:ln>
        </p:spPr>
        <p:txBody>
          <a:bodyPr wrap="square" rtlCol="0">
            <a:spAutoFit/>
          </a:bodyPr>
          <a:lstStyle/>
          <a:p>
            <a:pPr algn="ctr"/>
            <a:r>
              <a:rPr lang="fr-CM" sz="2400" dirty="0" smtClean="0">
                <a:solidFill>
                  <a:srgbClr val="5F5F5F"/>
                </a:solidFill>
                <a:latin typeface="Gill Sans MT" panose="020B0502020104020203" pitchFamily="34" charset="0"/>
              </a:rPr>
              <a:t>Quelles actions le personnel de l’établissement pourrait prendre pour remédier au problème ou à la situation </a:t>
            </a:r>
            <a:r>
              <a:rPr lang="en-US" sz="2400" dirty="0" smtClean="0">
                <a:solidFill>
                  <a:srgbClr val="5F5F5F"/>
                </a:solidFill>
                <a:latin typeface="Gill Sans MT" panose="020B0502020104020203" pitchFamily="34" charset="0"/>
              </a:rPr>
              <a:t>?</a:t>
            </a:r>
            <a:endParaRPr lang="en-US" sz="2400" dirty="0">
              <a:solidFill>
                <a:srgbClr val="5F5F5F"/>
              </a:solidFill>
              <a:latin typeface="Gill Sans MT" panose="020B0502020104020203" pitchFamily="34" charset="0"/>
            </a:endParaRPr>
          </a:p>
        </p:txBody>
      </p:sp>
      <p:graphicFrame>
        <p:nvGraphicFramePr>
          <p:cNvPr id="7" name="Table 6" descr="Prise de décision à l’aide des données" title="Tableau"/>
          <p:cNvGraphicFramePr>
            <a:graphicFrameLocks noGrp="1"/>
          </p:cNvGraphicFramePr>
          <p:nvPr>
            <p:extLst>
              <p:ext uri="{D42A27DB-BD31-4B8C-83A1-F6EECF244321}">
                <p14:modId xmlns:p14="http://schemas.microsoft.com/office/powerpoint/2010/main" val="3179330081"/>
              </p:ext>
            </p:extLst>
          </p:nvPr>
        </p:nvGraphicFramePr>
        <p:xfrm>
          <a:off x="195279" y="990600"/>
          <a:ext cx="8711718" cy="4572001"/>
        </p:xfrm>
        <a:graphic>
          <a:graphicData uri="http://schemas.openxmlformats.org/drawingml/2006/table">
            <a:tbl>
              <a:tblPr firstRow="1" bandRow="1">
                <a:tableStyleId>{00A15C55-8517-42AA-B614-E9B94910E393}</a:tableStyleId>
              </a:tblPr>
              <a:tblGrid>
                <a:gridCol w="1088258">
                  <a:extLst>
                    <a:ext uri="{9D8B030D-6E8A-4147-A177-3AD203B41FA5}">
                      <a16:colId xmlns:a16="http://schemas.microsoft.com/office/drawing/2014/main" val="165127433"/>
                    </a:ext>
                  </a:extLst>
                </a:gridCol>
                <a:gridCol w="2169884">
                  <a:extLst>
                    <a:ext uri="{9D8B030D-6E8A-4147-A177-3AD203B41FA5}">
                      <a16:colId xmlns:a16="http://schemas.microsoft.com/office/drawing/2014/main" val="4225921448"/>
                    </a:ext>
                  </a:extLst>
                </a:gridCol>
                <a:gridCol w="3022338">
                  <a:extLst>
                    <a:ext uri="{9D8B030D-6E8A-4147-A177-3AD203B41FA5}">
                      <a16:colId xmlns:a16="http://schemas.microsoft.com/office/drawing/2014/main" val="504412926"/>
                    </a:ext>
                  </a:extLst>
                </a:gridCol>
                <a:gridCol w="2431238">
                  <a:extLst>
                    <a:ext uri="{9D8B030D-6E8A-4147-A177-3AD203B41FA5}">
                      <a16:colId xmlns:a16="http://schemas.microsoft.com/office/drawing/2014/main" val="1449815412"/>
                    </a:ext>
                  </a:extLst>
                </a:gridCol>
              </a:tblGrid>
              <a:tr h="305309">
                <a:tc>
                  <a:txBody>
                    <a:bodyPr/>
                    <a:lstStyle/>
                    <a:p>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r>
                        <a:rPr lang="en-US" sz="1400" dirty="0" err="1" smtClean="0">
                          <a:solidFill>
                            <a:srgbClr val="FFFFFF"/>
                          </a:solidFill>
                          <a:latin typeface="Gill Sans MT" panose="020B0502020104020203" pitchFamily="34" charset="0"/>
                        </a:rPr>
                        <a:t>Problème</a:t>
                      </a:r>
                      <a:r>
                        <a:rPr lang="en-US" sz="1400" dirty="0" smtClean="0">
                          <a:solidFill>
                            <a:srgbClr val="FFFFFF"/>
                          </a:solidFill>
                          <a:latin typeface="Gill Sans MT" panose="020B0502020104020203" pitchFamily="34" charset="0"/>
                        </a:rPr>
                        <a:t> / situation</a:t>
                      </a:r>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r>
                        <a:rPr lang="en-US" sz="1400" dirty="0" smtClean="0">
                          <a:solidFill>
                            <a:srgbClr val="FFFFFF"/>
                          </a:solidFill>
                          <a:latin typeface="Gill Sans MT" panose="020B0502020104020203" pitchFamily="34" charset="0"/>
                        </a:rPr>
                        <a:t>Raisons </a:t>
                      </a:r>
                      <a:r>
                        <a:rPr lang="en-US" sz="1400" dirty="0" err="1" smtClean="0">
                          <a:solidFill>
                            <a:srgbClr val="FFFFFF"/>
                          </a:solidFill>
                          <a:latin typeface="Gill Sans MT" panose="020B0502020104020203" pitchFamily="34" charset="0"/>
                        </a:rPr>
                        <a:t>possibles</a:t>
                      </a:r>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endParaRPr lang="en-US" sz="1400" dirty="0">
                        <a:solidFill>
                          <a:srgbClr val="FFFFFF"/>
                        </a:solidFill>
                        <a:latin typeface="Gill Sans MT" panose="020B0502020104020203" pitchFamily="34" charset="0"/>
                      </a:endParaRPr>
                    </a:p>
                  </a:txBody>
                  <a:tcPr marL="68580" marR="68580" marT="34290" marB="34290">
                    <a:solidFill>
                      <a:srgbClr val="002A6C"/>
                    </a:solidFill>
                  </a:tcPr>
                </a:tc>
                <a:extLst>
                  <a:ext uri="{0D108BD9-81ED-4DB2-BD59-A6C34878D82A}">
                    <a16:rowId xmlns:a16="http://schemas.microsoft.com/office/drawing/2014/main" val="3012336480"/>
                  </a:ext>
                </a:extLst>
              </a:tr>
              <a:tr h="1350992">
                <a:tc>
                  <a:txBody>
                    <a:bodyPr/>
                    <a:lstStyle/>
                    <a:p>
                      <a:pPr algn="l">
                        <a:spcBef>
                          <a:spcPts val="600"/>
                        </a:spcBef>
                      </a:pPr>
                      <a:r>
                        <a:rPr lang="fr-CM" sz="1400" b="0" noProof="0" dirty="0" smtClean="0">
                          <a:solidFill>
                            <a:srgbClr val="002A6C"/>
                          </a:solidFill>
                          <a:latin typeface="Gill Sans MT" panose="020B0502020104020203" pitchFamily="34" charset="0"/>
                        </a:rPr>
                        <a:t>Etat de préparation</a:t>
                      </a: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M" sz="1400" noProof="0" dirty="0" smtClean="0">
                          <a:latin typeface="Gill Sans MT" panose="020B0502020104020203" pitchFamily="34" charset="0"/>
                        </a:rPr>
                        <a:t>Rupture</a:t>
                      </a:r>
                      <a:r>
                        <a:rPr lang="fr-CM" sz="1400" baseline="0" noProof="0" dirty="0" smtClean="0">
                          <a:latin typeface="Gill Sans MT" panose="020B0502020104020203" pitchFamily="34" charset="0"/>
                        </a:rPr>
                        <a:t> de stock de DIU dans l’établissement</a:t>
                      </a:r>
                      <a:endParaRPr lang="fr-CM" sz="1400" noProof="0" dirty="0" smtClean="0">
                        <a:latin typeface="Gill Sans MT" panose="020B0502020104020203" pitchFamily="34" charset="0"/>
                      </a:endParaRPr>
                    </a:p>
                    <a:p>
                      <a:endParaRPr lang="fr-CM" sz="1400" b="0" noProof="0" dirty="0" smtClean="0">
                        <a:solidFill>
                          <a:schemeClr val="tx1"/>
                        </a:solidFill>
                        <a:latin typeface="Gill Sans MT" panose="020B0502020104020203" pitchFamily="34" charset="0"/>
                      </a:endParaRPr>
                    </a:p>
                    <a:p>
                      <a:endParaRPr lang="fr-CM" sz="1400" b="0" noProof="0" dirty="0">
                        <a:solidFill>
                          <a:schemeClr val="tx1"/>
                        </a:solidFill>
                        <a:latin typeface="Gill Sans MT" panose="020B0502020104020203" pitchFamily="34" charset="0"/>
                      </a:endParaRPr>
                    </a:p>
                  </a:txBody>
                  <a:tcPr marL="68580" marR="68580" marT="34290" marB="34290">
                    <a:noFill/>
                  </a:tcPr>
                </a:tc>
                <a:tc>
                  <a:txBody>
                    <a:bodyPr/>
                    <a:lstStyle/>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M" sz="1400" b="0" noProof="0" dirty="0" smtClean="0">
                          <a:solidFill>
                            <a:schemeClr val="tx1"/>
                          </a:solidFill>
                          <a:latin typeface="Gill Sans MT" panose="020B0502020104020203" pitchFamily="34" charset="0"/>
                        </a:rPr>
                        <a:t>Fournitures non commandées</a:t>
                      </a:r>
                    </a:p>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M" sz="1400" b="0" noProof="0" dirty="0" smtClean="0">
                          <a:solidFill>
                            <a:schemeClr val="tx1"/>
                          </a:solidFill>
                          <a:latin typeface="Gill Sans MT" panose="020B0502020104020203" pitchFamily="34" charset="0"/>
                        </a:rPr>
                        <a:t>Les fournitures du bureau de santé du district ne parviennent pas à l’établissement</a:t>
                      </a:r>
                    </a:p>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M" sz="1400" b="0" noProof="0" dirty="0" smtClean="0">
                          <a:solidFill>
                            <a:schemeClr val="tx1"/>
                          </a:solidFill>
                          <a:latin typeface="Gill Sans MT" panose="020B0502020104020203" pitchFamily="34" charset="0"/>
                        </a:rPr>
                        <a:t>Fournitures non disponibles dans le district</a:t>
                      </a:r>
                    </a:p>
                  </a:txBody>
                  <a:tcPr marL="68580" marR="68580" marT="34290" marB="34290">
                    <a:noFill/>
                  </a:tcPr>
                </a:tc>
                <a:tc>
                  <a:txBody>
                    <a:bodyPr/>
                    <a:lstStyle/>
                    <a:p>
                      <a:pPr marL="285750" indent="-285750">
                        <a:buFont typeface="Arial" panose="020B0604020202020204" pitchFamily="34" charset="0"/>
                        <a:buChar char="•"/>
                      </a:pPr>
                      <a:endParaRPr lang="en-US" sz="1400" b="0" dirty="0" smtClean="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val="654511843"/>
                  </a:ext>
                </a:extLst>
              </a:tr>
              <a:tr h="15647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M" sz="1400" b="0" noProof="0" dirty="0" smtClean="0">
                          <a:solidFill>
                            <a:srgbClr val="002A6C"/>
                          </a:solidFill>
                          <a:latin typeface="Gill Sans MT" panose="020B0502020104020203" pitchFamily="34" charset="0"/>
                        </a:rPr>
                        <a:t>Utilisation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M" sz="1400" b="0" noProof="0" dirty="0" smtClean="0">
                        <a:latin typeface="Gill Sans MT" panose="020B0502020104020203" pitchFamily="34" charset="0"/>
                      </a:endParaRP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M" sz="1400" noProof="0" dirty="0" smtClean="0">
                          <a:latin typeface="Gill Sans MT" panose="020B0502020104020203" pitchFamily="34" charset="0"/>
                        </a:rPr>
                        <a:t>Le mois dernier, 75 clientes ont reçu des MLDA dans cet</a:t>
                      </a:r>
                      <a:r>
                        <a:rPr lang="fr-CM" sz="1400" baseline="0" noProof="0" dirty="0" smtClean="0">
                          <a:latin typeface="Gill Sans MT" panose="020B0502020104020203" pitchFamily="34" charset="0"/>
                        </a:rPr>
                        <a:t> établissement </a:t>
                      </a:r>
                      <a:r>
                        <a:rPr lang="fr-CM" sz="1400" noProof="0" dirty="0" smtClean="0">
                          <a:latin typeface="Gill Sans MT" panose="020B0502020104020203" pitchFamily="34" charset="0"/>
                        </a:rPr>
                        <a:t>et la tendance est à la hausse, ce qui fait que les clientes doivent attendre longtemps</a:t>
                      </a:r>
                      <a:r>
                        <a:rPr lang="fr-CM" sz="1400" baseline="0" noProof="0" dirty="0" smtClean="0">
                          <a:latin typeface="Gill Sans MT" panose="020B0502020104020203" pitchFamily="34" charset="0"/>
                        </a:rPr>
                        <a:t>.</a:t>
                      </a:r>
                      <a:endParaRPr lang="fr-CM" sz="1400" b="0" noProof="0" dirty="0">
                        <a:solidFill>
                          <a:schemeClr val="tx1"/>
                        </a:solidFill>
                        <a:latin typeface="Gill Sans MT" panose="020B0502020104020203" pitchFamily="34" charset="0"/>
                      </a:endParaRPr>
                    </a:p>
                  </a:txBody>
                  <a:tcPr marL="68580" marR="68580" marT="34290" marB="34290">
                    <a:noFill/>
                  </a:tcPr>
                </a:tc>
                <a:tc>
                  <a:txBody>
                    <a:bodyPr/>
                    <a:lstStyle/>
                    <a:p>
                      <a:pPr marL="228600" indent="-228600">
                        <a:buFont typeface="Arial" panose="020B0604020202020204" pitchFamily="34" charset="0"/>
                        <a:buChar char="•"/>
                      </a:pPr>
                      <a:r>
                        <a:rPr lang="fr-CM" sz="1400" b="0" noProof="0" dirty="0" smtClean="0">
                          <a:solidFill>
                            <a:schemeClr val="tx1"/>
                          </a:solidFill>
                          <a:latin typeface="Gill Sans MT" panose="020B0502020104020203" pitchFamily="34" charset="0"/>
                        </a:rPr>
                        <a:t>Activités de génération de demande</a:t>
                      </a:r>
                    </a:p>
                    <a:p>
                      <a:pPr marL="228600" indent="-228600">
                        <a:buFont typeface="Arial" panose="020B0604020202020204" pitchFamily="34" charset="0"/>
                        <a:buChar char="•"/>
                      </a:pPr>
                      <a:r>
                        <a:rPr lang="fr-CM" sz="1400" b="0" noProof="0" dirty="0" smtClean="0">
                          <a:solidFill>
                            <a:schemeClr val="tx1"/>
                          </a:solidFill>
                          <a:latin typeface="Gill Sans MT" panose="020B0502020104020203" pitchFamily="34" charset="0"/>
                        </a:rPr>
                        <a:t>Amélioration du counseling sur les méthodes disponibles</a:t>
                      </a:r>
                      <a:endParaRPr lang="fr-CM" sz="1400" b="0" noProof="0" dirty="0">
                        <a:solidFill>
                          <a:schemeClr val="tx1"/>
                        </a:solidFill>
                        <a:latin typeface="Gill Sans MT" panose="020B0502020104020203" pitchFamily="34" charset="0"/>
                      </a:endParaRPr>
                    </a:p>
                  </a:txBody>
                  <a:tcPr marL="68580" marR="68580" marT="34290" marB="34290">
                    <a:noFill/>
                  </a:tcPr>
                </a:tc>
                <a:tc>
                  <a:txBody>
                    <a:bodyPr/>
                    <a:lstStyle/>
                    <a:p>
                      <a:pPr marL="285750" indent="-285750">
                        <a:buFont typeface="Arial" panose="020B0604020202020204" pitchFamily="34" charset="0"/>
                        <a:buChar char="•"/>
                      </a:pPr>
                      <a:endParaRPr lang="en-US" sz="1400" b="0" dirty="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val="3397134005"/>
                  </a:ext>
                </a:extLst>
              </a:tr>
              <a:tr h="1350992">
                <a:tc>
                  <a:txBody>
                    <a:bodyPr/>
                    <a:lstStyle/>
                    <a:p>
                      <a:pPr algn="l">
                        <a:spcBef>
                          <a:spcPts val="600"/>
                        </a:spcBef>
                      </a:pPr>
                      <a:r>
                        <a:rPr lang="fr-CM" sz="1400" b="0" noProof="0" dirty="0" smtClean="0">
                          <a:solidFill>
                            <a:srgbClr val="002A6C"/>
                          </a:solidFill>
                          <a:latin typeface="Gill Sans MT" panose="020B0502020104020203" pitchFamily="34" charset="0"/>
                        </a:rPr>
                        <a:t>Couverture</a:t>
                      </a: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M" sz="1400" noProof="0" dirty="0" smtClean="0">
                          <a:latin typeface="Gill Sans MT" panose="020B0502020104020203" pitchFamily="34" charset="0"/>
                        </a:rPr>
                        <a:t>Parmi les femmes qui ont accouché dans cet établissement, 30% ont reçu des conseils sur la planification familiale avant leur départ.</a:t>
                      </a:r>
                    </a:p>
                  </a:txBody>
                  <a:tcPr marL="68580" marR="68580" marT="34290" marB="34290">
                    <a:noFill/>
                  </a:tcPr>
                </a:tc>
                <a:tc>
                  <a:txBody>
                    <a:bodyPr/>
                    <a:lstStyle/>
                    <a:p>
                      <a:pPr marL="228600" indent="-228600">
                        <a:buFont typeface="Arial" panose="020B0604020202020204" pitchFamily="34" charset="0"/>
                        <a:buChar char="•"/>
                      </a:pPr>
                      <a:r>
                        <a:rPr lang="fr-CM" sz="1400" b="0" noProof="0" dirty="0" smtClean="0">
                          <a:solidFill>
                            <a:schemeClr val="tx1"/>
                          </a:solidFill>
                          <a:latin typeface="Gill Sans MT" panose="020B0502020104020203" pitchFamily="34" charset="0"/>
                        </a:rPr>
                        <a:t>Pas de personnel chargé du counseling</a:t>
                      </a:r>
                    </a:p>
                    <a:p>
                      <a:pPr marL="228600" indent="-228600">
                        <a:buFont typeface="Arial" panose="020B0604020202020204" pitchFamily="34" charset="0"/>
                        <a:buChar char="•"/>
                      </a:pPr>
                      <a:r>
                        <a:rPr lang="fr-CM" sz="1400" b="0" noProof="0" dirty="0" smtClean="0">
                          <a:solidFill>
                            <a:schemeClr val="tx1"/>
                          </a:solidFill>
                          <a:latin typeface="Gill Sans MT" panose="020B0502020104020203" pitchFamily="34" charset="0"/>
                        </a:rPr>
                        <a:t>Aucune procédure pour le counseling</a:t>
                      </a:r>
                    </a:p>
                    <a:p>
                      <a:pPr marL="228600" indent="-228600">
                        <a:buFont typeface="Arial" panose="020B0604020202020204" pitchFamily="34" charset="0"/>
                        <a:buChar char="•"/>
                      </a:pPr>
                      <a:r>
                        <a:rPr lang="fr-CM" sz="1400" b="0" noProof="0" dirty="0" smtClean="0">
                          <a:solidFill>
                            <a:schemeClr val="tx1"/>
                          </a:solidFill>
                          <a:latin typeface="Gill Sans MT" panose="020B0502020104020203" pitchFamily="34" charset="0"/>
                        </a:rPr>
                        <a:t>Le personnel n'a pas suffisamment de temps pour le counseling</a:t>
                      </a:r>
                      <a:endParaRPr lang="fr-CM" sz="1400" b="0" noProof="0" dirty="0">
                        <a:solidFill>
                          <a:schemeClr val="tx1"/>
                        </a:solidFill>
                        <a:latin typeface="Gill Sans MT" panose="020B0502020104020203" pitchFamily="34" charset="0"/>
                      </a:endParaRP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400" b="0" dirty="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val="2197764180"/>
                  </a:ext>
                </a:extLst>
              </a:tr>
            </a:tbl>
          </a:graphicData>
        </a:graphic>
      </p:graphicFrame>
      <p:sp>
        <p:nvSpPr>
          <p:cNvPr id="2" name="Title 1"/>
          <p:cNvSpPr>
            <a:spLocks noGrp="1"/>
          </p:cNvSpPr>
          <p:nvPr>
            <p:ph type="title"/>
          </p:nvPr>
        </p:nvSpPr>
        <p:spPr>
          <a:xfrm>
            <a:off x="377738" y="0"/>
            <a:ext cx="8229600" cy="1143000"/>
          </a:xfrm>
        </p:spPr>
        <p:txBody>
          <a:bodyPr>
            <a:normAutofit/>
          </a:bodyPr>
          <a:lstStyle/>
          <a:p>
            <a:r>
              <a:rPr lang="fr-CM" sz="3300" dirty="0" smtClean="0"/>
              <a:t>Prise de décision à l’aide des données</a:t>
            </a:r>
            <a:endParaRPr lang="fr-CM" sz="3300" dirty="0"/>
          </a:p>
        </p:txBody>
      </p:sp>
    </p:spTree>
    <p:extLst>
      <p:ext uri="{BB962C8B-B14F-4D97-AF65-F5344CB8AC3E}">
        <p14:creationId xmlns:p14="http://schemas.microsoft.com/office/powerpoint/2010/main" val="8643261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descr="Prise de décision à l’aide des données" title="Tableau"/>
          <p:cNvGraphicFramePr>
            <a:graphicFrameLocks noGrp="1"/>
          </p:cNvGraphicFramePr>
          <p:nvPr>
            <p:extLst>
              <p:ext uri="{D42A27DB-BD31-4B8C-83A1-F6EECF244321}">
                <p14:modId xmlns:p14="http://schemas.microsoft.com/office/powerpoint/2010/main" val="2794370379"/>
              </p:ext>
            </p:extLst>
          </p:nvPr>
        </p:nvGraphicFramePr>
        <p:xfrm>
          <a:off x="228600" y="914400"/>
          <a:ext cx="8638983" cy="5394960"/>
        </p:xfrm>
        <a:graphic>
          <a:graphicData uri="http://schemas.openxmlformats.org/drawingml/2006/table">
            <a:tbl>
              <a:tblPr firstRow="1" bandRow="1">
                <a:tableStyleId>{00A15C55-8517-42AA-B614-E9B94910E393}</a:tableStyleId>
              </a:tblPr>
              <a:tblGrid>
                <a:gridCol w="1079172">
                  <a:extLst>
                    <a:ext uri="{9D8B030D-6E8A-4147-A177-3AD203B41FA5}">
                      <a16:colId xmlns:a16="http://schemas.microsoft.com/office/drawing/2014/main" val="165127433"/>
                    </a:ext>
                  </a:extLst>
                </a:gridCol>
                <a:gridCol w="1921568">
                  <a:extLst>
                    <a:ext uri="{9D8B030D-6E8A-4147-A177-3AD203B41FA5}">
                      <a16:colId xmlns:a16="http://schemas.microsoft.com/office/drawing/2014/main" val="4225921448"/>
                    </a:ext>
                  </a:extLst>
                </a:gridCol>
                <a:gridCol w="2846293">
                  <a:extLst>
                    <a:ext uri="{9D8B030D-6E8A-4147-A177-3AD203B41FA5}">
                      <a16:colId xmlns:a16="http://schemas.microsoft.com/office/drawing/2014/main" val="504412926"/>
                    </a:ext>
                  </a:extLst>
                </a:gridCol>
                <a:gridCol w="2791950">
                  <a:extLst>
                    <a:ext uri="{9D8B030D-6E8A-4147-A177-3AD203B41FA5}">
                      <a16:colId xmlns:a16="http://schemas.microsoft.com/office/drawing/2014/main" val="1449815412"/>
                    </a:ext>
                  </a:extLst>
                </a:gridCol>
              </a:tblGrid>
              <a:tr h="280055">
                <a:tc>
                  <a:txBody>
                    <a:bodyPr/>
                    <a:lstStyle/>
                    <a:p>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r>
                        <a:rPr lang="en-US" sz="1400" dirty="0" err="1" smtClean="0">
                          <a:solidFill>
                            <a:srgbClr val="FFFFFF"/>
                          </a:solidFill>
                          <a:latin typeface="Gill Sans MT" panose="020B0502020104020203" pitchFamily="34" charset="0"/>
                        </a:rPr>
                        <a:t>Problème</a:t>
                      </a:r>
                      <a:r>
                        <a:rPr lang="en-US" sz="1400" dirty="0" smtClean="0">
                          <a:solidFill>
                            <a:srgbClr val="FFFFFF"/>
                          </a:solidFill>
                          <a:latin typeface="Gill Sans MT" panose="020B0502020104020203" pitchFamily="34" charset="0"/>
                        </a:rPr>
                        <a:t> / situation</a:t>
                      </a:r>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r>
                        <a:rPr lang="en-US" sz="1400" dirty="0" smtClean="0">
                          <a:solidFill>
                            <a:srgbClr val="FFFFFF"/>
                          </a:solidFill>
                          <a:latin typeface="Gill Sans MT" panose="020B0502020104020203" pitchFamily="34" charset="0"/>
                        </a:rPr>
                        <a:t>Raisons </a:t>
                      </a:r>
                      <a:r>
                        <a:rPr lang="en-US" sz="1400" dirty="0" err="1" smtClean="0">
                          <a:solidFill>
                            <a:srgbClr val="FFFFFF"/>
                          </a:solidFill>
                          <a:latin typeface="Gill Sans MT" panose="020B0502020104020203" pitchFamily="34" charset="0"/>
                        </a:rPr>
                        <a:t>possibles</a:t>
                      </a:r>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r>
                        <a:rPr lang="en-US" sz="1400" b="1" dirty="0" smtClean="0">
                          <a:solidFill>
                            <a:srgbClr val="FFFFFF"/>
                          </a:solidFill>
                          <a:latin typeface="Gill Sans MT" panose="020B0502020104020203" pitchFamily="34" charset="0"/>
                        </a:rPr>
                        <a:t>Actions</a:t>
                      </a:r>
                      <a:endParaRPr lang="en-US" sz="1400" dirty="0">
                        <a:solidFill>
                          <a:srgbClr val="FFFFFF"/>
                        </a:solidFill>
                        <a:latin typeface="Gill Sans MT" panose="020B0502020104020203" pitchFamily="34" charset="0"/>
                      </a:endParaRPr>
                    </a:p>
                  </a:txBody>
                  <a:tcPr marL="68580" marR="68580" marT="34290" marB="34290">
                    <a:solidFill>
                      <a:srgbClr val="002A6C"/>
                    </a:solidFill>
                  </a:tcPr>
                </a:tc>
                <a:extLst>
                  <a:ext uri="{0D108BD9-81ED-4DB2-BD59-A6C34878D82A}">
                    <a16:rowId xmlns:a16="http://schemas.microsoft.com/office/drawing/2014/main" val="3012336480"/>
                  </a:ext>
                </a:extLst>
              </a:tr>
              <a:tr h="1551658">
                <a:tc>
                  <a:txBody>
                    <a:bodyPr/>
                    <a:lstStyle/>
                    <a:p>
                      <a:pPr algn="l">
                        <a:spcBef>
                          <a:spcPts val="600"/>
                        </a:spcBef>
                      </a:pPr>
                      <a:r>
                        <a:rPr lang="fr-CM" sz="1400" b="0" noProof="0" dirty="0" smtClean="0">
                          <a:solidFill>
                            <a:srgbClr val="002A6C"/>
                          </a:solidFill>
                          <a:latin typeface="Gill Sans MT" panose="020B0502020104020203" pitchFamily="34" charset="0"/>
                        </a:rPr>
                        <a:t>Etat de préparation</a:t>
                      </a: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M" sz="1400" noProof="0" dirty="0" smtClean="0">
                          <a:latin typeface="Gill Sans MT" panose="020B0502020104020203" pitchFamily="34" charset="0"/>
                        </a:rPr>
                        <a:t>Rupture</a:t>
                      </a:r>
                      <a:r>
                        <a:rPr lang="fr-CM" sz="1400" baseline="0" noProof="0" dirty="0" smtClean="0">
                          <a:latin typeface="Gill Sans MT" panose="020B0502020104020203" pitchFamily="34" charset="0"/>
                        </a:rPr>
                        <a:t> de stock de DIU dans l’établissement</a:t>
                      </a:r>
                      <a:endParaRPr lang="fr-CM" sz="1400" noProof="0" dirty="0" smtClean="0">
                        <a:latin typeface="Gill Sans MT" panose="020B0502020104020203" pitchFamily="34" charset="0"/>
                      </a:endParaRPr>
                    </a:p>
                    <a:p>
                      <a:endParaRPr lang="fr-CM" sz="1400" b="0" noProof="0" dirty="0" smtClean="0">
                        <a:solidFill>
                          <a:schemeClr val="tx1"/>
                        </a:solidFill>
                        <a:latin typeface="Gill Sans MT" panose="020B0502020104020203" pitchFamily="34" charset="0"/>
                      </a:endParaRPr>
                    </a:p>
                  </a:txBody>
                  <a:tcPr marL="68580" marR="68580" marT="34290" marB="34290">
                    <a:noFill/>
                  </a:tcPr>
                </a:tc>
                <a:tc>
                  <a:txBody>
                    <a:bodyPr/>
                    <a:lstStyle/>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M" sz="1400" b="0" noProof="0" dirty="0" smtClean="0">
                          <a:solidFill>
                            <a:schemeClr val="tx1"/>
                          </a:solidFill>
                          <a:latin typeface="Gill Sans MT" panose="020B0502020104020203" pitchFamily="34" charset="0"/>
                        </a:rPr>
                        <a:t>Fournitures non commandées</a:t>
                      </a:r>
                    </a:p>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M" sz="1400" b="0" noProof="0" dirty="0" smtClean="0">
                          <a:solidFill>
                            <a:schemeClr val="tx1"/>
                          </a:solidFill>
                          <a:latin typeface="Gill Sans MT" panose="020B0502020104020203" pitchFamily="34" charset="0"/>
                        </a:rPr>
                        <a:t>Les fournitures du bureau de santé du district ne parviennent pas à l’établissement</a:t>
                      </a:r>
                    </a:p>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M" sz="1400" b="0" noProof="0" dirty="0" smtClean="0">
                          <a:solidFill>
                            <a:schemeClr val="tx1"/>
                          </a:solidFill>
                          <a:latin typeface="Gill Sans MT" panose="020B0502020104020203" pitchFamily="34" charset="0"/>
                        </a:rPr>
                        <a:t>Fournitures non disponibles dans le district</a:t>
                      </a:r>
                    </a:p>
                  </a:txBody>
                  <a:tcPr marL="68580" marR="68580" marT="34290" marB="34290">
                    <a:noFill/>
                  </a:tcPr>
                </a:tc>
                <a:tc>
                  <a:txBody>
                    <a:bodyPr/>
                    <a:lstStyle/>
                    <a:p>
                      <a:pPr marL="228600" indent="-228600">
                        <a:buFont typeface="Arial" panose="020B0604020202020204" pitchFamily="34" charset="0"/>
                        <a:buChar char="•"/>
                      </a:pPr>
                      <a:r>
                        <a:rPr lang="en-US" sz="1400" b="0" dirty="0" smtClean="0">
                          <a:solidFill>
                            <a:schemeClr val="tx1"/>
                          </a:solidFill>
                          <a:latin typeface="Gill Sans MT" panose="020B0502020104020203" pitchFamily="34" charset="0"/>
                        </a:rPr>
                        <a:t>Faire</a:t>
                      </a:r>
                      <a:r>
                        <a:rPr lang="en-US" sz="1400" b="0" baseline="0" dirty="0" smtClean="0">
                          <a:solidFill>
                            <a:schemeClr val="tx1"/>
                          </a:solidFill>
                          <a:latin typeface="Gill Sans MT" panose="020B0502020104020203" pitchFamily="34" charset="0"/>
                        </a:rPr>
                        <a:t> </a:t>
                      </a:r>
                      <a:r>
                        <a:rPr lang="en-US" sz="1400" b="0" baseline="0" dirty="0" err="1" smtClean="0">
                          <a:solidFill>
                            <a:schemeClr val="tx1"/>
                          </a:solidFill>
                          <a:latin typeface="Gill Sans MT" panose="020B0502020104020203" pitchFamily="34" charset="0"/>
                        </a:rPr>
                        <a:t>une</a:t>
                      </a:r>
                      <a:r>
                        <a:rPr lang="en-US" sz="1400" b="0" baseline="0" dirty="0" smtClean="0">
                          <a:solidFill>
                            <a:schemeClr val="tx1"/>
                          </a:solidFill>
                          <a:latin typeface="Gill Sans MT" panose="020B0502020104020203" pitchFamily="34" charset="0"/>
                        </a:rPr>
                        <a:t> nouvelle </a:t>
                      </a:r>
                      <a:r>
                        <a:rPr lang="en-US" sz="1400" b="0" baseline="0" dirty="0" err="1" smtClean="0">
                          <a:solidFill>
                            <a:schemeClr val="tx1"/>
                          </a:solidFill>
                          <a:latin typeface="Gill Sans MT" panose="020B0502020104020203" pitchFamily="34" charset="0"/>
                        </a:rPr>
                        <a:t>commande</a:t>
                      </a:r>
                      <a:r>
                        <a:rPr lang="en-US" sz="1400" b="0" baseline="0" dirty="0" smtClean="0">
                          <a:solidFill>
                            <a:schemeClr val="tx1"/>
                          </a:solidFill>
                          <a:latin typeface="Gill Sans MT" panose="020B0502020104020203" pitchFamily="34" charset="0"/>
                        </a:rPr>
                        <a:t> de </a:t>
                      </a:r>
                      <a:r>
                        <a:rPr lang="en-US" sz="1400" b="0" baseline="0" dirty="0" err="1" smtClean="0">
                          <a:solidFill>
                            <a:schemeClr val="tx1"/>
                          </a:solidFill>
                          <a:latin typeface="Gill Sans MT" panose="020B0502020104020203" pitchFamily="34" charset="0"/>
                        </a:rPr>
                        <a:t>fournitures</a:t>
                      </a:r>
                      <a:endParaRPr lang="en-US" sz="1400" b="0" dirty="0" smtClean="0">
                        <a:solidFill>
                          <a:schemeClr val="tx1"/>
                        </a:solidFill>
                        <a:latin typeface="Gill Sans MT" panose="020B0502020104020203" pitchFamily="34" charset="0"/>
                      </a:endParaRPr>
                    </a:p>
                    <a:p>
                      <a:pPr marL="228600" indent="-228600">
                        <a:buFont typeface="Arial" panose="020B0604020202020204" pitchFamily="34" charset="0"/>
                        <a:buChar char="•"/>
                      </a:pPr>
                      <a:r>
                        <a:rPr lang="fr-FR" sz="1400" b="0" dirty="0" smtClean="0">
                          <a:solidFill>
                            <a:schemeClr val="tx1"/>
                          </a:solidFill>
                          <a:latin typeface="Gill Sans MT" panose="020B0502020104020203" pitchFamily="34" charset="0"/>
                        </a:rPr>
                        <a:t>Parler au Bureau de santé du district au sujet du transport</a:t>
                      </a:r>
                    </a:p>
                    <a:p>
                      <a:pPr marL="228600" indent="-228600">
                        <a:buFont typeface="Arial" panose="020B0604020202020204" pitchFamily="34" charset="0"/>
                        <a:buChar char="•"/>
                      </a:pPr>
                      <a:r>
                        <a:rPr lang="fr-FR" sz="1400" b="0" dirty="0" smtClean="0">
                          <a:solidFill>
                            <a:schemeClr val="tx1"/>
                          </a:solidFill>
                          <a:latin typeface="Gill Sans MT" panose="020B0502020104020203" pitchFamily="34" charset="0"/>
                        </a:rPr>
                        <a:t>Parler au Bureau de santé du district au sujet des besoins d'approvisionnement</a:t>
                      </a:r>
                      <a:endParaRPr lang="en-US" sz="1400" b="0" dirty="0" smtClean="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val="654511843"/>
                  </a:ext>
                </a:extLst>
              </a:tr>
              <a:tr h="17635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M" sz="1400" b="0" noProof="0" dirty="0" smtClean="0">
                          <a:solidFill>
                            <a:srgbClr val="002A6C"/>
                          </a:solidFill>
                          <a:latin typeface="Gill Sans MT" panose="020B0502020104020203" pitchFamily="34" charset="0"/>
                        </a:rPr>
                        <a:t>Utilisation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M" sz="1400" b="0" noProof="0" dirty="0" smtClean="0">
                        <a:latin typeface="Gill Sans MT" panose="020B0502020104020203" pitchFamily="34" charset="0"/>
                      </a:endParaRP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M" sz="1400" noProof="0" dirty="0" smtClean="0">
                          <a:latin typeface="Gill Sans MT" panose="020B0502020104020203" pitchFamily="34" charset="0"/>
                        </a:rPr>
                        <a:t>Le mois dernier, 75 clientes ont reçu des MLDA dans cet</a:t>
                      </a:r>
                      <a:r>
                        <a:rPr lang="fr-CM" sz="1400" baseline="0" noProof="0" dirty="0" smtClean="0">
                          <a:latin typeface="Gill Sans MT" panose="020B0502020104020203" pitchFamily="34" charset="0"/>
                        </a:rPr>
                        <a:t> établissement </a:t>
                      </a:r>
                      <a:r>
                        <a:rPr lang="fr-CM" sz="1400" noProof="0" dirty="0" smtClean="0">
                          <a:latin typeface="Gill Sans MT" panose="020B0502020104020203" pitchFamily="34" charset="0"/>
                        </a:rPr>
                        <a:t>et la tendance est à la hausse, ce qui fait que les clientes doivent attendre longtemps</a:t>
                      </a:r>
                      <a:r>
                        <a:rPr lang="fr-CM" sz="1400" baseline="0" noProof="0" dirty="0" smtClean="0">
                          <a:latin typeface="Gill Sans MT" panose="020B0502020104020203" pitchFamily="34" charset="0"/>
                        </a:rPr>
                        <a:t>.</a:t>
                      </a:r>
                      <a:endParaRPr lang="fr-CM" sz="1400" b="0" noProof="0" dirty="0">
                        <a:solidFill>
                          <a:schemeClr val="tx1"/>
                        </a:solidFill>
                        <a:latin typeface="Gill Sans MT" panose="020B0502020104020203" pitchFamily="34" charset="0"/>
                      </a:endParaRPr>
                    </a:p>
                  </a:txBody>
                  <a:tcPr marL="68580" marR="68580" marT="34290" marB="34290">
                    <a:noFill/>
                  </a:tcPr>
                </a:tc>
                <a:tc>
                  <a:txBody>
                    <a:bodyPr/>
                    <a:lstStyle/>
                    <a:p>
                      <a:pPr marL="228600" indent="-228600">
                        <a:buFont typeface="Arial" panose="020B0604020202020204" pitchFamily="34" charset="0"/>
                        <a:buChar char="•"/>
                      </a:pPr>
                      <a:r>
                        <a:rPr lang="fr-CM" sz="1400" b="0" noProof="0" dirty="0" smtClean="0">
                          <a:solidFill>
                            <a:schemeClr val="tx1"/>
                          </a:solidFill>
                          <a:latin typeface="Gill Sans MT" panose="020B0502020104020203" pitchFamily="34" charset="0"/>
                        </a:rPr>
                        <a:t>Activités de génération de demande</a:t>
                      </a:r>
                    </a:p>
                    <a:p>
                      <a:pPr marL="228600" indent="-228600">
                        <a:buFont typeface="Arial" panose="020B0604020202020204" pitchFamily="34" charset="0"/>
                        <a:buChar char="•"/>
                      </a:pPr>
                      <a:r>
                        <a:rPr lang="fr-CM" sz="1400" b="0" noProof="0" dirty="0" smtClean="0">
                          <a:solidFill>
                            <a:schemeClr val="tx1"/>
                          </a:solidFill>
                          <a:latin typeface="Gill Sans MT" panose="020B0502020104020203" pitchFamily="34" charset="0"/>
                        </a:rPr>
                        <a:t>Amélioration du counseling sur les méthodes disponibles</a:t>
                      </a:r>
                      <a:endParaRPr lang="fr-CM" sz="1400" b="0" noProof="0" dirty="0">
                        <a:solidFill>
                          <a:schemeClr val="tx1"/>
                        </a:solidFill>
                        <a:latin typeface="Gill Sans MT" panose="020B0502020104020203" pitchFamily="34" charset="0"/>
                      </a:endParaRPr>
                    </a:p>
                  </a:txBody>
                  <a:tcPr marL="68580" marR="68580" marT="34290" marB="34290">
                    <a:noFill/>
                  </a:tcPr>
                </a:tc>
                <a:tc>
                  <a:txBody>
                    <a:bodyPr/>
                    <a:lstStyle/>
                    <a:p>
                      <a:pPr marL="228600" indent="-228600">
                        <a:buFont typeface="Arial" panose="020B0604020202020204" pitchFamily="34" charset="0"/>
                        <a:buChar char="•"/>
                      </a:pPr>
                      <a:r>
                        <a:rPr lang="fr-FR" sz="1400" b="0" baseline="0" dirty="0" smtClean="0">
                          <a:solidFill>
                            <a:schemeClr val="tx1"/>
                          </a:solidFill>
                          <a:latin typeface="Gill Sans MT" panose="020B0502020104020203" pitchFamily="34" charset="0"/>
                        </a:rPr>
                        <a:t>Envoyer plus de personnel à la formation</a:t>
                      </a:r>
                    </a:p>
                    <a:p>
                      <a:pPr marL="228600" indent="-228600">
                        <a:buFont typeface="Arial" panose="020B0604020202020204" pitchFamily="34" charset="0"/>
                        <a:buChar char="•"/>
                      </a:pPr>
                      <a:r>
                        <a:rPr lang="fr-FR" sz="1400" b="0" baseline="0" dirty="0" smtClean="0">
                          <a:solidFill>
                            <a:schemeClr val="tx1"/>
                          </a:solidFill>
                          <a:latin typeface="Gill Sans MT" panose="020B0502020104020203" pitchFamily="34" charset="0"/>
                        </a:rPr>
                        <a:t>Commander davantage de fournitures</a:t>
                      </a:r>
                    </a:p>
                    <a:p>
                      <a:pPr marL="228600" indent="-228600">
                        <a:buFont typeface="Arial" panose="020B0604020202020204" pitchFamily="34" charset="0"/>
                        <a:buChar char="•"/>
                      </a:pPr>
                      <a:r>
                        <a:rPr lang="fr-FR" sz="1400" b="0" baseline="0" dirty="0" smtClean="0">
                          <a:solidFill>
                            <a:schemeClr val="tx1"/>
                          </a:solidFill>
                          <a:latin typeface="Gill Sans MT" panose="020B0502020104020203" pitchFamily="34" charset="0"/>
                        </a:rPr>
                        <a:t>Libérer le personnel capable d'insérer des MLDA en transférant plus de responsabilités à d'autres membres du personnel</a:t>
                      </a:r>
                      <a:endParaRPr lang="en-US" sz="1400" b="0" dirty="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val="3397134005"/>
                  </a:ext>
                </a:extLst>
              </a:tr>
              <a:tr h="1551658">
                <a:tc>
                  <a:txBody>
                    <a:bodyPr/>
                    <a:lstStyle/>
                    <a:p>
                      <a:pPr algn="l">
                        <a:spcBef>
                          <a:spcPts val="600"/>
                        </a:spcBef>
                      </a:pPr>
                      <a:r>
                        <a:rPr lang="fr-CM" sz="1400" b="0" noProof="0" dirty="0" smtClean="0">
                          <a:solidFill>
                            <a:srgbClr val="002A6C"/>
                          </a:solidFill>
                          <a:latin typeface="Gill Sans MT" panose="020B0502020104020203" pitchFamily="34" charset="0"/>
                        </a:rPr>
                        <a:t>Couverture</a:t>
                      </a: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M" sz="1400" noProof="0" dirty="0" smtClean="0">
                          <a:latin typeface="Gill Sans MT" panose="020B0502020104020203" pitchFamily="34" charset="0"/>
                        </a:rPr>
                        <a:t>Parmi les femmes qui ont accouché dans cet établissement, 30% ont reçu des conseils sur la planification familiale avant leur départ.</a:t>
                      </a:r>
                    </a:p>
                  </a:txBody>
                  <a:tcPr marL="68580" marR="68580" marT="34290" marB="34290">
                    <a:noFill/>
                  </a:tcPr>
                </a:tc>
                <a:tc>
                  <a:txBody>
                    <a:bodyPr/>
                    <a:lstStyle/>
                    <a:p>
                      <a:pPr marL="228600" indent="-228600">
                        <a:buFont typeface="Arial" panose="020B0604020202020204" pitchFamily="34" charset="0"/>
                        <a:buChar char="•"/>
                      </a:pPr>
                      <a:r>
                        <a:rPr lang="fr-CM" sz="1400" b="0" noProof="0" dirty="0" smtClean="0">
                          <a:solidFill>
                            <a:schemeClr val="tx1"/>
                          </a:solidFill>
                          <a:latin typeface="Gill Sans MT" panose="020B0502020104020203" pitchFamily="34" charset="0"/>
                        </a:rPr>
                        <a:t>Pas de personnel chargé du counseling</a:t>
                      </a:r>
                    </a:p>
                    <a:p>
                      <a:pPr marL="228600" indent="-228600">
                        <a:buFont typeface="Arial" panose="020B0604020202020204" pitchFamily="34" charset="0"/>
                        <a:buChar char="•"/>
                      </a:pPr>
                      <a:r>
                        <a:rPr lang="fr-CM" sz="1400" b="0" noProof="0" dirty="0" smtClean="0">
                          <a:solidFill>
                            <a:schemeClr val="tx1"/>
                          </a:solidFill>
                          <a:latin typeface="Gill Sans MT" panose="020B0502020104020203" pitchFamily="34" charset="0"/>
                        </a:rPr>
                        <a:t>Aucune procédure pour le counseling</a:t>
                      </a:r>
                    </a:p>
                    <a:p>
                      <a:pPr marL="228600" indent="-228600">
                        <a:buFont typeface="Arial" panose="020B0604020202020204" pitchFamily="34" charset="0"/>
                        <a:buChar char="•"/>
                      </a:pPr>
                      <a:r>
                        <a:rPr lang="fr-CM" sz="1400" b="0" noProof="0" dirty="0" smtClean="0">
                          <a:solidFill>
                            <a:schemeClr val="tx1"/>
                          </a:solidFill>
                          <a:latin typeface="Gill Sans MT" panose="020B0502020104020203" pitchFamily="34" charset="0"/>
                        </a:rPr>
                        <a:t>Le personnel n'a pas suffisamment de temps pour le counseling</a:t>
                      </a:r>
                      <a:endParaRPr lang="fr-CM" sz="1400" b="0" noProof="0" dirty="0">
                        <a:solidFill>
                          <a:schemeClr val="tx1"/>
                        </a:solidFill>
                        <a:latin typeface="Gill Sans MT" panose="020B0502020104020203" pitchFamily="34" charset="0"/>
                      </a:endParaRPr>
                    </a:p>
                  </a:txBody>
                  <a:tcPr marL="68580" marR="68580" marT="34290" marB="34290">
                    <a:noFill/>
                  </a:tcPr>
                </a:tc>
                <a:tc>
                  <a:txBody>
                    <a:bodyPr/>
                    <a:lstStyle/>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400" b="0" dirty="0" smtClean="0">
                          <a:solidFill>
                            <a:schemeClr val="tx1"/>
                          </a:solidFill>
                          <a:latin typeface="Gill Sans MT" panose="020B0502020104020203" pitchFamily="34" charset="0"/>
                        </a:rPr>
                        <a:t>Désigner le personnel responsable du counseling</a:t>
                      </a:r>
                    </a:p>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400" b="0" dirty="0" smtClean="0">
                          <a:solidFill>
                            <a:schemeClr val="tx1"/>
                          </a:solidFill>
                          <a:latin typeface="Gill Sans MT" panose="020B0502020104020203" pitchFamily="34" charset="0"/>
                        </a:rPr>
                        <a:t>Élaborer une procédure  pour le counseling</a:t>
                      </a:r>
                    </a:p>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400" b="0" dirty="0" smtClean="0">
                          <a:solidFill>
                            <a:schemeClr val="tx1"/>
                          </a:solidFill>
                          <a:latin typeface="Gill Sans MT" panose="020B0502020104020203" pitchFamily="34" charset="0"/>
                        </a:rPr>
                        <a:t>Passer la responsabilité du counseling à un personnel différent</a:t>
                      </a:r>
                      <a:endParaRPr lang="en-US" sz="1400" b="0" dirty="0" smtClean="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val="2197764180"/>
                  </a:ext>
                </a:extLst>
              </a:tr>
            </a:tbl>
          </a:graphicData>
        </a:graphic>
      </p:graphicFrame>
      <p:sp>
        <p:nvSpPr>
          <p:cNvPr id="2" name="Title 1"/>
          <p:cNvSpPr>
            <a:spLocks noGrp="1"/>
          </p:cNvSpPr>
          <p:nvPr>
            <p:ph type="title"/>
          </p:nvPr>
        </p:nvSpPr>
        <p:spPr>
          <a:xfrm>
            <a:off x="545961" y="0"/>
            <a:ext cx="8229600" cy="1143000"/>
          </a:xfrm>
        </p:spPr>
        <p:txBody>
          <a:bodyPr>
            <a:normAutofit/>
          </a:bodyPr>
          <a:lstStyle/>
          <a:p>
            <a:r>
              <a:rPr lang="en-US" sz="3300" dirty="0" err="1"/>
              <a:t>Prise</a:t>
            </a:r>
            <a:r>
              <a:rPr lang="en-US" sz="3300" dirty="0"/>
              <a:t> de </a:t>
            </a:r>
            <a:r>
              <a:rPr lang="en-US" sz="3300" dirty="0" err="1" smtClean="0"/>
              <a:t>décision</a:t>
            </a:r>
            <a:r>
              <a:rPr lang="en-US" sz="3300" dirty="0" smtClean="0"/>
              <a:t> </a:t>
            </a:r>
            <a:r>
              <a:rPr lang="en-US" sz="3300" dirty="0"/>
              <a:t>à </a:t>
            </a:r>
            <a:r>
              <a:rPr lang="en-US" sz="3300" dirty="0" err="1"/>
              <a:t>l’aide</a:t>
            </a:r>
            <a:r>
              <a:rPr lang="en-US" sz="3300" dirty="0"/>
              <a:t> des </a:t>
            </a:r>
            <a:r>
              <a:rPr lang="en-US" sz="3300" dirty="0" err="1"/>
              <a:t>données</a:t>
            </a:r>
            <a:endParaRPr lang="en-US" sz="3300" dirty="0"/>
          </a:p>
        </p:txBody>
      </p:sp>
    </p:spTree>
    <p:extLst>
      <p:ext uri="{BB962C8B-B14F-4D97-AF65-F5344CB8AC3E}">
        <p14:creationId xmlns:p14="http://schemas.microsoft.com/office/powerpoint/2010/main" val="1597592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descr="Prise de décision à l’aide des données" title="Tableau"/>
          <p:cNvGraphicFramePr>
            <a:graphicFrameLocks noGrp="1"/>
          </p:cNvGraphicFramePr>
          <p:nvPr>
            <p:extLst>
              <p:ext uri="{D42A27DB-BD31-4B8C-83A1-F6EECF244321}">
                <p14:modId xmlns:p14="http://schemas.microsoft.com/office/powerpoint/2010/main" val="3540735522"/>
              </p:ext>
            </p:extLst>
          </p:nvPr>
        </p:nvGraphicFramePr>
        <p:xfrm>
          <a:off x="253246" y="1226671"/>
          <a:ext cx="8637506" cy="2012880"/>
        </p:xfrm>
        <a:graphic>
          <a:graphicData uri="http://schemas.openxmlformats.org/drawingml/2006/table">
            <a:tbl>
              <a:tblPr firstRow="1" bandRow="1">
                <a:tableStyleId>{00A15C55-8517-42AA-B614-E9B94910E393}</a:tableStyleId>
              </a:tblPr>
              <a:tblGrid>
                <a:gridCol w="965909">
                  <a:extLst>
                    <a:ext uri="{9D8B030D-6E8A-4147-A177-3AD203B41FA5}">
                      <a16:colId xmlns:a16="http://schemas.microsoft.com/office/drawing/2014/main" val="165127433"/>
                    </a:ext>
                  </a:extLst>
                </a:gridCol>
                <a:gridCol w="2034318">
                  <a:extLst>
                    <a:ext uri="{9D8B030D-6E8A-4147-A177-3AD203B41FA5}">
                      <a16:colId xmlns:a16="http://schemas.microsoft.com/office/drawing/2014/main" val="4225921448"/>
                    </a:ext>
                  </a:extLst>
                </a:gridCol>
                <a:gridCol w="2845806">
                  <a:extLst>
                    <a:ext uri="{9D8B030D-6E8A-4147-A177-3AD203B41FA5}">
                      <a16:colId xmlns:a16="http://schemas.microsoft.com/office/drawing/2014/main" val="504412926"/>
                    </a:ext>
                  </a:extLst>
                </a:gridCol>
                <a:gridCol w="2791473">
                  <a:extLst>
                    <a:ext uri="{9D8B030D-6E8A-4147-A177-3AD203B41FA5}">
                      <a16:colId xmlns:a16="http://schemas.microsoft.com/office/drawing/2014/main" val="1449815412"/>
                    </a:ext>
                  </a:extLst>
                </a:gridCol>
              </a:tblGrid>
              <a:tr h="259437">
                <a:tc>
                  <a:txBody>
                    <a:bodyPr/>
                    <a:lstStyle/>
                    <a:p>
                      <a:pPr algn="ctr"/>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r>
                        <a:rPr lang="en-US" sz="1400" b="1" dirty="0" err="1" smtClean="0">
                          <a:solidFill>
                            <a:srgbClr val="FFFFFF"/>
                          </a:solidFill>
                          <a:latin typeface="Gill Sans MT" panose="020B0502020104020203" pitchFamily="34" charset="0"/>
                        </a:rPr>
                        <a:t>Problème</a:t>
                      </a:r>
                      <a:r>
                        <a:rPr lang="en-US" sz="1400" b="1" dirty="0" smtClean="0">
                          <a:solidFill>
                            <a:srgbClr val="FFFFFF"/>
                          </a:solidFill>
                          <a:latin typeface="Gill Sans MT" panose="020B0502020104020203" pitchFamily="34" charset="0"/>
                        </a:rPr>
                        <a:t> / situation</a:t>
                      </a:r>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endParaRPr lang="en-US" sz="1400" dirty="0">
                        <a:solidFill>
                          <a:srgbClr val="FFFFFF"/>
                        </a:solidFill>
                        <a:latin typeface="Gill Sans MT" panose="020B0502020104020203" pitchFamily="34" charset="0"/>
                      </a:endParaRPr>
                    </a:p>
                  </a:txBody>
                  <a:tcPr marL="68580" marR="68580" marT="34290" marB="34290">
                    <a:solidFill>
                      <a:srgbClr val="002A6C"/>
                    </a:solidFill>
                  </a:tcPr>
                </a:tc>
                <a:extLst>
                  <a:ext uri="{0D108BD9-81ED-4DB2-BD59-A6C34878D82A}">
                    <a16:rowId xmlns:a16="http://schemas.microsoft.com/office/drawing/2014/main" val="3012336480"/>
                  </a:ext>
                </a:extLst>
              </a:tr>
              <a:tr h="652098">
                <a:tc>
                  <a:txBody>
                    <a:bodyPr/>
                    <a:lstStyle/>
                    <a:p>
                      <a:pPr algn="l"/>
                      <a:r>
                        <a:rPr lang="fr-CA" sz="1400" b="0" noProof="0" dirty="0" smtClean="0">
                          <a:solidFill>
                            <a:schemeClr val="tx1"/>
                          </a:solidFill>
                          <a:latin typeface="Gill Sans MT" panose="020B0502020104020203" pitchFamily="34" charset="0"/>
                        </a:rPr>
                        <a:t>Qualité*</a:t>
                      </a:r>
                    </a:p>
                  </a:txBody>
                  <a:tcPr marL="68580" marR="68580" marT="34290" marB="34290">
                    <a:noFill/>
                  </a:tcPr>
                </a:tc>
                <a:tc>
                  <a:txBody>
                    <a:bodyPr/>
                    <a:lstStyle/>
                    <a:p>
                      <a:pPr algn="l"/>
                      <a:r>
                        <a:rPr lang="fr-CA" sz="1400" b="0" noProof="0" dirty="0" smtClean="0">
                          <a:solidFill>
                            <a:schemeClr val="tx1"/>
                          </a:solidFill>
                          <a:latin typeface="Gill Sans MT" panose="020B0502020104020203" pitchFamily="34" charset="0"/>
                        </a:rPr>
                        <a:t>Le mois dernier,</a:t>
                      </a:r>
                      <a:r>
                        <a:rPr lang="fr-CA" sz="1400" b="0" baseline="0" noProof="0" dirty="0" smtClean="0">
                          <a:solidFill>
                            <a:schemeClr val="tx1"/>
                          </a:solidFill>
                          <a:latin typeface="Gill Sans MT" panose="020B0502020104020203" pitchFamily="34" charset="0"/>
                        </a:rPr>
                        <a:t> il y a eu 50 insertions d’implants et 2 de DIU</a:t>
                      </a:r>
                      <a:endParaRPr lang="fr-CA" sz="1400" b="0" noProof="0" dirty="0" smtClean="0">
                        <a:solidFill>
                          <a:schemeClr val="tx1"/>
                        </a:solidFill>
                        <a:latin typeface="Gill Sans MT" panose="020B0502020104020203" pitchFamily="34" charset="0"/>
                      </a:endParaRPr>
                    </a:p>
                  </a:txBody>
                  <a:tcPr marL="68580" marR="68580" marT="34290" marB="34290">
                    <a:noFill/>
                  </a:tcPr>
                </a:tc>
                <a:tc>
                  <a:txBody>
                    <a:bodyPr/>
                    <a:lstStyle/>
                    <a:p>
                      <a:pPr marL="109538" marR="0" lvl="0" indent="-1095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400" b="0" dirty="0" smtClean="0">
                        <a:solidFill>
                          <a:schemeClr val="tx1"/>
                        </a:solidFill>
                        <a:latin typeface="Gill Sans MT" panose="020B0502020104020203" pitchFamily="34" charset="0"/>
                      </a:endParaRPr>
                    </a:p>
                  </a:txBody>
                  <a:tcPr marL="68580" marR="68580" marT="34290" marB="34290">
                    <a:noFill/>
                  </a:tcPr>
                </a:tc>
                <a:tc>
                  <a:txBody>
                    <a:bodyPr/>
                    <a:lstStyle/>
                    <a:p>
                      <a:pPr marL="285750" indent="-285750" algn="l">
                        <a:buFont typeface="Arial" panose="020B0604020202020204" pitchFamily="34" charset="0"/>
                        <a:buChar char="•"/>
                      </a:pPr>
                      <a:endParaRPr lang="en-US" sz="1400" b="0" dirty="0" smtClean="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val="654511843"/>
                  </a:ext>
                </a:extLst>
              </a:tr>
              <a:tr h="1022280">
                <a:tc>
                  <a:txBody>
                    <a:bodyPr/>
                    <a:lstStyle/>
                    <a:p>
                      <a:pPr algn="ctr">
                        <a:spcBef>
                          <a:spcPts val="600"/>
                        </a:spcBef>
                      </a:pPr>
                      <a:r>
                        <a:rPr lang="fr-CA" sz="1400" b="1" noProof="0" dirty="0" smtClean="0">
                          <a:solidFill>
                            <a:srgbClr val="002A6C"/>
                          </a:solidFill>
                          <a:latin typeface="Gill Sans MT" panose="020B0502020104020203" pitchFamily="34" charset="0"/>
                        </a:rPr>
                        <a:t>Suivi</a:t>
                      </a:r>
                    </a:p>
                    <a:p>
                      <a:pPr algn="ctr">
                        <a:spcBef>
                          <a:spcPts val="600"/>
                        </a:spcBef>
                      </a:pPr>
                      <a:r>
                        <a:rPr lang="fr-CA" sz="1400" b="1" noProof="0" dirty="0" smtClean="0">
                          <a:solidFill>
                            <a:srgbClr val="002A6C"/>
                          </a:solidFill>
                          <a:latin typeface="Gill Sans MT" panose="020B0502020104020203" pitchFamily="34" charset="0"/>
                        </a:rPr>
                        <a:t>résultats</a:t>
                      </a:r>
                      <a:endParaRPr lang="fr-CA" sz="1400" b="1" noProof="0" dirty="0">
                        <a:solidFill>
                          <a:srgbClr val="002A6C"/>
                        </a:solidFill>
                        <a:latin typeface="Gill Sans MT" panose="020B0502020104020203" pitchFamily="34" charset="0"/>
                      </a:endParaRP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400" b="0" noProof="0" dirty="0" smtClean="0">
                          <a:solidFill>
                            <a:schemeClr val="tx1"/>
                          </a:solidFill>
                          <a:latin typeface="Gill Sans MT" panose="020B0502020104020203" pitchFamily="34" charset="0"/>
                        </a:rPr>
                        <a:t>25 utilisatrices des MLDA ont demandé le retrait de la méthode le mois dernier</a:t>
                      </a:r>
                    </a:p>
                  </a:txBody>
                  <a:tcPr marL="68580" marR="68580" marT="34290" marB="34290">
                    <a:noFill/>
                  </a:tcPr>
                </a:tc>
                <a:tc>
                  <a:txBody>
                    <a:bodyPr/>
                    <a:lstStyle/>
                    <a:p>
                      <a:pPr marL="109538" indent="-109538" algn="l">
                        <a:buFont typeface="Arial" panose="020B0604020202020204" pitchFamily="34" charset="0"/>
                        <a:buChar char="•"/>
                      </a:pPr>
                      <a:endParaRPr lang="en-US" sz="1400" b="0" dirty="0">
                        <a:solidFill>
                          <a:schemeClr val="tx1"/>
                        </a:solidFill>
                        <a:latin typeface="Gill Sans MT" panose="020B0502020104020203" pitchFamily="34" charset="0"/>
                      </a:endParaRPr>
                    </a:p>
                  </a:txBody>
                  <a:tcPr marL="68580" marR="68580" marT="34290" marB="34290">
                    <a:noFill/>
                  </a:tcPr>
                </a:tc>
                <a:tc>
                  <a:txBody>
                    <a:bodyPr/>
                    <a:lstStyle/>
                    <a:p>
                      <a:pPr marL="285750" indent="-285750" algn="l">
                        <a:buFont typeface="Arial" panose="020B0604020202020204" pitchFamily="34" charset="0"/>
                        <a:buChar char="•"/>
                      </a:pPr>
                      <a:endParaRPr lang="en-US" sz="1400" b="0" baseline="0" dirty="0" smtClean="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val="3397134005"/>
                  </a:ext>
                </a:extLst>
              </a:tr>
            </a:tbl>
          </a:graphicData>
        </a:graphic>
      </p:graphicFrame>
      <p:sp>
        <p:nvSpPr>
          <p:cNvPr id="2" name="Title 1"/>
          <p:cNvSpPr>
            <a:spLocks noGrp="1"/>
          </p:cNvSpPr>
          <p:nvPr>
            <p:ph type="title"/>
          </p:nvPr>
        </p:nvSpPr>
        <p:spPr>
          <a:xfrm>
            <a:off x="457199" y="47385"/>
            <a:ext cx="8229600" cy="1143000"/>
          </a:xfrm>
        </p:spPr>
        <p:txBody>
          <a:bodyPr>
            <a:normAutofit/>
          </a:bodyPr>
          <a:lstStyle/>
          <a:p>
            <a:r>
              <a:rPr lang="en-US" sz="3300" dirty="0" err="1"/>
              <a:t>Prise</a:t>
            </a:r>
            <a:r>
              <a:rPr lang="en-US" sz="3300" dirty="0"/>
              <a:t> de </a:t>
            </a:r>
            <a:r>
              <a:rPr lang="en-US" sz="3300" dirty="0" err="1" smtClean="0"/>
              <a:t>décision</a:t>
            </a:r>
            <a:r>
              <a:rPr lang="en-US" sz="3300" dirty="0" smtClean="0"/>
              <a:t> </a:t>
            </a:r>
            <a:r>
              <a:rPr lang="en-US" sz="3300" dirty="0"/>
              <a:t>à </a:t>
            </a:r>
            <a:r>
              <a:rPr lang="en-US" sz="3300" dirty="0" err="1"/>
              <a:t>l’aide</a:t>
            </a:r>
            <a:r>
              <a:rPr lang="en-US" sz="3300" dirty="0"/>
              <a:t> des </a:t>
            </a:r>
            <a:r>
              <a:rPr lang="en-US" sz="3300" dirty="0" err="1"/>
              <a:t>données</a:t>
            </a:r>
            <a:endParaRPr lang="en-US" sz="3300" dirty="0"/>
          </a:p>
        </p:txBody>
      </p:sp>
      <p:sp>
        <p:nvSpPr>
          <p:cNvPr id="3" name="Rectangle 2"/>
          <p:cNvSpPr/>
          <p:nvPr/>
        </p:nvSpPr>
        <p:spPr>
          <a:xfrm>
            <a:off x="253246" y="3275837"/>
            <a:ext cx="8552397" cy="738664"/>
          </a:xfrm>
          <a:prstGeom prst="rect">
            <a:avLst/>
          </a:prstGeom>
        </p:spPr>
        <p:txBody>
          <a:bodyPr wrap="square">
            <a:spAutoFit/>
          </a:bodyPr>
          <a:lstStyle/>
          <a:p>
            <a:r>
              <a:rPr lang="en-US" sz="1400" dirty="0">
                <a:solidFill>
                  <a:srgbClr val="5F5F5F"/>
                </a:solidFill>
                <a:latin typeface="Gill Sans MT" panose="020B0502020104020203" pitchFamily="34" charset="0"/>
              </a:rPr>
              <a:t>* </a:t>
            </a:r>
            <a:r>
              <a:rPr lang="fr-FR" sz="1400" dirty="0">
                <a:solidFill>
                  <a:srgbClr val="5F5F5F"/>
                </a:solidFill>
                <a:latin typeface="Gill Sans MT" panose="020B0502020104020203" pitchFamily="34" charset="0"/>
              </a:rPr>
              <a:t>La qualité des soins est mieux mesurée par </a:t>
            </a:r>
            <a:r>
              <a:rPr lang="fr-FR" sz="1400" dirty="0" smtClean="0">
                <a:solidFill>
                  <a:srgbClr val="5F5F5F"/>
                </a:solidFill>
                <a:latin typeface="Gill Sans MT" panose="020B0502020104020203" pitchFamily="34" charset="0"/>
              </a:rPr>
              <a:t>des observations ou entretiens des clientes</a:t>
            </a:r>
            <a:r>
              <a:rPr lang="fr-FR" sz="1400" dirty="0">
                <a:solidFill>
                  <a:srgbClr val="5F5F5F"/>
                </a:solidFill>
                <a:latin typeface="Gill Sans MT" panose="020B0502020104020203" pitchFamily="34" charset="0"/>
              </a:rPr>
              <a:t>. Cependant, les données recueillies de façon routinière peuvent donner des </a:t>
            </a:r>
            <a:r>
              <a:rPr lang="fr-FR" sz="1400" dirty="0" smtClean="0">
                <a:solidFill>
                  <a:srgbClr val="5F5F5F"/>
                </a:solidFill>
                <a:latin typeface="Gill Sans MT" panose="020B0502020104020203" pitchFamily="34" charset="0"/>
              </a:rPr>
              <a:t>indications pour établir si le counseling en </a:t>
            </a:r>
            <a:r>
              <a:rPr lang="fr-FR" sz="1400" dirty="0">
                <a:solidFill>
                  <a:srgbClr val="5F5F5F"/>
                </a:solidFill>
                <a:latin typeface="Gill Sans MT" panose="020B0502020104020203" pitchFamily="34" charset="0"/>
              </a:rPr>
              <a:t>planification familiale est bien fait et </a:t>
            </a:r>
            <a:r>
              <a:rPr lang="fr-FR" sz="1400" dirty="0" smtClean="0">
                <a:solidFill>
                  <a:srgbClr val="5F5F5F"/>
                </a:solidFill>
                <a:latin typeface="Gill Sans MT" panose="020B0502020104020203" pitchFamily="34" charset="0"/>
              </a:rPr>
              <a:t>si les clientes </a:t>
            </a:r>
            <a:r>
              <a:rPr lang="fr-FR" sz="1400" dirty="0">
                <a:solidFill>
                  <a:srgbClr val="5F5F5F"/>
                </a:solidFill>
                <a:latin typeface="Gill Sans MT" panose="020B0502020104020203" pitchFamily="34" charset="0"/>
              </a:rPr>
              <a:t>ont accès à une gamme de méthodes</a:t>
            </a:r>
            <a:r>
              <a:rPr lang="en-US" sz="1400" dirty="0" smtClean="0">
                <a:solidFill>
                  <a:srgbClr val="5F5F5F"/>
                </a:solidFill>
                <a:latin typeface="Gill Sans MT" panose="020B0502020104020203" pitchFamily="34" charset="0"/>
              </a:rPr>
              <a:t>.</a:t>
            </a:r>
            <a:endParaRPr lang="en-US" sz="1400" dirty="0">
              <a:solidFill>
                <a:srgbClr val="5F5F5F"/>
              </a:solidFill>
              <a:latin typeface="Gill Sans MT" panose="020B0502020104020203" pitchFamily="34" charset="0"/>
            </a:endParaRPr>
          </a:p>
        </p:txBody>
      </p:sp>
      <p:sp>
        <p:nvSpPr>
          <p:cNvPr id="5" name="TextBox 4"/>
          <p:cNvSpPr txBox="1"/>
          <p:nvPr/>
        </p:nvSpPr>
        <p:spPr>
          <a:xfrm>
            <a:off x="306988" y="4419600"/>
            <a:ext cx="8566045" cy="954107"/>
          </a:xfrm>
          <a:prstGeom prst="rect">
            <a:avLst/>
          </a:prstGeom>
          <a:noFill/>
          <a:ln>
            <a:noFill/>
          </a:ln>
        </p:spPr>
        <p:txBody>
          <a:bodyPr wrap="square" rtlCol="0">
            <a:spAutoFit/>
          </a:bodyPr>
          <a:lstStyle/>
          <a:p>
            <a:pPr algn="ctr"/>
            <a:r>
              <a:rPr lang="fr-FR" sz="2800" dirty="0">
                <a:solidFill>
                  <a:srgbClr val="5F5F5F"/>
                </a:solidFill>
                <a:latin typeface="Gill Sans MT" panose="020B0502020104020203" pitchFamily="34" charset="0"/>
              </a:rPr>
              <a:t>Quelles pourraient être les raisons de chacun de ces problèmes ou </a:t>
            </a:r>
            <a:r>
              <a:rPr lang="fr-FR" sz="2800" dirty="0" smtClean="0">
                <a:solidFill>
                  <a:srgbClr val="5F5F5F"/>
                </a:solidFill>
                <a:latin typeface="Gill Sans MT" panose="020B0502020104020203" pitchFamily="34" charset="0"/>
              </a:rPr>
              <a:t>situations </a:t>
            </a:r>
            <a:r>
              <a:rPr lang="en-US" sz="2800" dirty="0" smtClean="0">
                <a:solidFill>
                  <a:srgbClr val="5F5F5F"/>
                </a:solidFill>
                <a:latin typeface="Gill Sans MT" panose="020B0502020104020203" pitchFamily="34" charset="0"/>
              </a:rPr>
              <a:t>?</a:t>
            </a:r>
            <a:endParaRPr lang="en-US" sz="2800" dirty="0">
              <a:solidFill>
                <a:srgbClr val="5F5F5F"/>
              </a:solidFill>
              <a:latin typeface="Gill Sans MT" panose="020B0502020104020203" pitchFamily="34" charset="0"/>
            </a:endParaRPr>
          </a:p>
        </p:txBody>
      </p:sp>
    </p:spTree>
    <p:extLst>
      <p:ext uri="{BB962C8B-B14F-4D97-AF65-F5344CB8AC3E}">
        <p14:creationId xmlns:p14="http://schemas.microsoft.com/office/powerpoint/2010/main" val="1154928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descr="Prise de décision à l’aide des données" title="Tableau"/>
          <p:cNvGraphicFramePr>
            <a:graphicFrameLocks noGrp="1"/>
          </p:cNvGraphicFramePr>
          <p:nvPr>
            <p:extLst>
              <p:ext uri="{D42A27DB-BD31-4B8C-83A1-F6EECF244321}">
                <p14:modId xmlns:p14="http://schemas.microsoft.com/office/powerpoint/2010/main" val="1631010532"/>
              </p:ext>
            </p:extLst>
          </p:nvPr>
        </p:nvGraphicFramePr>
        <p:xfrm>
          <a:off x="228600" y="990600"/>
          <a:ext cx="8653717" cy="3380090"/>
        </p:xfrm>
        <a:graphic>
          <a:graphicData uri="http://schemas.openxmlformats.org/drawingml/2006/table">
            <a:tbl>
              <a:tblPr firstRow="1" bandRow="1">
                <a:tableStyleId>{00A15C55-8517-42AA-B614-E9B94910E393}</a:tableStyleId>
              </a:tblPr>
              <a:tblGrid>
                <a:gridCol w="967722">
                  <a:extLst>
                    <a:ext uri="{9D8B030D-6E8A-4147-A177-3AD203B41FA5}">
                      <a16:colId xmlns:a16="http://schemas.microsoft.com/office/drawing/2014/main" val="165127433"/>
                    </a:ext>
                  </a:extLst>
                </a:gridCol>
                <a:gridCol w="2038136">
                  <a:extLst>
                    <a:ext uri="{9D8B030D-6E8A-4147-A177-3AD203B41FA5}">
                      <a16:colId xmlns:a16="http://schemas.microsoft.com/office/drawing/2014/main" val="4225921448"/>
                    </a:ext>
                  </a:extLst>
                </a:gridCol>
                <a:gridCol w="2851147">
                  <a:extLst>
                    <a:ext uri="{9D8B030D-6E8A-4147-A177-3AD203B41FA5}">
                      <a16:colId xmlns:a16="http://schemas.microsoft.com/office/drawing/2014/main" val="504412926"/>
                    </a:ext>
                  </a:extLst>
                </a:gridCol>
                <a:gridCol w="2796712">
                  <a:extLst>
                    <a:ext uri="{9D8B030D-6E8A-4147-A177-3AD203B41FA5}">
                      <a16:colId xmlns:a16="http://schemas.microsoft.com/office/drawing/2014/main" val="1449815412"/>
                    </a:ext>
                  </a:extLst>
                </a:gridCol>
              </a:tblGrid>
              <a:tr h="280580">
                <a:tc>
                  <a:txBody>
                    <a:bodyPr/>
                    <a:lstStyle/>
                    <a:p>
                      <a:pPr algn="ctr"/>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r>
                        <a:rPr lang="en-US" sz="1400" b="1" dirty="0" smtClean="0">
                          <a:solidFill>
                            <a:srgbClr val="FFFFFF"/>
                          </a:solidFill>
                          <a:latin typeface="Gill Sans MT" panose="020B0502020104020203" pitchFamily="34" charset="0"/>
                        </a:rPr>
                        <a:t>Problème / situation</a:t>
                      </a:r>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r>
                        <a:rPr lang="en-US" sz="1400" b="1" dirty="0" smtClean="0">
                          <a:solidFill>
                            <a:srgbClr val="FFFFFF"/>
                          </a:solidFill>
                          <a:latin typeface="Gill Sans MT" panose="020B0502020104020203" pitchFamily="34" charset="0"/>
                        </a:rPr>
                        <a:t>Raisons </a:t>
                      </a:r>
                      <a:r>
                        <a:rPr lang="en-US" sz="1400" b="1" dirty="0" err="1" smtClean="0">
                          <a:solidFill>
                            <a:srgbClr val="FFFFFF"/>
                          </a:solidFill>
                          <a:latin typeface="Gill Sans MT" panose="020B0502020104020203" pitchFamily="34" charset="0"/>
                        </a:rPr>
                        <a:t>possibles</a:t>
                      </a:r>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endParaRPr lang="en-US" sz="1400" dirty="0">
                        <a:solidFill>
                          <a:srgbClr val="FFFFFF"/>
                        </a:solidFill>
                        <a:latin typeface="Gill Sans MT" panose="020B0502020104020203" pitchFamily="34" charset="0"/>
                      </a:endParaRPr>
                    </a:p>
                  </a:txBody>
                  <a:tcPr marL="68580" marR="68580" marT="34290" marB="34290">
                    <a:solidFill>
                      <a:srgbClr val="002A6C"/>
                    </a:solidFill>
                  </a:tcPr>
                </a:tc>
                <a:extLst>
                  <a:ext uri="{0D108BD9-81ED-4DB2-BD59-A6C34878D82A}">
                    <a16:rowId xmlns:a16="http://schemas.microsoft.com/office/drawing/2014/main" val="3012336480"/>
                  </a:ext>
                </a:extLst>
              </a:tr>
              <a:tr h="1536050">
                <a:tc>
                  <a:txBody>
                    <a:bodyPr/>
                    <a:lstStyle/>
                    <a:p>
                      <a:pPr algn="l"/>
                      <a:r>
                        <a:rPr lang="fr-CI" sz="1400" b="1" noProof="0" dirty="0" smtClean="0">
                          <a:solidFill>
                            <a:srgbClr val="002A6C"/>
                          </a:solidFill>
                          <a:latin typeface="Gill Sans MT" panose="020B0502020104020203" pitchFamily="34" charset="0"/>
                        </a:rPr>
                        <a:t>Qualité*</a:t>
                      </a:r>
                    </a:p>
                  </a:txBody>
                  <a:tcPr marL="68580" marR="68580" marT="34290" marB="34290">
                    <a:noFill/>
                  </a:tcPr>
                </a:tc>
                <a:tc>
                  <a:txBody>
                    <a:bodyPr/>
                    <a:lstStyle/>
                    <a:p>
                      <a:pPr algn="l"/>
                      <a:r>
                        <a:rPr lang="fr-CI" sz="1400" b="0" noProof="0" dirty="0" smtClean="0">
                          <a:solidFill>
                            <a:schemeClr val="tx1"/>
                          </a:solidFill>
                          <a:latin typeface="Gill Sans MT" panose="020B0502020104020203" pitchFamily="34" charset="0"/>
                        </a:rPr>
                        <a:t>Le mois dernier,</a:t>
                      </a:r>
                      <a:r>
                        <a:rPr lang="fr-CI" sz="1400" b="0" baseline="0" noProof="0" dirty="0" smtClean="0">
                          <a:solidFill>
                            <a:schemeClr val="tx1"/>
                          </a:solidFill>
                          <a:latin typeface="Gill Sans MT" panose="020B0502020104020203" pitchFamily="34" charset="0"/>
                        </a:rPr>
                        <a:t> il y a eu 50 insertions d’implants et 2 de DIU</a:t>
                      </a:r>
                      <a:endParaRPr lang="fr-CI" sz="1400" b="0" noProof="0" dirty="0" smtClean="0">
                        <a:solidFill>
                          <a:schemeClr val="tx1"/>
                        </a:solidFill>
                        <a:latin typeface="Gill Sans MT" panose="020B0502020104020203" pitchFamily="34" charset="0"/>
                      </a:endParaRPr>
                    </a:p>
                  </a:txBody>
                  <a:tcPr marL="68580" marR="68580" marT="34290" marB="34290">
                    <a:noFill/>
                  </a:tcPr>
                </a:tc>
                <a:tc>
                  <a:txBody>
                    <a:bodyPr/>
                    <a:lstStyle/>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I" sz="1400" b="0" noProof="0" dirty="0" smtClean="0">
                          <a:solidFill>
                            <a:schemeClr val="tx1"/>
                          </a:solidFill>
                          <a:latin typeface="Gill Sans MT" panose="020B0502020104020203" pitchFamily="34" charset="0"/>
                        </a:rPr>
                        <a:t>Les DIU ne sont pas disponibles</a:t>
                      </a:r>
                    </a:p>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I" sz="1400" b="0" noProof="0" dirty="0" smtClean="0">
                          <a:solidFill>
                            <a:schemeClr val="tx1"/>
                          </a:solidFill>
                          <a:latin typeface="Gill Sans MT" panose="020B0502020104020203" pitchFamily="34" charset="0"/>
                        </a:rPr>
                        <a:t>Le personnel n'est pas à l'aise avec la technique d'insertion du DIU</a:t>
                      </a:r>
                    </a:p>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I" sz="1400" b="0" noProof="0" dirty="0" smtClean="0">
                          <a:solidFill>
                            <a:schemeClr val="tx1"/>
                          </a:solidFill>
                          <a:latin typeface="Gill Sans MT" panose="020B0502020104020203" pitchFamily="34" charset="0"/>
                        </a:rPr>
                        <a:t>Les préjugés du personnel mettent les femmes à l’écart du DIU</a:t>
                      </a:r>
                    </a:p>
                  </a:txBody>
                  <a:tcPr marL="68580" marR="68580" marT="34290" marB="34290">
                    <a:noFill/>
                  </a:tcPr>
                </a:tc>
                <a:tc>
                  <a:txBody>
                    <a:bodyPr/>
                    <a:lstStyle/>
                    <a:p>
                      <a:pPr marL="285750" indent="-285750" algn="l">
                        <a:buFont typeface="Arial" panose="020B0604020202020204" pitchFamily="34" charset="0"/>
                        <a:buChar char="•"/>
                      </a:pPr>
                      <a:endParaRPr lang="en-US" sz="1400" b="0" dirty="0" smtClean="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val="654511843"/>
                  </a:ext>
                </a:extLst>
              </a:tr>
              <a:tr h="1536050">
                <a:tc>
                  <a:txBody>
                    <a:bodyPr/>
                    <a:lstStyle/>
                    <a:p>
                      <a:pPr algn="ctr">
                        <a:spcBef>
                          <a:spcPts val="600"/>
                        </a:spcBef>
                      </a:pPr>
                      <a:r>
                        <a:rPr lang="fr-CI" sz="1400" b="1" noProof="0" dirty="0" smtClean="0">
                          <a:solidFill>
                            <a:srgbClr val="002A6C"/>
                          </a:solidFill>
                          <a:latin typeface="Gill Sans MT" panose="020B0502020104020203" pitchFamily="34" charset="0"/>
                        </a:rPr>
                        <a:t>Suivi</a:t>
                      </a:r>
                    </a:p>
                    <a:p>
                      <a:pPr algn="ctr">
                        <a:spcBef>
                          <a:spcPts val="600"/>
                        </a:spcBef>
                      </a:pPr>
                      <a:r>
                        <a:rPr lang="fr-CI" sz="1400" b="1" noProof="0" dirty="0" smtClean="0">
                          <a:solidFill>
                            <a:srgbClr val="002A6C"/>
                          </a:solidFill>
                          <a:latin typeface="Gill Sans MT" panose="020B0502020104020203" pitchFamily="34" charset="0"/>
                        </a:rPr>
                        <a:t>résultats</a:t>
                      </a:r>
                      <a:endParaRPr lang="fr-CI" sz="1400" b="1" noProof="0" dirty="0">
                        <a:solidFill>
                          <a:srgbClr val="002A6C"/>
                        </a:solidFill>
                        <a:latin typeface="Gill Sans MT" panose="020B0502020104020203" pitchFamily="34" charset="0"/>
                      </a:endParaRP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I" sz="1400" b="0" noProof="0" dirty="0" smtClean="0">
                          <a:solidFill>
                            <a:schemeClr val="tx1"/>
                          </a:solidFill>
                          <a:latin typeface="Gill Sans MT" panose="020B0502020104020203" pitchFamily="34" charset="0"/>
                        </a:rPr>
                        <a:t>25 utilisatrices de MLDA ont demandé le retrait de la méthode le mois dernier</a:t>
                      </a:r>
                    </a:p>
                  </a:txBody>
                  <a:tcPr marL="68580" marR="68580" marT="34290" marB="34290">
                    <a:noFill/>
                  </a:tcPr>
                </a:tc>
                <a:tc>
                  <a:txBody>
                    <a:bodyPr/>
                    <a:lstStyle/>
                    <a:p>
                      <a:pPr marL="228600" indent="-228600" algn="l">
                        <a:buFont typeface="Arial" panose="020B0604020202020204" pitchFamily="34" charset="0"/>
                        <a:buChar char="•"/>
                      </a:pPr>
                      <a:r>
                        <a:rPr lang="fr-CI" sz="1400" b="0" noProof="0" dirty="0" smtClean="0">
                          <a:solidFill>
                            <a:schemeClr val="tx1"/>
                          </a:solidFill>
                          <a:latin typeface="Gill Sans MT" panose="020B0502020104020203" pitchFamily="34" charset="0"/>
                        </a:rPr>
                        <a:t>Counseling de qualité médiocre</a:t>
                      </a:r>
                    </a:p>
                    <a:p>
                      <a:pPr marL="228600" indent="-228600" algn="l">
                        <a:buFont typeface="Arial" panose="020B0604020202020204" pitchFamily="34" charset="0"/>
                        <a:buChar char="•"/>
                      </a:pPr>
                      <a:r>
                        <a:rPr lang="fr-CI" sz="1400" b="0" noProof="0" dirty="0" smtClean="0">
                          <a:solidFill>
                            <a:schemeClr val="tx1"/>
                          </a:solidFill>
                          <a:latin typeface="Gill Sans MT" panose="020B0502020104020203" pitchFamily="34" charset="0"/>
                        </a:rPr>
                        <a:t>Mauvaise technique</a:t>
                      </a:r>
                    </a:p>
                    <a:p>
                      <a:pPr marL="228600" indent="-228600" algn="l">
                        <a:buFont typeface="Arial" panose="020B0604020202020204" pitchFamily="34" charset="0"/>
                        <a:buChar char="•"/>
                      </a:pPr>
                      <a:r>
                        <a:rPr lang="fr-CI" sz="1400" b="0" noProof="0" dirty="0" smtClean="0">
                          <a:solidFill>
                            <a:schemeClr val="tx1"/>
                          </a:solidFill>
                          <a:latin typeface="Gill Sans MT" panose="020B0502020104020203" pitchFamily="34" charset="0"/>
                        </a:rPr>
                        <a:t>Le personnel n’offre pas de choix volontaire</a:t>
                      </a:r>
                    </a:p>
                    <a:p>
                      <a:pPr marL="228600" indent="-228600" algn="l">
                        <a:buFont typeface="Arial" panose="020B0604020202020204" pitchFamily="34" charset="0"/>
                        <a:buChar char="•"/>
                      </a:pPr>
                      <a:r>
                        <a:rPr lang="fr-CI" sz="1400" b="0" noProof="0" dirty="0" smtClean="0">
                          <a:solidFill>
                            <a:schemeClr val="tx1"/>
                          </a:solidFill>
                          <a:latin typeface="Gill Sans MT" panose="020B0502020104020203" pitchFamily="34" charset="0"/>
                        </a:rPr>
                        <a:t>Mauvaise prévention des infections</a:t>
                      </a:r>
                    </a:p>
                    <a:p>
                      <a:pPr marL="228600" indent="-228600" algn="l">
                        <a:buFont typeface="Arial" panose="020B0604020202020204" pitchFamily="34" charset="0"/>
                        <a:buChar char="•"/>
                      </a:pPr>
                      <a:r>
                        <a:rPr lang="fr-CI" sz="1400" b="0" noProof="0" dirty="0" smtClean="0">
                          <a:solidFill>
                            <a:schemeClr val="tx1"/>
                          </a:solidFill>
                          <a:latin typeface="Gill Sans MT" panose="020B0502020104020203" pitchFamily="34" charset="0"/>
                        </a:rPr>
                        <a:t>Le mari n'approuve pas</a:t>
                      </a:r>
                      <a:endParaRPr lang="fr-CI" sz="1400" b="0" noProof="0" dirty="0">
                        <a:solidFill>
                          <a:schemeClr val="tx1"/>
                        </a:solidFill>
                        <a:latin typeface="Gill Sans MT" panose="020B0502020104020203" pitchFamily="34" charset="0"/>
                      </a:endParaRPr>
                    </a:p>
                  </a:txBody>
                  <a:tcPr marL="68580" marR="68580" marT="34290" marB="34290">
                    <a:noFill/>
                  </a:tcPr>
                </a:tc>
                <a:tc>
                  <a:txBody>
                    <a:bodyPr/>
                    <a:lstStyle/>
                    <a:p>
                      <a:pPr marL="285750" indent="-285750" algn="l">
                        <a:buFont typeface="Arial" panose="020B0604020202020204" pitchFamily="34" charset="0"/>
                        <a:buChar char="•"/>
                      </a:pPr>
                      <a:endParaRPr lang="en-US" sz="1400" b="0" baseline="0" dirty="0" smtClean="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val="3397134005"/>
                  </a:ext>
                </a:extLst>
              </a:tr>
            </a:tbl>
          </a:graphicData>
        </a:graphic>
      </p:graphicFrame>
      <p:sp>
        <p:nvSpPr>
          <p:cNvPr id="2" name="Title 1"/>
          <p:cNvSpPr>
            <a:spLocks noGrp="1"/>
          </p:cNvSpPr>
          <p:nvPr>
            <p:ph type="title"/>
          </p:nvPr>
        </p:nvSpPr>
        <p:spPr>
          <a:xfrm>
            <a:off x="449961" y="26495"/>
            <a:ext cx="8229600" cy="1143000"/>
          </a:xfrm>
        </p:spPr>
        <p:txBody>
          <a:bodyPr>
            <a:normAutofit/>
          </a:bodyPr>
          <a:lstStyle/>
          <a:p>
            <a:r>
              <a:rPr lang="en-US" sz="3300" dirty="0" err="1"/>
              <a:t>Prise</a:t>
            </a:r>
            <a:r>
              <a:rPr lang="en-US" sz="3300" dirty="0"/>
              <a:t> de </a:t>
            </a:r>
            <a:r>
              <a:rPr lang="en-US" sz="3300" dirty="0" err="1" smtClean="0"/>
              <a:t>décision</a:t>
            </a:r>
            <a:r>
              <a:rPr lang="en-US" sz="3300" dirty="0" smtClean="0"/>
              <a:t> </a:t>
            </a:r>
            <a:r>
              <a:rPr lang="en-US" sz="3300" dirty="0"/>
              <a:t>à </a:t>
            </a:r>
            <a:r>
              <a:rPr lang="en-US" sz="3300" dirty="0" err="1"/>
              <a:t>l’aide</a:t>
            </a:r>
            <a:r>
              <a:rPr lang="en-US" sz="3300" dirty="0"/>
              <a:t> des </a:t>
            </a:r>
            <a:r>
              <a:rPr lang="en-US" sz="3300" dirty="0" err="1"/>
              <a:t>données</a:t>
            </a:r>
            <a:endParaRPr lang="en-US" sz="3300" dirty="0"/>
          </a:p>
        </p:txBody>
      </p:sp>
      <p:sp>
        <p:nvSpPr>
          <p:cNvPr id="3" name="Rectangle 2"/>
          <p:cNvSpPr/>
          <p:nvPr/>
        </p:nvSpPr>
        <p:spPr>
          <a:xfrm>
            <a:off x="288562" y="4367663"/>
            <a:ext cx="8552397" cy="738664"/>
          </a:xfrm>
          <a:prstGeom prst="rect">
            <a:avLst/>
          </a:prstGeom>
        </p:spPr>
        <p:txBody>
          <a:bodyPr wrap="square">
            <a:spAutoFit/>
          </a:bodyPr>
          <a:lstStyle/>
          <a:p>
            <a:r>
              <a:rPr lang="en-US" sz="1400" dirty="0">
                <a:solidFill>
                  <a:srgbClr val="5F5F5F"/>
                </a:solidFill>
                <a:latin typeface="Gill Sans MT" panose="020B0502020104020203" pitchFamily="34" charset="0"/>
              </a:rPr>
              <a:t>* </a:t>
            </a:r>
            <a:r>
              <a:rPr lang="fr-FR" sz="1400" dirty="0">
                <a:solidFill>
                  <a:srgbClr val="5F5F5F"/>
                </a:solidFill>
                <a:latin typeface="Gill Sans MT" panose="020B0502020104020203" pitchFamily="34" charset="0"/>
              </a:rPr>
              <a:t>La qualité des soins est mieux mesurée par des observations ou entretiens des clientes. Cependant, les données recueillies de façon routinière peuvent donner des indications pour établir si le counseling en planification familiale est bien fait et si les clientes ont accès à une gamme de méthodes</a:t>
            </a:r>
            <a:r>
              <a:rPr lang="en-US" sz="1400" dirty="0" smtClean="0">
                <a:solidFill>
                  <a:srgbClr val="5F5F5F"/>
                </a:solidFill>
                <a:latin typeface="Gill Sans MT" panose="020B0502020104020203" pitchFamily="34" charset="0"/>
              </a:rPr>
              <a:t>.</a:t>
            </a:r>
            <a:endParaRPr lang="en-US" sz="1400" dirty="0">
              <a:solidFill>
                <a:srgbClr val="5F5F5F"/>
              </a:solidFill>
              <a:latin typeface="Gill Sans MT" panose="020B0502020104020203" pitchFamily="34" charset="0"/>
            </a:endParaRPr>
          </a:p>
        </p:txBody>
      </p:sp>
      <p:sp>
        <p:nvSpPr>
          <p:cNvPr id="5" name="TextBox 4"/>
          <p:cNvSpPr txBox="1"/>
          <p:nvPr/>
        </p:nvSpPr>
        <p:spPr>
          <a:xfrm>
            <a:off x="316272" y="5103300"/>
            <a:ext cx="8566045" cy="830997"/>
          </a:xfrm>
          <a:prstGeom prst="rect">
            <a:avLst/>
          </a:prstGeom>
          <a:noFill/>
          <a:ln>
            <a:noFill/>
          </a:ln>
        </p:spPr>
        <p:txBody>
          <a:bodyPr wrap="square" rtlCol="0">
            <a:spAutoFit/>
          </a:bodyPr>
          <a:lstStyle/>
          <a:p>
            <a:pPr algn="ctr"/>
            <a:r>
              <a:rPr lang="fr-FR" sz="2400" dirty="0">
                <a:solidFill>
                  <a:srgbClr val="5F5F5F"/>
                </a:solidFill>
                <a:latin typeface="Gill Sans MT" panose="020B0502020104020203" pitchFamily="34" charset="0"/>
              </a:rPr>
              <a:t>Quelles sont les actions que le personnel de l'établissement pourrait prendre pour résoudre le problème ou la </a:t>
            </a:r>
            <a:r>
              <a:rPr lang="fr-FR" sz="2400" dirty="0" smtClean="0">
                <a:solidFill>
                  <a:srgbClr val="5F5F5F"/>
                </a:solidFill>
                <a:latin typeface="Gill Sans MT" panose="020B0502020104020203" pitchFamily="34" charset="0"/>
              </a:rPr>
              <a:t>situation </a:t>
            </a:r>
            <a:r>
              <a:rPr lang="en-US" sz="2400" dirty="0" smtClean="0">
                <a:solidFill>
                  <a:srgbClr val="5F5F5F"/>
                </a:solidFill>
                <a:latin typeface="Gill Sans MT" panose="020B0502020104020203" pitchFamily="34" charset="0"/>
              </a:rPr>
              <a:t>?</a:t>
            </a:r>
            <a:endParaRPr lang="en-US" sz="2400" dirty="0">
              <a:solidFill>
                <a:srgbClr val="5F5F5F"/>
              </a:solidFill>
              <a:latin typeface="Gill Sans MT" panose="020B0502020104020203" pitchFamily="34" charset="0"/>
            </a:endParaRPr>
          </a:p>
        </p:txBody>
      </p:sp>
    </p:spTree>
    <p:extLst>
      <p:ext uri="{BB962C8B-B14F-4D97-AF65-F5344CB8AC3E}">
        <p14:creationId xmlns:p14="http://schemas.microsoft.com/office/powerpoint/2010/main" val="17777297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descr="Prise de décision à l’aide des données" title="Tableau"/>
          <p:cNvGraphicFramePr>
            <a:graphicFrameLocks noGrp="1"/>
          </p:cNvGraphicFramePr>
          <p:nvPr>
            <p:extLst>
              <p:ext uri="{D42A27DB-BD31-4B8C-83A1-F6EECF244321}">
                <p14:modId xmlns:p14="http://schemas.microsoft.com/office/powerpoint/2010/main" val="3045654367"/>
              </p:ext>
            </p:extLst>
          </p:nvPr>
        </p:nvGraphicFramePr>
        <p:xfrm>
          <a:off x="305602" y="950002"/>
          <a:ext cx="8566045" cy="4472940"/>
        </p:xfrm>
        <a:graphic>
          <a:graphicData uri="http://schemas.openxmlformats.org/drawingml/2006/table">
            <a:tbl>
              <a:tblPr firstRow="1" bandRow="1">
                <a:tableStyleId>{00A15C55-8517-42AA-B614-E9B94910E393}</a:tableStyleId>
              </a:tblPr>
              <a:tblGrid>
                <a:gridCol w="957918">
                  <a:extLst>
                    <a:ext uri="{9D8B030D-6E8A-4147-A177-3AD203B41FA5}">
                      <a16:colId xmlns:a16="http://schemas.microsoft.com/office/drawing/2014/main" val="165127433"/>
                    </a:ext>
                  </a:extLst>
                </a:gridCol>
                <a:gridCol w="2017487">
                  <a:extLst>
                    <a:ext uri="{9D8B030D-6E8A-4147-A177-3AD203B41FA5}">
                      <a16:colId xmlns:a16="http://schemas.microsoft.com/office/drawing/2014/main" val="4225921448"/>
                    </a:ext>
                  </a:extLst>
                </a:gridCol>
                <a:gridCol w="2822262">
                  <a:extLst>
                    <a:ext uri="{9D8B030D-6E8A-4147-A177-3AD203B41FA5}">
                      <a16:colId xmlns:a16="http://schemas.microsoft.com/office/drawing/2014/main" val="504412926"/>
                    </a:ext>
                  </a:extLst>
                </a:gridCol>
                <a:gridCol w="2768378">
                  <a:extLst>
                    <a:ext uri="{9D8B030D-6E8A-4147-A177-3AD203B41FA5}">
                      <a16:colId xmlns:a16="http://schemas.microsoft.com/office/drawing/2014/main" val="1449815412"/>
                    </a:ext>
                  </a:extLst>
                </a:gridCol>
              </a:tblGrid>
              <a:tr h="278266">
                <a:tc>
                  <a:txBody>
                    <a:bodyPr/>
                    <a:lstStyle/>
                    <a:p>
                      <a:pPr algn="ctr"/>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r>
                        <a:rPr lang="en-US" sz="1400" b="1" dirty="0" err="1" smtClean="0">
                          <a:solidFill>
                            <a:srgbClr val="FFFFFF"/>
                          </a:solidFill>
                          <a:latin typeface="Gill Sans MT" panose="020B0502020104020203" pitchFamily="34" charset="0"/>
                        </a:rPr>
                        <a:t>Problème</a:t>
                      </a:r>
                      <a:r>
                        <a:rPr lang="en-US" sz="1400" b="1" dirty="0" smtClean="0">
                          <a:solidFill>
                            <a:srgbClr val="FFFFFF"/>
                          </a:solidFill>
                          <a:latin typeface="Gill Sans MT" panose="020B0502020104020203" pitchFamily="34" charset="0"/>
                        </a:rPr>
                        <a:t> / situation</a:t>
                      </a:r>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r>
                        <a:rPr lang="en-US" sz="1400" b="1" dirty="0" smtClean="0">
                          <a:solidFill>
                            <a:srgbClr val="FFFFFF"/>
                          </a:solidFill>
                          <a:latin typeface="Gill Sans MT" panose="020B0502020104020203" pitchFamily="34" charset="0"/>
                        </a:rPr>
                        <a:t>Raisons</a:t>
                      </a:r>
                      <a:r>
                        <a:rPr lang="en-US" sz="1400" b="1" baseline="0" dirty="0" smtClean="0">
                          <a:solidFill>
                            <a:srgbClr val="FFFFFF"/>
                          </a:solidFill>
                          <a:latin typeface="Gill Sans MT" panose="020B0502020104020203" pitchFamily="34" charset="0"/>
                        </a:rPr>
                        <a:t> </a:t>
                      </a:r>
                      <a:r>
                        <a:rPr lang="en-US" sz="1400" b="1" baseline="0" dirty="0" err="1" smtClean="0">
                          <a:solidFill>
                            <a:srgbClr val="FFFFFF"/>
                          </a:solidFill>
                          <a:latin typeface="Gill Sans MT" panose="020B0502020104020203" pitchFamily="34" charset="0"/>
                        </a:rPr>
                        <a:t>possibles</a:t>
                      </a:r>
                      <a:endParaRPr lang="en-US" sz="1400" dirty="0">
                        <a:solidFill>
                          <a:srgbClr val="FFFFFF"/>
                        </a:solidFill>
                        <a:latin typeface="Gill Sans MT" panose="020B0502020104020203" pitchFamily="34" charset="0"/>
                      </a:endParaRPr>
                    </a:p>
                  </a:txBody>
                  <a:tcPr marL="68580" marR="68580" marT="34290" marB="34290">
                    <a:solidFill>
                      <a:srgbClr val="002A6C"/>
                    </a:solidFill>
                  </a:tcPr>
                </a:tc>
                <a:tc>
                  <a:txBody>
                    <a:bodyPr/>
                    <a:lstStyle/>
                    <a:p>
                      <a:pPr algn="ctr"/>
                      <a:r>
                        <a:rPr lang="en-US" sz="1400" b="1" dirty="0" smtClean="0">
                          <a:solidFill>
                            <a:srgbClr val="FFFFFF"/>
                          </a:solidFill>
                          <a:latin typeface="Gill Sans MT" panose="020B0502020104020203" pitchFamily="34" charset="0"/>
                        </a:rPr>
                        <a:t>Actions</a:t>
                      </a:r>
                      <a:endParaRPr lang="en-US" sz="1400" dirty="0">
                        <a:solidFill>
                          <a:srgbClr val="FFFFFF"/>
                        </a:solidFill>
                        <a:latin typeface="Gill Sans MT" panose="020B0502020104020203" pitchFamily="34" charset="0"/>
                      </a:endParaRPr>
                    </a:p>
                  </a:txBody>
                  <a:tcPr marL="68580" marR="68580" marT="34290" marB="34290">
                    <a:solidFill>
                      <a:srgbClr val="002A6C"/>
                    </a:solidFill>
                  </a:tcPr>
                </a:tc>
                <a:extLst>
                  <a:ext uri="{0D108BD9-81ED-4DB2-BD59-A6C34878D82A}">
                    <a16:rowId xmlns:a16="http://schemas.microsoft.com/office/drawing/2014/main" val="3012336480"/>
                  </a:ext>
                </a:extLst>
              </a:tr>
              <a:tr h="1121561">
                <a:tc>
                  <a:txBody>
                    <a:bodyPr/>
                    <a:lstStyle/>
                    <a:p>
                      <a:pPr algn="l"/>
                      <a:r>
                        <a:rPr lang="fr-CA" sz="1400" b="1" noProof="0" dirty="0" smtClean="0">
                          <a:solidFill>
                            <a:srgbClr val="002A6C"/>
                          </a:solidFill>
                          <a:latin typeface="Gill Sans MT" panose="020B0502020104020203" pitchFamily="34" charset="0"/>
                        </a:rPr>
                        <a:t>Qualité*</a:t>
                      </a:r>
                    </a:p>
                  </a:txBody>
                  <a:tcPr marL="68580" marR="68580" marT="34290" marB="34290">
                    <a:noFill/>
                  </a:tcPr>
                </a:tc>
                <a:tc>
                  <a:txBody>
                    <a:bodyPr/>
                    <a:lstStyle/>
                    <a:p>
                      <a:pPr algn="l"/>
                      <a:r>
                        <a:rPr lang="fr-CA" sz="1400" b="0" noProof="0" dirty="0" smtClean="0">
                          <a:solidFill>
                            <a:schemeClr val="tx1"/>
                          </a:solidFill>
                          <a:latin typeface="Gill Sans MT" panose="020B0502020104020203" pitchFamily="34" charset="0"/>
                        </a:rPr>
                        <a:t>Le mois dernier,</a:t>
                      </a:r>
                      <a:r>
                        <a:rPr lang="fr-CA" sz="1400" b="0" baseline="0" noProof="0" dirty="0" smtClean="0">
                          <a:solidFill>
                            <a:schemeClr val="tx1"/>
                          </a:solidFill>
                          <a:latin typeface="Gill Sans MT" panose="020B0502020104020203" pitchFamily="34" charset="0"/>
                        </a:rPr>
                        <a:t> il y a eu 50 insertions d’implants et 2 de DIU</a:t>
                      </a:r>
                      <a:endParaRPr lang="fr-CA" sz="1400" b="0" noProof="0" dirty="0" smtClean="0">
                        <a:solidFill>
                          <a:schemeClr val="tx1"/>
                        </a:solidFill>
                        <a:latin typeface="Gill Sans MT" panose="020B0502020104020203" pitchFamily="34" charset="0"/>
                      </a:endParaRPr>
                    </a:p>
                  </a:txBody>
                  <a:tcPr marL="68580" marR="68580" marT="34290" marB="34290">
                    <a:noFill/>
                  </a:tcPr>
                </a:tc>
                <a:tc>
                  <a:txBody>
                    <a:bodyPr/>
                    <a:lstStyle/>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sz="1400" b="0" noProof="0" dirty="0" smtClean="0">
                          <a:solidFill>
                            <a:schemeClr val="tx1"/>
                          </a:solidFill>
                          <a:latin typeface="Gill Sans MT" panose="020B0502020104020203" pitchFamily="34" charset="0"/>
                        </a:rPr>
                        <a:t>Les DIU ne sont pas disponibles</a:t>
                      </a:r>
                    </a:p>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sz="1400" b="0" noProof="0" dirty="0" smtClean="0">
                          <a:solidFill>
                            <a:schemeClr val="tx1"/>
                          </a:solidFill>
                          <a:latin typeface="Gill Sans MT" panose="020B0502020104020203" pitchFamily="34" charset="0"/>
                        </a:rPr>
                        <a:t>Le personnel n'est pas à l'aise avec la technique d'insertion du DIU</a:t>
                      </a:r>
                    </a:p>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sz="1400" b="0" noProof="0" dirty="0" smtClean="0">
                          <a:solidFill>
                            <a:schemeClr val="tx1"/>
                          </a:solidFill>
                          <a:latin typeface="Gill Sans MT" panose="020B0502020104020203" pitchFamily="34" charset="0"/>
                        </a:rPr>
                        <a:t>Les préjugés du personnel mettent les femmes à l’écart du DIU</a:t>
                      </a:r>
                    </a:p>
                  </a:txBody>
                  <a:tcPr marL="68580" marR="68580" marT="34290" marB="34290">
                    <a:noFill/>
                  </a:tcPr>
                </a:tc>
                <a:tc>
                  <a:txBody>
                    <a:bodyPr/>
                    <a:lstStyle/>
                    <a:p>
                      <a:pPr marL="228600" indent="-228600" algn="l">
                        <a:buFont typeface="Arial" panose="020B0604020202020204" pitchFamily="34" charset="0"/>
                        <a:buChar char="•"/>
                      </a:pPr>
                      <a:r>
                        <a:rPr lang="fr-CA" sz="1400" b="0" noProof="0" dirty="0" smtClean="0">
                          <a:solidFill>
                            <a:schemeClr val="tx1"/>
                          </a:solidFill>
                          <a:latin typeface="Gill Sans MT" panose="020B0502020104020203" pitchFamily="34" charset="0"/>
                        </a:rPr>
                        <a:t>Commander de</a:t>
                      </a:r>
                      <a:r>
                        <a:rPr lang="fr-CA" sz="1400" b="0" baseline="0" noProof="0" dirty="0" smtClean="0">
                          <a:solidFill>
                            <a:schemeClr val="tx1"/>
                          </a:solidFill>
                          <a:latin typeface="Gill Sans MT" panose="020B0502020104020203" pitchFamily="34" charset="0"/>
                        </a:rPr>
                        <a:t> fournitures</a:t>
                      </a:r>
                      <a:endParaRPr lang="fr-CA" sz="1400" b="0" noProof="0" dirty="0" smtClean="0">
                        <a:solidFill>
                          <a:schemeClr val="tx1"/>
                        </a:solidFill>
                        <a:latin typeface="Gill Sans MT" panose="020B0502020104020203" pitchFamily="34" charset="0"/>
                      </a:endParaRPr>
                    </a:p>
                    <a:p>
                      <a:pPr marL="228600" indent="-228600" algn="l">
                        <a:buFont typeface="Arial" panose="020B0604020202020204" pitchFamily="34" charset="0"/>
                        <a:buChar char="•"/>
                      </a:pPr>
                      <a:r>
                        <a:rPr lang="fr-CA" sz="1400" b="0" noProof="0" dirty="0" smtClean="0">
                          <a:solidFill>
                            <a:schemeClr val="tx1"/>
                          </a:solidFill>
                          <a:latin typeface="Gill Sans MT" panose="020B0502020104020203" pitchFamily="34" charset="0"/>
                        </a:rPr>
                        <a:t>Fournir plus de supervision ou de formation en cours d'emploi</a:t>
                      </a:r>
                    </a:p>
                    <a:p>
                      <a:pPr marL="228600" indent="-228600" algn="l">
                        <a:buFont typeface="Arial" panose="020B0604020202020204" pitchFamily="34" charset="0"/>
                        <a:buChar char="•"/>
                      </a:pPr>
                      <a:r>
                        <a:rPr lang="fr-CA" sz="1400" b="0" noProof="0" dirty="0" smtClean="0">
                          <a:solidFill>
                            <a:schemeClr val="tx1"/>
                          </a:solidFill>
                          <a:latin typeface="Gill Sans MT" panose="020B0502020104020203" pitchFamily="34" charset="0"/>
                        </a:rPr>
                        <a:t>Identifier et éliminer les préjugés des prestataires</a:t>
                      </a:r>
                    </a:p>
                  </a:txBody>
                  <a:tcPr marL="68580" marR="68580" marT="34290" marB="34290">
                    <a:noFill/>
                  </a:tcPr>
                </a:tc>
                <a:extLst>
                  <a:ext uri="{0D108BD9-81ED-4DB2-BD59-A6C34878D82A}">
                    <a16:rowId xmlns:a16="http://schemas.microsoft.com/office/drawing/2014/main" val="654511843"/>
                  </a:ext>
                </a:extLst>
              </a:tr>
              <a:tr h="1097815">
                <a:tc>
                  <a:txBody>
                    <a:bodyPr/>
                    <a:lstStyle/>
                    <a:p>
                      <a:pPr algn="ctr">
                        <a:spcBef>
                          <a:spcPts val="600"/>
                        </a:spcBef>
                      </a:pPr>
                      <a:r>
                        <a:rPr lang="fr-CA" sz="1400" b="1" noProof="0" dirty="0" smtClean="0">
                          <a:solidFill>
                            <a:srgbClr val="002A6C"/>
                          </a:solidFill>
                          <a:latin typeface="Gill Sans MT" panose="020B0502020104020203" pitchFamily="34" charset="0"/>
                        </a:rPr>
                        <a:t>Suivi</a:t>
                      </a:r>
                    </a:p>
                    <a:p>
                      <a:pPr algn="ctr">
                        <a:spcBef>
                          <a:spcPts val="600"/>
                        </a:spcBef>
                      </a:pPr>
                      <a:r>
                        <a:rPr lang="fr-CA" sz="1400" b="1" noProof="0" dirty="0" smtClean="0">
                          <a:solidFill>
                            <a:srgbClr val="002A6C"/>
                          </a:solidFill>
                          <a:latin typeface="Gill Sans MT" panose="020B0502020104020203" pitchFamily="34" charset="0"/>
                        </a:rPr>
                        <a:t>résultats</a:t>
                      </a:r>
                      <a:endParaRPr lang="fr-CA" sz="1400" b="1" noProof="0" dirty="0">
                        <a:solidFill>
                          <a:srgbClr val="002A6C"/>
                        </a:solidFill>
                        <a:latin typeface="Gill Sans MT" panose="020B0502020104020203" pitchFamily="34" charset="0"/>
                      </a:endParaRP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400" b="0" noProof="0" dirty="0" smtClean="0">
                          <a:solidFill>
                            <a:schemeClr val="tx1"/>
                          </a:solidFill>
                          <a:latin typeface="Gill Sans MT" panose="020B0502020104020203" pitchFamily="34" charset="0"/>
                        </a:rPr>
                        <a:t>25 utilisatrices de MLDA ont demandé le retrait de la méthode le mois dernier</a:t>
                      </a:r>
                    </a:p>
                  </a:txBody>
                  <a:tcPr marL="68580" marR="68580" marT="34290" marB="34290">
                    <a:noFill/>
                  </a:tcPr>
                </a:tc>
                <a:tc>
                  <a:txBody>
                    <a:bodyPr/>
                    <a:lstStyle/>
                    <a:p>
                      <a:pPr marL="228600" indent="-228600" algn="l">
                        <a:buFont typeface="Arial" panose="020B0604020202020204" pitchFamily="34" charset="0"/>
                        <a:buChar char="•"/>
                      </a:pPr>
                      <a:r>
                        <a:rPr lang="fr-CA" sz="1400" b="0" noProof="0" dirty="0" smtClean="0">
                          <a:solidFill>
                            <a:schemeClr val="tx1"/>
                          </a:solidFill>
                          <a:latin typeface="Gill Sans MT" panose="020B0502020104020203" pitchFamily="34" charset="0"/>
                        </a:rPr>
                        <a:t>Counseling de qualité médiocre</a:t>
                      </a:r>
                    </a:p>
                    <a:p>
                      <a:pPr marL="228600" indent="-228600" algn="l">
                        <a:buFont typeface="Arial" panose="020B0604020202020204" pitchFamily="34" charset="0"/>
                        <a:buChar char="•"/>
                      </a:pPr>
                      <a:r>
                        <a:rPr lang="fr-CA" sz="1400" b="0" noProof="0" dirty="0" smtClean="0">
                          <a:solidFill>
                            <a:schemeClr val="tx1"/>
                          </a:solidFill>
                          <a:latin typeface="Gill Sans MT" panose="020B0502020104020203" pitchFamily="34" charset="0"/>
                        </a:rPr>
                        <a:t>Mauvaise technique</a:t>
                      </a:r>
                    </a:p>
                    <a:p>
                      <a:pPr marL="228600" indent="-228600" algn="l">
                        <a:buFont typeface="Arial" panose="020B0604020202020204" pitchFamily="34" charset="0"/>
                        <a:buChar char="•"/>
                      </a:pPr>
                      <a:r>
                        <a:rPr lang="fr-CA" sz="1400" b="0" noProof="0" dirty="0" smtClean="0">
                          <a:solidFill>
                            <a:schemeClr val="tx1"/>
                          </a:solidFill>
                          <a:latin typeface="Gill Sans MT" panose="020B0502020104020203" pitchFamily="34" charset="0"/>
                        </a:rPr>
                        <a:t>Le personnel n’offre pas de choix volontaire</a:t>
                      </a:r>
                    </a:p>
                    <a:p>
                      <a:pPr marL="228600" indent="-228600" algn="l">
                        <a:buFont typeface="Arial" panose="020B0604020202020204" pitchFamily="34" charset="0"/>
                        <a:buChar char="•"/>
                      </a:pPr>
                      <a:r>
                        <a:rPr lang="fr-CA" sz="1400" b="0" noProof="0" dirty="0" smtClean="0">
                          <a:solidFill>
                            <a:schemeClr val="tx1"/>
                          </a:solidFill>
                          <a:latin typeface="Gill Sans MT" panose="020B0502020104020203" pitchFamily="34" charset="0"/>
                        </a:rPr>
                        <a:t>Mauvaise prévention des infections</a:t>
                      </a:r>
                    </a:p>
                    <a:p>
                      <a:pPr marL="228600" indent="-228600" algn="l">
                        <a:buFont typeface="Arial" panose="020B0604020202020204" pitchFamily="34" charset="0"/>
                        <a:buChar char="•"/>
                      </a:pPr>
                      <a:r>
                        <a:rPr lang="fr-CA" sz="1400" b="0" noProof="0" dirty="0" smtClean="0">
                          <a:solidFill>
                            <a:schemeClr val="tx1"/>
                          </a:solidFill>
                          <a:latin typeface="Gill Sans MT" panose="020B0502020104020203" pitchFamily="34" charset="0"/>
                        </a:rPr>
                        <a:t>Le mari n'approuve pas</a:t>
                      </a:r>
                      <a:endParaRPr lang="fr-CA" sz="1400" b="0" noProof="0" dirty="0">
                        <a:solidFill>
                          <a:schemeClr val="tx1"/>
                        </a:solidFill>
                        <a:latin typeface="Gill Sans MT" panose="020B0502020104020203" pitchFamily="34" charset="0"/>
                      </a:endParaRPr>
                    </a:p>
                  </a:txBody>
                  <a:tcPr marL="68580" marR="68580" marT="34290" marB="34290">
                    <a:noFill/>
                  </a:tcPr>
                </a:tc>
                <a:tc>
                  <a:txBody>
                    <a:bodyPr/>
                    <a:lstStyle/>
                    <a:p>
                      <a:pPr marL="228600" indent="-228600" algn="l">
                        <a:buFont typeface="Arial" panose="020B0604020202020204" pitchFamily="34" charset="0"/>
                        <a:buChar char="•"/>
                      </a:pPr>
                      <a:r>
                        <a:rPr lang="fr-CA" sz="1400" b="0" noProof="0" dirty="0" smtClean="0">
                          <a:solidFill>
                            <a:schemeClr val="tx1"/>
                          </a:solidFill>
                          <a:latin typeface="Gill Sans MT" panose="020B0502020104020203" pitchFamily="34" charset="0"/>
                        </a:rPr>
                        <a:t>Fournir plus de supervision ou de formation en cours d'emploi</a:t>
                      </a:r>
                    </a:p>
                    <a:p>
                      <a:pPr marL="228600" indent="-228600" algn="l">
                        <a:buFont typeface="Arial" panose="020B0604020202020204" pitchFamily="34" charset="0"/>
                        <a:buChar char="•"/>
                      </a:pPr>
                      <a:r>
                        <a:rPr lang="fr-CA" sz="1400" b="0" noProof="0" dirty="0" smtClean="0">
                          <a:solidFill>
                            <a:schemeClr val="tx1"/>
                          </a:solidFill>
                          <a:latin typeface="Gill Sans MT" panose="020B0502020104020203" pitchFamily="34" charset="0"/>
                        </a:rPr>
                        <a:t>Identifier et éliminer les préjugés</a:t>
                      </a:r>
                    </a:p>
                    <a:p>
                      <a:pPr marL="228600" indent="-228600" algn="l">
                        <a:buFont typeface="Arial" panose="020B0604020202020204" pitchFamily="34" charset="0"/>
                        <a:buChar char="•"/>
                      </a:pPr>
                      <a:r>
                        <a:rPr lang="fr-CA" sz="1400" b="0" noProof="0" dirty="0" smtClean="0">
                          <a:solidFill>
                            <a:schemeClr val="tx1"/>
                          </a:solidFill>
                          <a:latin typeface="Gill Sans MT" panose="020B0502020104020203" pitchFamily="34" charset="0"/>
                        </a:rPr>
                        <a:t>Revoir et améliorer les procédures de prévention des infections</a:t>
                      </a:r>
                    </a:p>
                    <a:p>
                      <a:pPr marL="228600" indent="-228600" algn="l">
                        <a:buFont typeface="Arial" panose="020B0604020202020204" pitchFamily="34" charset="0"/>
                        <a:buChar char="•"/>
                      </a:pPr>
                      <a:r>
                        <a:rPr lang="fr-CA" sz="1400" b="0" noProof="0" dirty="0" smtClean="0">
                          <a:solidFill>
                            <a:schemeClr val="tx1"/>
                          </a:solidFill>
                          <a:latin typeface="Gill Sans MT" panose="020B0502020104020203" pitchFamily="34" charset="0"/>
                        </a:rPr>
                        <a:t>Utiliser la sensibilisation communautaire pour informer les femmes sur les options de méthodes de planification familiale, et engagement des hommes</a:t>
                      </a:r>
                      <a:endParaRPr lang="fr-CA" sz="1400" b="0" baseline="0" noProof="0" dirty="0" smtClean="0">
                        <a:solidFill>
                          <a:schemeClr val="tx1"/>
                        </a:solidFill>
                        <a:latin typeface="Gill Sans MT" panose="020B0502020104020203" pitchFamily="34" charset="0"/>
                      </a:endParaRPr>
                    </a:p>
                  </a:txBody>
                  <a:tcPr marL="68580" marR="68580" marT="34290" marB="34290">
                    <a:noFill/>
                  </a:tcPr>
                </a:tc>
                <a:extLst>
                  <a:ext uri="{0D108BD9-81ED-4DB2-BD59-A6C34878D82A}">
                    <a16:rowId xmlns:a16="http://schemas.microsoft.com/office/drawing/2014/main" val="3397134005"/>
                  </a:ext>
                </a:extLst>
              </a:tr>
            </a:tbl>
          </a:graphicData>
        </a:graphic>
      </p:graphicFrame>
      <p:sp>
        <p:nvSpPr>
          <p:cNvPr id="2" name="Title 1"/>
          <p:cNvSpPr>
            <a:spLocks noGrp="1"/>
          </p:cNvSpPr>
          <p:nvPr>
            <p:ph type="title"/>
          </p:nvPr>
        </p:nvSpPr>
        <p:spPr>
          <a:xfrm>
            <a:off x="473825" y="22167"/>
            <a:ext cx="8229600" cy="1143000"/>
          </a:xfrm>
        </p:spPr>
        <p:txBody>
          <a:bodyPr>
            <a:normAutofit/>
          </a:bodyPr>
          <a:lstStyle/>
          <a:p>
            <a:r>
              <a:rPr lang="en-US" sz="3300" dirty="0" err="1"/>
              <a:t>Prise</a:t>
            </a:r>
            <a:r>
              <a:rPr lang="en-US" sz="3300" dirty="0"/>
              <a:t> de </a:t>
            </a:r>
            <a:r>
              <a:rPr lang="en-US" sz="3300" dirty="0" err="1" smtClean="0"/>
              <a:t>décision</a:t>
            </a:r>
            <a:r>
              <a:rPr lang="en-US" sz="3300" dirty="0" smtClean="0"/>
              <a:t> </a:t>
            </a:r>
            <a:r>
              <a:rPr lang="en-US" sz="3300" dirty="0"/>
              <a:t>à </a:t>
            </a:r>
            <a:r>
              <a:rPr lang="en-US" sz="3300" dirty="0" err="1"/>
              <a:t>l’aide</a:t>
            </a:r>
            <a:r>
              <a:rPr lang="en-US" sz="3300" dirty="0"/>
              <a:t> des </a:t>
            </a:r>
            <a:r>
              <a:rPr lang="en-US" sz="3300" dirty="0" err="1"/>
              <a:t>données</a:t>
            </a:r>
            <a:endParaRPr lang="en-US" sz="3300" dirty="0"/>
          </a:p>
        </p:txBody>
      </p:sp>
      <p:sp>
        <p:nvSpPr>
          <p:cNvPr id="3" name="Rectangle 2"/>
          <p:cNvSpPr/>
          <p:nvPr/>
        </p:nvSpPr>
        <p:spPr>
          <a:xfrm>
            <a:off x="319250" y="5452922"/>
            <a:ext cx="8552397" cy="738664"/>
          </a:xfrm>
          <a:prstGeom prst="rect">
            <a:avLst/>
          </a:prstGeom>
        </p:spPr>
        <p:txBody>
          <a:bodyPr wrap="square">
            <a:spAutoFit/>
          </a:bodyPr>
          <a:lstStyle/>
          <a:p>
            <a:r>
              <a:rPr lang="en-US" sz="1400" dirty="0">
                <a:solidFill>
                  <a:srgbClr val="5F5F5F"/>
                </a:solidFill>
                <a:latin typeface="Gill Sans MT" panose="020B0502020104020203" pitchFamily="34" charset="0"/>
              </a:rPr>
              <a:t>* </a:t>
            </a:r>
            <a:r>
              <a:rPr lang="fr-FR" sz="1400" dirty="0">
                <a:solidFill>
                  <a:srgbClr val="5F5F5F"/>
                </a:solidFill>
                <a:latin typeface="Gill Sans MT" panose="020B0502020104020203" pitchFamily="34" charset="0"/>
              </a:rPr>
              <a:t>La qualité des soins est mieux mesurée par des observations ou entretiens des clientes. Cependant, les données recueillies de façon routinière peuvent donner des indications pour établir si le counseling en planification familiale est bien fait et si les clientes ont accès à une gamme de méthodes</a:t>
            </a:r>
            <a:r>
              <a:rPr lang="en-US" sz="1400" dirty="0">
                <a:solidFill>
                  <a:srgbClr val="5F5F5F"/>
                </a:solidFill>
                <a:latin typeface="Gill Sans MT" panose="020B0502020104020203" pitchFamily="34" charset="0"/>
              </a:rPr>
              <a:t>.</a:t>
            </a:r>
          </a:p>
        </p:txBody>
      </p:sp>
    </p:spTree>
    <p:extLst>
      <p:ext uri="{BB962C8B-B14F-4D97-AF65-F5344CB8AC3E}">
        <p14:creationId xmlns:p14="http://schemas.microsoft.com/office/powerpoint/2010/main" val="20457383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167"/>
            <a:ext cx="8229600" cy="1143000"/>
          </a:xfrm>
        </p:spPr>
        <p:txBody>
          <a:bodyPr>
            <a:normAutofit/>
          </a:bodyPr>
          <a:lstStyle/>
          <a:p>
            <a:r>
              <a:rPr lang="en-US" dirty="0" err="1" smtClean="0"/>
              <a:t>Analyser</a:t>
            </a:r>
            <a:r>
              <a:rPr lang="en-US" dirty="0" smtClean="0"/>
              <a:t> les </a:t>
            </a:r>
            <a:r>
              <a:rPr lang="en-US" dirty="0" err="1" smtClean="0"/>
              <a:t>données</a:t>
            </a:r>
            <a:endParaRPr lang="en-US" dirty="0"/>
          </a:p>
        </p:txBody>
      </p:sp>
      <p:sp>
        <p:nvSpPr>
          <p:cNvPr id="3" name="Content Placeholder 2"/>
          <p:cNvSpPr>
            <a:spLocks noGrp="1"/>
          </p:cNvSpPr>
          <p:nvPr>
            <p:ph idx="1"/>
          </p:nvPr>
        </p:nvSpPr>
        <p:spPr>
          <a:prstGeom prst="rect">
            <a:avLst/>
          </a:prstGeom>
        </p:spPr>
        <p:txBody>
          <a:bodyPr/>
          <a:lstStyle/>
          <a:p>
            <a:pPr>
              <a:spcAft>
                <a:spcPts val="150"/>
              </a:spcAft>
            </a:pPr>
            <a:r>
              <a:rPr lang="fr-CM" sz="2800" dirty="0" smtClean="0"/>
              <a:t>Les données doivent être régulièrement analysées pour prendre des décisions en vue d’améliorer la qualité des soins.</a:t>
            </a:r>
          </a:p>
          <a:p>
            <a:pPr>
              <a:spcAft>
                <a:spcPts val="150"/>
              </a:spcAft>
            </a:pPr>
            <a:r>
              <a:rPr lang="fr-CM" sz="2800" dirty="0" smtClean="0"/>
              <a:t>Quelles sont les façons d‘analyser les données ?</a:t>
            </a:r>
          </a:p>
          <a:p>
            <a:pPr lvl="1">
              <a:spcAft>
                <a:spcPts val="150"/>
              </a:spcAft>
            </a:pPr>
            <a:r>
              <a:rPr lang="fr-CM" sz="2400" dirty="0" smtClean="0"/>
              <a:t>Analyse et discussion lors des réunions mensuelles du personnel</a:t>
            </a:r>
          </a:p>
          <a:p>
            <a:pPr lvl="1">
              <a:spcAft>
                <a:spcPts val="150"/>
              </a:spcAft>
            </a:pPr>
            <a:r>
              <a:rPr lang="fr-CM" sz="2400" dirty="0" smtClean="0"/>
              <a:t>Afficher les données au mur pour qu’elles soient visibles pour le personnel </a:t>
            </a:r>
          </a:p>
          <a:p>
            <a:pPr lvl="1">
              <a:spcAft>
                <a:spcPts val="150"/>
              </a:spcAft>
            </a:pPr>
            <a:r>
              <a:rPr lang="fr-CM" sz="2400" dirty="0" smtClean="0"/>
              <a:t>Analyse lors de la supervision facilitante</a:t>
            </a:r>
          </a:p>
          <a:p>
            <a:pPr lvl="1">
              <a:spcAft>
                <a:spcPts val="150"/>
              </a:spcAft>
            </a:pPr>
            <a:r>
              <a:rPr lang="fr-CM" sz="2400" dirty="0" smtClean="0"/>
              <a:t>Autres idées ?</a:t>
            </a:r>
          </a:p>
        </p:txBody>
      </p:sp>
    </p:spTree>
    <p:extLst>
      <p:ext uri="{BB962C8B-B14F-4D97-AF65-F5344CB8AC3E}">
        <p14:creationId xmlns:p14="http://schemas.microsoft.com/office/powerpoint/2010/main" val="458429172"/>
      </p:ext>
    </p:extLst>
  </p:cSld>
  <p:clrMapOvr>
    <a:masterClrMapping/>
  </p:clrMapOvr>
  <p:timing>
    <p:tnLst>
      <p:par>
        <p:cTn id="1" dur="indefinite" restart="never" nodeType="tmRoot"/>
      </p:par>
    </p:tnLst>
  </p:timing>
</p:sld>
</file>

<file path=ppt/theme/theme1.xml><?xml version="1.0" encoding="utf-8"?>
<a:theme xmlns:a="http://schemas.openxmlformats.org/drawingml/2006/main" name="MCSP_PowerPoint">
  <a:themeElements>
    <a:clrScheme name="MCSP">
      <a:dk1>
        <a:srgbClr val="000000"/>
      </a:dk1>
      <a:lt1>
        <a:srgbClr val="777777"/>
      </a:lt1>
      <a:dk2>
        <a:srgbClr val="002A6C"/>
      </a:dk2>
      <a:lt2>
        <a:srgbClr val="9DBFE5"/>
      </a:lt2>
      <a:accent1>
        <a:srgbClr val="CA535C"/>
      </a:accent1>
      <a:accent2>
        <a:srgbClr val="FAC684"/>
      </a:accent2>
      <a:accent3>
        <a:srgbClr val="D5B4E4"/>
      </a:accent3>
      <a:accent4>
        <a:srgbClr val="002A6C"/>
      </a:accent4>
      <a:accent5>
        <a:srgbClr val="9DBFE5"/>
      </a:accent5>
      <a:accent6>
        <a:srgbClr val="CA535C"/>
      </a:accent6>
      <a:hlink>
        <a:srgbClr val="777777"/>
      </a:hlink>
      <a:folHlink>
        <a:srgbClr val="FAC68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CSP_PowerPoint_Template" id="{41E99D92-D9CB-47D9-9484-943198713460}" vid="{1994C90F-CDCB-4F77-A9F4-C56B0B72ADC1}"/>
    </a:ext>
  </a:extLst>
</a:theme>
</file>

<file path=ppt/theme/theme2.xml><?xml version="1.0" encoding="utf-8"?>
<a:theme xmlns:a="http://schemas.openxmlformats.org/drawingml/2006/main" name="1_Office Theme">
  <a:themeElements>
    <a:clrScheme name="MCSP Colors B">
      <a:dk1>
        <a:srgbClr val="000000"/>
      </a:dk1>
      <a:lt1>
        <a:srgbClr val="777777"/>
      </a:lt1>
      <a:dk2>
        <a:srgbClr val="002A6C"/>
      </a:dk2>
      <a:lt2>
        <a:srgbClr val="9DBFE5"/>
      </a:lt2>
      <a:accent1>
        <a:srgbClr val="367A52"/>
      </a:accent1>
      <a:accent2>
        <a:srgbClr val="0090B6"/>
      </a:accent2>
      <a:accent3>
        <a:srgbClr val="914E71"/>
      </a:accent3>
      <a:accent4>
        <a:srgbClr val="79578F"/>
      </a:accent4>
      <a:accent5>
        <a:srgbClr val="D5B4E4"/>
      </a:accent5>
      <a:accent6>
        <a:srgbClr val="667B8C"/>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CSP_PowerPoint_Template" id="{41E99D92-D9CB-47D9-9484-943198713460}" vid="{C264392D-AF5F-46D9-A0F9-5480A9CE2D9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Final Documents Content Type" ma:contentTypeID="0x010100B9FB6409CD70674ABB5349969E1C67F6005E75EE04991F3F42B99E754BF7D97C4B" ma:contentTypeVersion="32" ma:contentTypeDescription="" ma:contentTypeScope="" ma:versionID="2062ad570f68123f8ffbd9255c7da6f6">
  <xsd:schema xmlns:xsd="http://www.w3.org/2001/XMLSchema" xmlns:xs="http://www.w3.org/2001/XMLSchema" xmlns:p="http://schemas.microsoft.com/office/2006/metadata/properties" xmlns:ns2="f0785ec1-1048-4400-be50-ab24b43b924b" xmlns:ns3="http://schemas.microsoft.com/sharepoint.v3" xmlns:ns4="http://schemas.microsoft.com/sharepoint/v4" targetNamespace="http://schemas.microsoft.com/office/2006/metadata/properties" ma:root="true" ma:fieldsID="1f7b3acda92a2d9b171bfad4ad2fe3a4" ns2:_="" ns3:_="" ns4:_="">
    <xsd:import namespace="f0785ec1-1048-4400-be50-ab24b43b924b"/>
    <xsd:import namespace="http://schemas.microsoft.com/sharepoint.v3"/>
    <xsd:import namespace="http://schemas.microsoft.com/sharepoint/v4"/>
    <xsd:element name="properties">
      <xsd:complexType>
        <xsd:sequence>
          <xsd:element name="documentManagement">
            <xsd:complexType>
              <xsd:all>
                <xsd:element ref="ns2:Country_x0020_Technical_x0020_Team" minOccurs="0"/>
                <xsd:element ref="ns2:Description_x002f_Notes" minOccurs="0"/>
                <xsd:element ref="ns2:o1270e96c55b4d968cd1b3c2f154ff87" minOccurs="0"/>
                <xsd:element ref="ns2:TaxCatchAll" minOccurs="0"/>
                <xsd:element ref="ns2:TaxCatchAllLabel" minOccurs="0"/>
                <xsd:element ref="ns2:d752e56ead884e3fa239de669a13281d" minOccurs="0"/>
                <xsd:element ref="ns3:CategoryDescription" minOccurs="0"/>
                <xsd:element ref="ns2:a55e2a9178474b4bb01140e591eaac61" minOccurs="0"/>
                <xsd:element ref="ns2:k4fa48eb2d7b427a813ce27bfad0cec3" minOccurs="0"/>
                <xsd:element ref="ns2:c25934d968004dbc9e688abe03a61615" minOccurs="0"/>
                <xsd:element ref="ns2:k427ab633b7b4938a54a20aba39a9ba7" minOccurs="0"/>
                <xsd:element ref="ns4:IconOverla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785ec1-1048-4400-be50-ab24b43b924b" elementFormDefault="qualified">
    <xsd:import namespace="http://schemas.microsoft.com/office/2006/documentManagement/types"/>
    <xsd:import namespace="http://schemas.microsoft.com/office/infopath/2007/PartnerControls"/>
    <xsd:element name="Country_x0020_Technical_x0020_Team" ma:index="1" nillable="true" ma:displayName="MCSP Team" ma:default="Immunization" ma:internalName="Country_x0020_Technical_x0020_Team">
      <xsd:simpleType>
        <xsd:restriction base="dms:Text">
          <xsd:maxLength value="255"/>
        </xsd:restriction>
      </xsd:simpleType>
    </xsd:element>
    <xsd:element name="Description_x002f_Notes" ma:index="8" nillable="true" ma:displayName="Description/Notes" ma:internalName="Description_x002F_Notes" ma:readOnly="false">
      <xsd:simpleType>
        <xsd:restriction base="dms:Note">
          <xsd:maxLength value="255"/>
        </xsd:restriction>
      </xsd:simpleType>
    </xsd:element>
    <xsd:element name="o1270e96c55b4d968cd1b3c2f154ff87" ma:index="10" nillable="true" ma:taxonomy="true" ma:internalName="o1270e96c55b4d968cd1b3c2f154ff87" ma:taxonomyFieldName="Country_x0020_Team" ma:displayName="Country Team Tags" ma:readOnly="false" ma:default="" ma:fieldId="{81270e96-c55b-4d96-8cd1-b3c2f154ff87}" ma:taxonomyMulti="true" ma:sspId="ec767cac-7ca2-4fcb-9b87-cea637044337" ma:termSetId="d4b10962-4fd8-4b73-804a-123b6a8997e6" ma:anchorId="00000000-0000-0000-0000-000000000000" ma:open="false" ma:isKeyword="false">
      <xsd:complexType>
        <xsd:sequence>
          <xsd:element ref="pc:Terms" minOccurs="0" maxOccurs="1"/>
        </xsd:sequence>
      </xsd:complexType>
    </xsd:element>
    <xsd:element name="TaxCatchAll" ma:index="11" nillable="true" ma:displayName="Taxonomy Catch All Column" ma:hidden="true" ma:list="{64b7ccb9-42e3-4c7c-9f7c-42ec49a0b118}" ma:internalName="TaxCatchAll" ma:showField="CatchAllData" ma:web="f0785ec1-1048-4400-be50-ab24b43b924b">
      <xsd:complexType>
        <xsd:complexContent>
          <xsd:extension base="dms:MultiChoiceLookup">
            <xsd:sequence>
              <xsd:element name="Value" type="dms:Lookup" maxOccurs="unbounded" minOccurs="0" nillable="true"/>
            </xsd:sequence>
          </xsd:extension>
        </xsd:complexContent>
      </xsd:complexType>
    </xsd:element>
    <xsd:element name="TaxCatchAllLabel" ma:index="12" nillable="true" ma:displayName="Taxonomy Catch All Column1" ma:hidden="true" ma:list="{64b7ccb9-42e3-4c7c-9f7c-42ec49a0b118}" ma:internalName="TaxCatchAllLabel" ma:readOnly="true" ma:showField="CatchAllDataLabel" ma:web="f0785ec1-1048-4400-be50-ab24b43b924b">
      <xsd:complexType>
        <xsd:complexContent>
          <xsd:extension base="dms:MultiChoiceLookup">
            <xsd:sequence>
              <xsd:element name="Value" type="dms:Lookup" maxOccurs="unbounded" minOccurs="0" nillable="true"/>
            </xsd:sequence>
          </xsd:extension>
        </xsd:complexContent>
      </xsd:complexType>
    </xsd:element>
    <xsd:element name="d752e56ead884e3fa239de669a13281d" ma:index="14" nillable="true" ma:taxonomy="true" ma:internalName="d752e56ead884e3fa239de669a13281d" ma:taxonomyFieldName="Cross_x002d_cutting_x0020_Team" ma:displayName="Cross-cutting Area Tags" ma:readOnly="false" ma:default="" ma:fieldId="{d752e56e-ad88-4e3f-a239-de669a13281d}" ma:taxonomyMulti="true" ma:sspId="ec767cac-7ca2-4fcb-9b87-cea637044337" ma:termSetId="bf6245ec-2970-481b-b576-f0bd14ff4328" ma:anchorId="00000000-0000-0000-0000-000000000000" ma:open="false" ma:isKeyword="false">
      <xsd:complexType>
        <xsd:sequence>
          <xsd:element ref="pc:Terms" minOccurs="0" maxOccurs="1"/>
        </xsd:sequence>
      </xsd:complexType>
    </xsd:element>
    <xsd:element name="a55e2a9178474b4bb01140e591eaac61" ma:index="17" nillable="true" ma:taxonomy="true" ma:internalName="a55e2a9178474b4bb01140e591eaac61" ma:taxonomyFieldName="Descriptive_x0020_Tags" ma:displayName="Organization/Initiative Tags" ma:default="" ma:fieldId="{a55e2a91-7847-4b4b-b011-40e591eaac61}" ma:taxonomyMulti="true" ma:sspId="ec767cac-7ca2-4fcb-9b87-cea637044337" ma:termSetId="bb3207ae-ec12-4e3b-99d0-1ac6a33ead5e" ma:anchorId="00000000-0000-0000-0000-000000000000" ma:open="true" ma:isKeyword="false">
      <xsd:complexType>
        <xsd:sequence>
          <xsd:element ref="pc:Terms" minOccurs="0" maxOccurs="1"/>
        </xsd:sequence>
      </xsd:complexType>
    </xsd:element>
    <xsd:element name="k4fa48eb2d7b427a813ce27bfad0cec3" ma:index="19" nillable="true" ma:taxonomy="true" ma:internalName="k4fa48eb2d7b427a813ce27bfad0cec3" ma:taxonomyFieldName="Technical_x0020_Team" ma:displayName="Technical Area Tags" ma:readOnly="false" ma:default="" ma:fieldId="{44fa48eb-2d7b-427a-813c-e27bfad0cec3}" ma:taxonomyMulti="true" ma:sspId="ec767cac-7ca2-4fcb-9b87-cea637044337" ma:termSetId="b068aada-bd63-4acb-8779-dfe704f14a94" ma:anchorId="00000000-0000-0000-0000-000000000000" ma:open="false" ma:isKeyword="false">
      <xsd:complexType>
        <xsd:sequence>
          <xsd:element ref="pc:Terms" minOccurs="0" maxOccurs="1"/>
        </xsd:sequence>
      </xsd:complexType>
    </xsd:element>
    <xsd:element name="c25934d968004dbc9e688abe03a61615" ma:index="21" nillable="true" ma:taxonomy="true" ma:internalName="c25934d968004dbc9e688abe03a61615" ma:taxonomyFieldName="Content_x0020_Type" ma:displayName="Resource Type Tags" ma:readOnly="false" ma:default="" ma:fieldId="{c25934d9-6800-4dbc-9e68-8abe03a61615}" ma:taxonomyMulti="true" ma:sspId="ec767cac-7ca2-4fcb-9b87-cea637044337" ma:termSetId="72d02951-e07e-491d-8c93-fb4f0370e9ba" ma:anchorId="00000000-0000-0000-0000-000000000000" ma:open="true" ma:isKeyword="false">
      <xsd:complexType>
        <xsd:sequence>
          <xsd:element ref="pc:Terms" minOccurs="0" maxOccurs="1"/>
        </xsd:sequence>
      </xsd:complexType>
    </xsd:element>
    <xsd:element name="k427ab633b7b4938a54a20aba39a9ba7" ma:index="23" nillable="true" ma:taxonomy="true" ma:internalName="k427ab633b7b4938a54a20aba39a9ba7" ma:taxonomyFieldName="Intervention_x0020_Type" ma:displayName="Intervention Type Tags" ma:default="" ma:fieldId="{4427ab63-3b7b-4938-a54a-20aba39a9ba7}" ma:taxonomyMulti="true" ma:sspId="ec767cac-7ca2-4fcb-9b87-cea637044337" ma:termSetId="b58302f1-69ce-475b-8c6e-4b62fb5d1090"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16" nillable="true" ma:displayName="Description" ma:hidden="true" ma:internalName="CategoryDescrip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25"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4"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f0785ec1-1048-4400-be50-ab24b43b924b"/>
    <Description_x002f_Notes xmlns="f0785ec1-1048-4400-be50-ab24b43b924b" xsi:nil="true"/>
    <a55e2a9178474b4bb01140e591eaac61 xmlns="f0785ec1-1048-4400-be50-ab24b43b924b">
      <Terms xmlns="http://schemas.microsoft.com/office/infopath/2007/PartnerControls"/>
    </a55e2a9178474b4bb01140e591eaac61>
    <k4fa48eb2d7b427a813ce27bfad0cec3 xmlns="f0785ec1-1048-4400-be50-ab24b43b924b">
      <Terms xmlns="http://schemas.microsoft.com/office/infopath/2007/PartnerControls"/>
    </k4fa48eb2d7b427a813ce27bfad0cec3>
    <o1270e96c55b4d968cd1b3c2f154ff87 xmlns="f0785ec1-1048-4400-be50-ab24b43b924b">
      <Terms xmlns="http://schemas.microsoft.com/office/infopath/2007/PartnerControls"/>
    </o1270e96c55b4d968cd1b3c2f154ff87>
    <c25934d968004dbc9e688abe03a61615 xmlns="f0785ec1-1048-4400-be50-ab24b43b924b">
      <Terms xmlns="http://schemas.microsoft.com/office/infopath/2007/PartnerControls"/>
    </c25934d968004dbc9e688abe03a61615>
    <d752e56ead884e3fa239de669a13281d xmlns="f0785ec1-1048-4400-be50-ab24b43b924b">
      <Terms xmlns="http://schemas.microsoft.com/office/infopath/2007/PartnerControls"/>
    </d752e56ead884e3fa239de669a13281d>
    <CategoryDescription xmlns="http://schemas.microsoft.com/sharepoint.v3" xsi:nil="true"/>
    <k427ab633b7b4938a54a20aba39a9ba7 xmlns="f0785ec1-1048-4400-be50-ab24b43b924b">
      <Terms xmlns="http://schemas.microsoft.com/office/infopath/2007/PartnerControls"/>
    </k427ab633b7b4938a54a20aba39a9ba7>
    <Country_x0020_Technical_x0020_Team xmlns="f0785ec1-1048-4400-be50-ab24b43b924b">Communications</Country_x0020_Technical_x0020_Team>
    <IconOverlay xmlns="http://schemas.microsoft.com/sharepoint/v4" xsi:nil="true"/>
  </documentManagement>
</p:properties>
</file>

<file path=customXml/itemProps1.xml><?xml version="1.0" encoding="utf-8"?>
<ds:datastoreItem xmlns:ds="http://schemas.openxmlformats.org/officeDocument/2006/customXml" ds:itemID="{F15C04D8-121B-4B70-8858-D899B5125547}"/>
</file>

<file path=customXml/itemProps2.xml><?xml version="1.0" encoding="utf-8"?>
<ds:datastoreItem xmlns:ds="http://schemas.openxmlformats.org/officeDocument/2006/customXml" ds:itemID="{C39A011C-0E51-4428-BFB1-667872945D4F}"/>
</file>

<file path=customXml/itemProps3.xml><?xml version="1.0" encoding="utf-8"?>
<ds:datastoreItem xmlns:ds="http://schemas.openxmlformats.org/officeDocument/2006/customXml" ds:itemID="{1EF93955-957A-496F-8736-8AFF84094CA6}"/>
</file>

<file path=docProps/app.xml><?xml version="1.0" encoding="utf-8"?>
<Properties xmlns="http://schemas.openxmlformats.org/officeDocument/2006/extended-properties" xmlns:vt="http://schemas.openxmlformats.org/officeDocument/2006/docPropsVTypes">
  <Template>MCSP_PowerPoint_Template</Template>
  <TotalTime>404</TotalTime>
  <Words>2043</Words>
  <Application>Microsoft Office PowerPoint</Application>
  <PresentationFormat>On-screen Show (4:3)</PresentationFormat>
  <Paragraphs>194</Paragraphs>
  <Slides>13</Slides>
  <Notes>13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13</vt:i4>
      </vt:variant>
    </vt:vector>
  </HeadingPairs>
  <TitlesOfParts>
    <vt:vector size="19" baseType="lpstr">
      <vt:lpstr>Agency FB</vt:lpstr>
      <vt:lpstr>Arial</vt:lpstr>
      <vt:lpstr>Calibri</vt:lpstr>
      <vt:lpstr>Gill Sans MT</vt:lpstr>
      <vt:lpstr>MCSP_PowerPoint</vt:lpstr>
      <vt:lpstr>1_Office Theme</vt:lpstr>
      <vt:lpstr>Module 4 : Qualité des soins Présentation 4-2 : </vt:lpstr>
      <vt:lpstr>Utilisation des données pour la prise de décision dans l’établissement de santé</vt:lpstr>
      <vt:lpstr>Prise de décision à l’aide des données</vt:lpstr>
      <vt:lpstr>Prise de décision à l’aide des données</vt:lpstr>
      <vt:lpstr>Prise de décision à l’aide des données</vt:lpstr>
      <vt:lpstr>Prise de décision à l’aide des données</vt:lpstr>
      <vt:lpstr>Prise de décision à l’aide des données</vt:lpstr>
      <vt:lpstr>Prise de décision à l’aide des données</vt:lpstr>
      <vt:lpstr>Analyser les données</vt:lpstr>
      <vt:lpstr>Qu’est-ce qu’un tableau de bord ?</vt:lpstr>
      <vt:lpstr>Les éléments d’un tableau de bord utile </vt:lpstr>
      <vt:lpstr>Modèle d’un tableau de bord</vt:lpstr>
      <vt:lpstr>PowerPoint Presentation</vt:lpstr>
    </vt:vector>
  </TitlesOfParts>
  <Company>Jhpiego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4 : Qualité des soins, Utilisation des données pour la prise de décision</dc:title>
  <dc:creator>Jacqueline Wille;Maternal and Child Survival Program</dc:creator>
  <cp:keywords>MCSP, USAID, MLDA</cp:keywords>
  <cp:lastModifiedBy>Katherine Bisulca</cp:lastModifiedBy>
  <cp:revision>47</cp:revision>
  <cp:lastPrinted>2018-04-12T20:00:22Z</cp:lastPrinted>
  <dcterms:created xsi:type="dcterms:W3CDTF">2016-06-10T20:13:46Z</dcterms:created>
  <dcterms:modified xsi:type="dcterms:W3CDTF">2018-04-13T13:11:51Z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0x010100B9FB6409CD70674ABB5349969E1C67F6005E75EE04991F3F42B99E754BF7D97C4B</vt:lpwstr>
  </property>
  <property fmtid="{D5CDD505-2E9C-101B-9397-08002B2CF9AE}" pid="3" name="_dlc_DocIdItemGuid">
    <vt:lpwstr>acfa97ba-74b0-413e-b0ac-e36823ddba54</vt:lpwstr>
  </property>
  <property fmtid="{D5CDD505-2E9C-101B-9397-08002B2CF9AE}" pid="4" name="Order">
    <vt:r8>99100</vt:r8>
  </property>
  <property fmtid="{D5CDD505-2E9C-101B-9397-08002B2CF9AE}" pid="5" name="Descriptive Tags">
    <vt:lpwstr/>
  </property>
  <property fmtid="{D5CDD505-2E9C-101B-9397-08002B2CF9AE}" pid="6" name="Cross_x002d_cutting_x0020_Team">
    <vt:lpwstr/>
  </property>
  <property fmtid="{D5CDD505-2E9C-101B-9397-08002B2CF9AE}" pid="7" name="Content_x0020_Type">
    <vt:lpwstr/>
  </property>
  <property fmtid="{D5CDD505-2E9C-101B-9397-08002B2CF9AE}" pid="8" name="Country_x0020_Team">
    <vt:lpwstr/>
  </property>
  <property fmtid="{D5CDD505-2E9C-101B-9397-08002B2CF9AE}" pid="9" name="Intervention_x0020_Type">
    <vt:lpwstr/>
  </property>
  <property fmtid="{D5CDD505-2E9C-101B-9397-08002B2CF9AE}" pid="10" name="Technical_x0020_Team">
    <vt:lpwstr/>
  </property>
  <property fmtid="{D5CDD505-2E9C-101B-9397-08002B2CF9AE}" pid="11" name="Country Team">
    <vt:lpwstr/>
  </property>
  <property fmtid="{D5CDD505-2E9C-101B-9397-08002B2CF9AE}" pid="12" name="Content Type">
    <vt:lpwstr/>
  </property>
  <property fmtid="{D5CDD505-2E9C-101B-9397-08002B2CF9AE}" pid="13" name="Cross-cutting Team">
    <vt:lpwstr/>
  </property>
  <property fmtid="{D5CDD505-2E9C-101B-9397-08002B2CF9AE}" pid="14" name="Technical Team">
    <vt:lpwstr/>
  </property>
  <property fmtid="{D5CDD505-2E9C-101B-9397-08002B2CF9AE}" pid="15" name="Intervention Type">
    <vt:lpwstr/>
  </property>
</Properties>
</file>