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8" r:id="rId6"/>
  </p:sldMasterIdLst>
  <p:notesMasterIdLst>
    <p:notesMasterId r:id="rId30"/>
  </p:notesMasterIdLst>
  <p:handoutMasterIdLst>
    <p:handoutMasterId r:id="rId31"/>
  </p:handoutMasterIdLst>
  <p:sldIdLst>
    <p:sldId id="256" r:id="rId7"/>
    <p:sldId id="269" r:id="rId8"/>
    <p:sldId id="292" r:id="rId9"/>
    <p:sldId id="270" r:id="rId10"/>
    <p:sldId id="271" r:id="rId11"/>
    <p:sldId id="273" r:id="rId12"/>
    <p:sldId id="287" r:id="rId13"/>
    <p:sldId id="277" r:id="rId14"/>
    <p:sldId id="288" r:id="rId15"/>
    <p:sldId id="298" r:id="rId16"/>
    <p:sldId id="293" r:id="rId17"/>
    <p:sldId id="294" r:id="rId18"/>
    <p:sldId id="280" r:id="rId19"/>
    <p:sldId id="295" r:id="rId20"/>
    <p:sldId id="281" r:id="rId21"/>
    <p:sldId id="282" r:id="rId22"/>
    <p:sldId id="297" r:id="rId23"/>
    <p:sldId id="283" r:id="rId24"/>
    <p:sldId id="299" r:id="rId25"/>
    <p:sldId id="300" r:id="rId26"/>
    <p:sldId id="290" r:id="rId27"/>
    <p:sldId id="296" r:id="rId28"/>
    <p:sldId id="284"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Gail Naimoli" initials="GN" lastIdx="1" clrIdx="6">
    <p:extLst>
      <p:ext uri="{19B8F6BF-5375-455C-9EA6-DF929625EA0E}">
        <p15:presenceInfo xmlns:p15="http://schemas.microsoft.com/office/powerpoint/2012/main" userId="cc357694c851a6b5" providerId="Windows Live"/>
      </p:ext>
    </p:extLst>
  </p:cmAuthor>
  <p:cmAuthor id="1" name="Julia Bluestone" initials="JB" lastIdx="3" clrIdx="0">
    <p:extLst/>
  </p:cmAuthor>
  <p:cmAuthor id="8" name="Leah Elliott" initials="LE" lastIdx="3" clrIdx="7">
    <p:extLst>
      <p:ext uri="{19B8F6BF-5375-455C-9EA6-DF929625EA0E}">
        <p15:presenceInfo xmlns:p15="http://schemas.microsoft.com/office/powerpoint/2012/main" userId="S-1-5-21-200220283-296057445-522006248-22795" providerId="AD"/>
      </p:ext>
    </p:extLst>
  </p:cmAuthor>
  <p:cmAuthor id="2" name="Nancy Kiplinger" initials="NK" lastIdx="13" clrIdx="1"/>
  <p:cmAuthor id="9" name="Shabana` Zaeem" initials="SZ" lastIdx="6" clrIdx="8">
    <p:extLst>
      <p:ext uri="{19B8F6BF-5375-455C-9EA6-DF929625EA0E}">
        <p15:presenceInfo xmlns:p15="http://schemas.microsoft.com/office/powerpoint/2012/main" userId="Shabana` Zaeem" providerId="None"/>
      </p:ext>
    </p:extLst>
  </p:cmAuthor>
  <p:cmAuthor id="3" name="shabana Zaeem" initials="sZ" lastIdx="6" clrIdx="2"/>
  <p:cmAuthor id="10" name="Chandrakant Ruparelia" initials="CR" lastIdx="3" clrIdx="9">
    <p:extLst>
      <p:ext uri="{19B8F6BF-5375-455C-9EA6-DF929625EA0E}">
        <p15:presenceInfo xmlns:p15="http://schemas.microsoft.com/office/powerpoint/2012/main" userId="S-1-5-21-200220283-296057445-522006248-4551" providerId="AD"/>
      </p:ext>
    </p:extLst>
  </p:cmAuthor>
  <p:cmAuthor id="4" name="lelliott" initials="l" lastIdx="1" clrIdx="3"/>
  <p:cmAuthor id="5" name="Jacqueline Wille" initials="JW" lastIdx="1" clrIdx="4">
    <p:extLst>
      <p:ext uri="{19B8F6BF-5375-455C-9EA6-DF929625EA0E}">
        <p15:presenceInfo xmlns:p15="http://schemas.microsoft.com/office/powerpoint/2012/main" userId="S-1-5-21-200220283-296057445-522006248-28615" providerId="AD"/>
      </p:ext>
    </p:extLst>
  </p:cmAuthor>
  <p:cmAuthor id="6" name="Chris Merriman" initials="CM" lastIdx="9" clrIdx="5">
    <p:extLst>
      <p:ext uri="{19B8F6BF-5375-455C-9EA6-DF929625EA0E}">
        <p15:presenceInfo xmlns:p15="http://schemas.microsoft.com/office/powerpoint/2012/main" userId="S-1-5-21-200220283-296057445-522006248-45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A6C"/>
    <a:srgbClr val="777777"/>
    <a:srgbClr val="F5F5F5"/>
    <a:srgbClr val="9DBFE5"/>
    <a:srgbClr val="5F5F5F"/>
    <a:srgbClr val="FCF6F7"/>
    <a:srgbClr val="FFFF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601" autoAdjust="0"/>
    <p:restoredTop sz="78364" autoAdjust="0"/>
  </p:normalViewPr>
  <p:slideViewPr>
    <p:cSldViewPr>
      <p:cViewPr>
        <p:scale>
          <a:sx n="70" d="100"/>
          <a:sy n="70" d="100"/>
        </p:scale>
        <p:origin x="540"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56" d="100"/>
        <a:sy n="56" d="100"/>
      </p:scale>
      <p:origin x="0" y="0"/>
    </p:cViewPr>
  </p:sorterViewPr>
  <p:notesViewPr>
    <p:cSldViewPr>
      <p:cViewPr>
        <p:scale>
          <a:sx n="100" d="100"/>
          <a:sy n="100" d="100"/>
        </p:scale>
        <p:origin x="1026"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35" Type="http://schemas.openxmlformats.org/officeDocument/2006/relationships/theme" Target="theme/theme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8"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6E3B53-69FF-4C91-9A2A-A12D4D779795}" type="doc">
      <dgm:prSet loTypeId="urn:microsoft.com/office/officeart/2005/8/layout/cycle5" loCatId="cycle" qsTypeId="urn:microsoft.com/office/officeart/2005/8/quickstyle/simple1" qsCatId="simple" csTypeId="urn:microsoft.com/office/officeart/2005/8/colors/accent5_2" csCatId="accent5" phldr="1"/>
      <dgm:spPr/>
      <dgm:t>
        <a:bodyPr/>
        <a:lstStyle/>
        <a:p>
          <a:endParaRPr lang="en-US"/>
        </a:p>
      </dgm:t>
    </dgm:pt>
    <dgm:pt modelId="{EA789962-6BF8-4CFA-B6D3-471593D73124}">
      <dgm:prSet phldrT="[Text]" custT="1"/>
      <dgm:spPr/>
      <dgm:t>
        <a:bodyPr/>
        <a:lstStyle/>
        <a:p>
          <a:pPr>
            <a:lnSpc>
              <a:spcPct val="100000"/>
            </a:lnSpc>
            <a:spcAft>
              <a:spcPts val="0"/>
            </a:spcAft>
          </a:pPr>
          <a:r>
            <a:rPr lang="en-US" sz="2000" b="1" dirty="0">
              <a:solidFill>
                <a:schemeClr val="tx1"/>
              </a:solidFill>
              <a:latin typeface="Gill Sans"/>
            </a:rPr>
            <a:t>Agent</a:t>
          </a:r>
        </a:p>
        <a:p>
          <a:pPr>
            <a:lnSpc>
              <a:spcPct val="100000"/>
            </a:lnSpc>
            <a:spcAft>
              <a:spcPts val="0"/>
            </a:spcAft>
          </a:pPr>
          <a:r>
            <a:rPr lang="en-US" sz="1400" dirty="0">
              <a:solidFill>
                <a:schemeClr val="tx1"/>
              </a:solidFill>
              <a:latin typeface="Gill Sans"/>
            </a:rPr>
            <a:t>Disease-producing microorganisms</a:t>
          </a:r>
        </a:p>
      </dgm:t>
    </dgm:pt>
    <dgm:pt modelId="{457E7B7F-585C-45ED-9E0D-C676C0616F4F}" type="parTrans" cxnId="{CE1CFE54-E413-4999-9F3E-55A5390D2A66}">
      <dgm:prSet/>
      <dgm:spPr/>
      <dgm:t>
        <a:bodyPr/>
        <a:lstStyle/>
        <a:p>
          <a:endParaRPr lang="en-US"/>
        </a:p>
      </dgm:t>
    </dgm:pt>
    <dgm:pt modelId="{8A544179-4812-4BB8-B510-FA2C91401F85}" type="sibTrans" cxnId="{CE1CFE54-E413-4999-9F3E-55A5390D2A66}">
      <dgm:prSet/>
      <dgm:spPr/>
      <dgm:t>
        <a:bodyPr/>
        <a:lstStyle/>
        <a:p>
          <a:endParaRPr lang="en-US"/>
        </a:p>
      </dgm:t>
    </dgm:pt>
    <dgm:pt modelId="{A1FADC71-E19D-47F6-8AD8-5D4D19C12CF5}">
      <dgm:prSet phldrT="[Text]" custT="1"/>
      <dgm:spPr/>
      <dgm:t>
        <a:bodyPr/>
        <a:lstStyle/>
        <a:p>
          <a:pPr>
            <a:lnSpc>
              <a:spcPct val="100000"/>
            </a:lnSpc>
            <a:spcAft>
              <a:spcPts val="0"/>
            </a:spcAft>
          </a:pPr>
          <a:r>
            <a:rPr lang="en-US" sz="2000" b="1" dirty="0">
              <a:solidFill>
                <a:schemeClr val="tx1"/>
              </a:solidFill>
              <a:latin typeface="Gill Sans"/>
            </a:rPr>
            <a:t>Place of Exit</a:t>
          </a:r>
        </a:p>
        <a:p>
          <a:pPr>
            <a:lnSpc>
              <a:spcPct val="100000"/>
            </a:lnSpc>
            <a:spcAft>
              <a:spcPts val="0"/>
            </a:spcAft>
          </a:pPr>
          <a:r>
            <a:rPr lang="en-US" sz="1400" dirty="0">
              <a:solidFill>
                <a:schemeClr val="tx1"/>
              </a:solidFill>
              <a:latin typeface="Gill Sans"/>
            </a:rPr>
            <a:t>Where the agent leaves the host</a:t>
          </a:r>
        </a:p>
      </dgm:t>
    </dgm:pt>
    <dgm:pt modelId="{53C8E8BB-39B3-4A44-BA60-624EAD069097}" type="parTrans" cxnId="{96583B07-8063-4450-97AE-57449BE10D68}">
      <dgm:prSet/>
      <dgm:spPr/>
      <dgm:t>
        <a:bodyPr/>
        <a:lstStyle/>
        <a:p>
          <a:endParaRPr lang="en-US"/>
        </a:p>
      </dgm:t>
    </dgm:pt>
    <dgm:pt modelId="{9A8F23F2-54F2-4EAD-BE87-F5795179D7E1}" type="sibTrans" cxnId="{96583B07-8063-4450-97AE-57449BE10D68}">
      <dgm:prSet/>
      <dgm:spPr/>
      <dgm:t>
        <a:bodyPr/>
        <a:lstStyle/>
        <a:p>
          <a:endParaRPr lang="en-US"/>
        </a:p>
      </dgm:t>
    </dgm:pt>
    <dgm:pt modelId="{2AD2F0A0-2BB8-47E8-B2A8-6606EA6FC6BC}">
      <dgm:prSet phldrT="[Text]" custT="1"/>
      <dgm:spPr/>
      <dgm:t>
        <a:bodyPr/>
        <a:lstStyle/>
        <a:p>
          <a:pPr>
            <a:lnSpc>
              <a:spcPct val="100000"/>
            </a:lnSpc>
            <a:spcAft>
              <a:spcPts val="0"/>
            </a:spcAft>
          </a:pPr>
          <a:r>
            <a:rPr lang="en-US" sz="2000" b="1" dirty="0">
              <a:solidFill>
                <a:schemeClr val="tx1"/>
              </a:solidFill>
              <a:latin typeface="Gill Sans"/>
            </a:rPr>
            <a:t>Method of Transmission</a:t>
          </a:r>
        </a:p>
        <a:p>
          <a:pPr>
            <a:lnSpc>
              <a:spcPct val="100000"/>
            </a:lnSpc>
            <a:spcAft>
              <a:spcPts val="0"/>
            </a:spcAft>
          </a:pPr>
          <a:r>
            <a:rPr lang="en-US" sz="1400" dirty="0">
              <a:solidFill>
                <a:schemeClr val="tx1"/>
              </a:solidFill>
              <a:latin typeface="Gill Sans"/>
            </a:rPr>
            <a:t>How the agent travels from place to </a:t>
          </a:r>
          <a:r>
            <a:rPr lang="en-US" sz="1400" dirty="0" smtClean="0">
              <a:solidFill>
                <a:schemeClr val="tx1"/>
              </a:solidFill>
              <a:latin typeface="Gill Sans"/>
            </a:rPr>
            <a:t>place; </a:t>
          </a:r>
        </a:p>
        <a:p>
          <a:pPr>
            <a:lnSpc>
              <a:spcPct val="100000"/>
            </a:lnSpc>
            <a:spcAft>
              <a:spcPts val="0"/>
            </a:spcAft>
          </a:pPr>
          <a:r>
            <a:rPr lang="en-US" sz="1400" dirty="0" smtClean="0">
              <a:solidFill>
                <a:schemeClr val="tx1"/>
              </a:solidFill>
              <a:latin typeface="Gill Sans"/>
            </a:rPr>
            <a:t>a break in the cycle will stop the transmission of infection</a:t>
          </a:r>
          <a:endParaRPr lang="en-US" sz="1400" dirty="0">
            <a:solidFill>
              <a:schemeClr val="tx1"/>
            </a:solidFill>
            <a:latin typeface="Gill Sans"/>
          </a:endParaRPr>
        </a:p>
      </dgm:t>
    </dgm:pt>
    <dgm:pt modelId="{C2E3FCEC-2B06-4265-A159-ACD1D9657674}" type="parTrans" cxnId="{56FD6B33-CB2C-4678-9DD3-0048955BC0B2}">
      <dgm:prSet/>
      <dgm:spPr/>
      <dgm:t>
        <a:bodyPr/>
        <a:lstStyle/>
        <a:p>
          <a:endParaRPr lang="en-US"/>
        </a:p>
      </dgm:t>
    </dgm:pt>
    <dgm:pt modelId="{1A1E853E-A63F-40E8-9E65-C3A2172F6CC5}" type="sibTrans" cxnId="{56FD6B33-CB2C-4678-9DD3-0048955BC0B2}">
      <dgm:prSet/>
      <dgm:spPr/>
      <dgm:t>
        <a:bodyPr/>
        <a:lstStyle/>
        <a:p>
          <a:endParaRPr lang="en-US"/>
        </a:p>
      </dgm:t>
    </dgm:pt>
    <dgm:pt modelId="{A29ADF0B-1C7F-4E74-81D4-C9913BE4A27D}">
      <dgm:prSet phldrT="[Text]" custT="1"/>
      <dgm:spPr/>
      <dgm:t>
        <a:bodyPr/>
        <a:lstStyle/>
        <a:p>
          <a:pPr>
            <a:lnSpc>
              <a:spcPct val="100000"/>
            </a:lnSpc>
            <a:spcAft>
              <a:spcPts val="0"/>
            </a:spcAft>
          </a:pPr>
          <a:r>
            <a:rPr lang="en-US" sz="2000" b="1" dirty="0">
              <a:solidFill>
                <a:schemeClr val="tx1"/>
              </a:solidFill>
              <a:latin typeface="Gill Sans"/>
            </a:rPr>
            <a:t>Susceptible Host</a:t>
          </a:r>
        </a:p>
        <a:p>
          <a:pPr>
            <a:lnSpc>
              <a:spcPct val="100000"/>
            </a:lnSpc>
            <a:spcAft>
              <a:spcPts val="0"/>
            </a:spcAft>
          </a:pPr>
          <a:r>
            <a:rPr lang="en-US" sz="1400" dirty="0">
              <a:solidFill>
                <a:schemeClr val="tx1"/>
              </a:solidFill>
              <a:latin typeface="Gill Sans"/>
            </a:rPr>
            <a:t>Person who can become infected</a:t>
          </a:r>
        </a:p>
      </dgm:t>
    </dgm:pt>
    <dgm:pt modelId="{3B32913D-352F-47F9-A849-2B948A0DFEBA}" type="parTrans" cxnId="{743A9270-41AF-4060-B14F-9E3D713BC262}">
      <dgm:prSet/>
      <dgm:spPr/>
      <dgm:t>
        <a:bodyPr/>
        <a:lstStyle/>
        <a:p>
          <a:endParaRPr lang="en-US"/>
        </a:p>
      </dgm:t>
    </dgm:pt>
    <dgm:pt modelId="{8DB80867-017B-49F1-8820-99449D813E7D}" type="sibTrans" cxnId="{743A9270-41AF-4060-B14F-9E3D713BC262}">
      <dgm:prSet/>
      <dgm:spPr/>
      <dgm:t>
        <a:bodyPr/>
        <a:lstStyle/>
        <a:p>
          <a:endParaRPr lang="en-US"/>
        </a:p>
      </dgm:t>
    </dgm:pt>
    <dgm:pt modelId="{4BEADDA0-7E8A-40FA-AA7C-CBF85D96337A}">
      <dgm:prSet custT="1"/>
      <dgm:spPr/>
      <dgm:t>
        <a:bodyPr/>
        <a:lstStyle/>
        <a:p>
          <a:pPr>
            <a:lnSpc>
              <a:spcPct val="100000"/>
            </a:lnSpc>
            <a:spcAft>
              <a:spcPts val="0"/>
            </a:spcAft>
          </a:pPr>
          <a:r>
            <a:rPr lang="en-US" sz="2000" b="1" dirty="0">
              <a:solidFill>
                <a:schemeClr val="tx1"/>
              </a:solidFill>
              <a:latin typeface="Gill Sans"/>
            </a:rPr>
            <a:t>Reservoir</a:t>
          </a:r>
        </a:p>
        <a:p>
          <a:pPr>
            <a:lnSpc>
              <a:spcPct val="100000"/>
            </a:lnSpc>
            <a:spcAft>
              <a:spcPts val="0"/>
            </a:spcAft>
          </a:pPr>
          <a:r>
            <a:rPr lang="en-US" sz="1400" dirty="0">
              <a:solidFill>
                <a:schemeClr val="tx1"/>
              </a:solidFill>
              <a:latin typeface="Gill Sans"/>
            </a:rPr>
            <a:t>Place where the agent lives: in or on humans, animals, plants, soil, water, or air</a:t>
          </a:r>
        </a:p>
      </dgm:t>
    </dgm:pt>
    <dgm:pt modelId="{2492099C-7807-43FF-A8BE-9B9ABAD191E7}" type="parTrans" cxnId="{743EE19C-391A-4777-84A7-EC5E48292F66}">
      <dgm:prSet/>
      <dgm:spPr/>
      <dgm:t>
        <a:bodyPr/>
        <a:lstStyle/>
        <a:p>
          <a:endParaRPr lang="en-US"/>
        </a:p>
      </dgm:t>
    </dgm:pt>
    <dgm:pt modelId="{2ADF4ABB-04D9-4591-A2E8-E4495A572B2E}" type="sibTrans" cxnId="{743EE19C-391A-4777-84A7-EC5E48292F66}">
      <dgm:prSet/>
      <dgm:spPr/>
      <dgm:t>
        <a:bodyPr/>
        <a:lstStyle/>
        <a:p>
          <a:endParaRPr lang="en-US"/>
        </a:p>
      </dgm:t>
    </dgm:pt>
    <dgm:pt modelId="{A787CA49-B1C2-49EF-98E9-97B3CBDF6B8B}">
      <dgm:prSet phldrT="[Text]" custT="1"/>
      <dgm:spPr/>
      <dgm:t>
        <a:bodyPr/>
        <a:lstStyle/>
        <a:p>
          <a:pPr>
            <a:lnSpc>
              <a:spcPct val="100000"/>
            </a:lnSpc>
            <a:spcAft>
              <a:spcPts val="0"/>
            </a:spcAft>
          </a:pPr>
          <a:r>
            <a:rPr lang="en-US" sz="2000" b="1" dirty="0">
              <a:solidFill>
                <a:schemeClr val="tx1"/>
              </a:solidFill>
              <a:latin typeface="Gill Sans"/>
            </a:rPr>
            <a:t>Place of Entry</a:t>
          </a:r>
        </a:p>
        <a:p>
          <a:pPr>
            <a:lnSpc>
              <a:spcPct val="100000"/>
            </a:lnSpc>
            <a:spcAft>
              <a:spcPts val="0"/>
            </a:spcAft>
          </a:pPr>
          <a:r>
            <a:rPr lang="en-US" sz="1400" dirty="0" smtClean="0">
              <a:solidFill>
                <a:schemeClr val="tx1"/>
              </a:solidFill>
              <a:latin typeface="Gill Sans"/>
            </a:rPr>
            <a:t>Where the agent enters the next host</a:t>
          </a:r>
          <a:endParaRPr lang="en-US" sz="1400" dirty="0">
            <a:solidFill>
              <a:schemeClr val="tx1"/>
            </a:solidFill>
            <a:latin typeface="Gill Sans"/>
          </a:endParaRPr>
        </a:p>
      </dgm:t>
    </dgm:pt>
    <dgm:pt modelId="{A68C23CC-804C-48EE-BA2B-4913549C0F72}" type="sibTrans" cxnId="{9AEB438A-865E-4203-8299-F50B7A718E83}">
      <dgm:prSet/>
      <dgm:spPr/>
      <dgm:t>
        <a:bodyPr/>
        <a:lstStyle/>
        <a:p>
          <a:endParaRPr lang="en-US"/>
        </a:p>
      </dgm:t>
    </dgm:pt>
    <dgm:pt modelId="{C45C978B-C82A-4155-84C9-2CBD54F74727}" type="parTrans" cxnId="{9AEB438A-865E-4203-8299-F50B7A718E83}">
      <dgm:prSet/>
      <dgm:spPr/>
      <dgm:t>
        <a:bodyPr/>
        <a:lstStyle/>
        <a:p>
          <a:endParaRPr lang="en-US"/>
        </a:p>
      </dgm:t>
    </dgm:pt>
    <dgm:pt modelId="{96BB34F5-12C0-4B65-8DCC-6E8C1EC6CBF6}" type="pres">
      <dgm:prSet presAssocID="{086E3B53-69FF-4C91-9A2A-A12D4D779795}" presName="cycle" presStyleCnt="0">
        <dgm:presLayoutVars>
          <dgm:dir/>
          <dgm:resizeHandles val="exact"/>
        </dgm:presLayoutVars>
      </dgm:prSet>
      <dgm:spPr/>
      <dgm:t>
        <a:bodyPr/>
        <a:lstStyle/>
        <a:p>
          <a:endParaRPr lang="en-US"/>
        </a:p>
      </dgm:t>
    </dgm:pt>
    <dgm:pt modelId="{ADFF3F69-90F3-4A7F-9621-3F13932749BD}" type="pres">
      <dgm:prSet presAssocID="{EA789962-6BF8-4CFA-B6D3-471593D73124}" presName="node" presStyleLbl="node1" presStyleIdx="0" presStyleCnt="6" custScaleX="245172" custScaleY="107768" custRadScaleRad="101643" custRadScaleInc="3741">
        <dgm:presLayoutVars>
          <dgm:bulletEnabled val="1"/>
        </dgm:presLayoutVars>
      </dgm:prSet>
      <dgm:spPr/>
      <dgm:t>
        <a:bodyPr/>
        <a:lstStyle/>
        <a:p>
          <a:endParaRPr lang="en-US"/>
        </a:p>
      </dgm:t>
    </dgm:pt>
    <dgm:pt modelId="{075CA994-DD4C-4B8F-B71D-DCFF2B9899CF}" type="pres">
      <dgm:prSet presAssocID="{EA789962-6BF8-4CFA-B6D3-471593D73124}" presName="spNode" presStyleCnt="0"/>
      <dgm:spPr/>
    </dgm:pt>
    <dgm:pt modelId="{F9643280-D725-4512-BBB0-DA3A0DA177C2}" type="pres">
      <dgm:prSet presAssocID="{8A544179-4812-4BB8-B510-FA2C91401F85}" presName="sibTrans" presStyleLbl="sibTrans1D1" presStyleIdx="0" presStyleCnt="6"/>
      <dgm:spPr/>
      <dgm:t>
        <a:bodyPr/>
        <a:lstStyle/>
        <a:p>
          <a:endParaRPr lang="en-US"/>
        </a:p>
      </dgm:t>
    </dgm:pt>
    <dgm:pt modelId="{AA7566E3-6A15-48EF-A892-BC5C970353C3}" type="pres">
      <dgm:prSet presAssocID="{4BEADDA0-7E8A-40FA-AA7C-CBF85D96337A}" presName="node" presStyleLbl="node1" presStyleIdx="1" presStyleCnt="6" custScaleX="245172" custScaleY="107768" custRadScaleRad="105918" custRadScaleInc="60373">
        <dgm:presLayoutVars>
          <dgm:bulletEnabled val="1"/>
        </dgm:presLayoutVars>
      </dgm:prSet>
      <dgm:spPr/>
      <dgm:t>
        <a:bodyPr/>
        <a:lstStyle/>
        <a:p>
          <a:endParaRPr lang="en-US"/>
        </a:p>
      </dgm:t>
    </dgm:pt>
    <dgm:pt modelId="{1A234433-F994-4C92-A4A0-222B164B33F9}" type="pres">
      <dgm:prSet presAssocID="{4BEADDA0-7E8A-40FA-AA7C-CBF85D96337A}" presName="spNode" presStyleCnt="0"/>
      <dgm:spPr/>
    </dgm:pt>
    <dgm:pt modelId="{8A515337-809C-44E9-89E8-640B34A93B4B}" type="pres">
      <dgm:prSet presAssocID="{2ADF4ABB-04D9-4591-A2E8-E4495A572B2E}" presName="sibTrans" presStyleLbl="sibTrans1D1" presStyleIdx="1" presStyleCnt="6"/>
      <dgm:spPr/>
      <dgm:t>
        <a:bodyPr/>
        <a:lstStyle/>
        <a:p>
          <a:endParaRPr lang="en-US"/>
        </a:p>
      </dgm:t>
    </dgm:pt>
    <dgm:pt modelId="{6FA330D2-7A41-4B25-B127-524088737F20}" type="pres">
      <dgm:prSet presAssocID="{A1FADC71-E19D-47F6-8AD8-5D4D19C12CF5}" presName="node" presStyleLbl="node1" presStyleIdx="2" presStyleCnt="6" custScaleX="245172" custScaleY="107768" custRadScaleRad="107256" custRadScaleInc="-49911">
        <dgm:presLayoutVars>
          <dgm:bulletEnabled val="1"/>
        </dgm:presLayoutVars>
      </dgm:prSet>
      <dgm:spPr/>
      <dgm:t>
        <a:bodyPr/>
        <a:lstStyle/>
        <a:p>
          <a:endParaRPr lang="en-US"/>
        </a:p>
      </dgm:t>
    </dgm:pt>
    <dgm:pt modelId="{D920859A-6EB1-4DF1-A06E-C0EB78414D97}" type="pres">
      <dgm:prSet presAssocID="{A1FADC71-E19D-47F6-8AD8-5D4D19C12CF5}" presName="spNode" presStyleCnt="0"/>
      <dgm:spPr/>
    </dgm:pt>
    <dgm:pt modelId="{A0054004-BAEE-4F20-81F4-E40F27163D44}" type="pres">
      <dgm:prSet presAssocID="{9A8F23F2-54F2-4EAD-BE87-F5795179D7E1}" presName="sibTrans" presStyleLbl="sibTrans1D1" presStyleIdx="2" presStyleCnt="6"/>
      <dgm:spPr/>
      <dgm:t>
        <a:bodyPr/>
        <a:lstStyle/>
        <a:p>
          <a:endParaRPr lang="en-US"/>
        </a:p>
      </dgm:t>
    </dgm:pt>
    <dgm:pt modelId="{4CFF7467-9B0E-4B98-9EC2-5360B31C167B}" type="pres">
      <dgm:prSet presAssocID="{2AD2F0A0-2BB8-47E8-B2A8-6606EA6FC6BC}" presName="node" presStyleLbl="node1" presStyleIdx="3" presStyleCnt="6" custScaleX="264401" custScaleY="107768" custRadScaleRad="111578" custRadScaleInc="-994">
        <dgm:presLayoutVars>
          <dgm:bulletEnabled val="1"/>
        </dgm:presLayoutVars>
      </dgm:prSet>
      <dgm:spPr/>
      <dgm:t>
        <a:bodyPr/>
        <a:lstStyle/>
        <a:p>
          <a:endParaRPr lang="en-US"/>
        </a:p>
      </dgm:t>
    </dgm:pt>
    <dgm:pt modelId="{FE23FB0A-F052-4025-8239-36EAE6E92ACB}" type="pres">
      <dgm:prSet presAssocID="{2AD2F0A0-2BB8-47E8-B2A8-6606EA6FC6BC}" presName="spNode" presStyleCnt="0"/>
      <dgm:spPr/>
    </dgm:pt>
    <dgm:pt modelId="{07F60E2F-D550-49D9-B4BE-2FD1830BBECD}" type="pres">
      <dgm:prSet presAssocID="{1A1E853E-A63F-40E8-9E65-C3A2172F6CC5}" presName="sibTrans" presStyleLbl="sibTrans1D1" presStyleIdx="3" presStyleCnt="6"/>
      <dgm:spPr/>
      <dgm:t>
        <a:bodyPr/>
        <a:lstStyle/>
        <a:p>
          <a:endParaRPr lang="en-US"/>
        </a:p>
      </dgm:t>
    </dgm:pt>
    <dgm:pt modelId="{962179D7-43B0-48CB-9DD9-37F1424D2B16}" type="pres">
      <dgm:prSet presAssocID="{A787CA49-B1C2-49EF-98E9-97B3CBDF6B8B}" presName="node" presStyleLbl="node1" presStyleIdx="4" presStyleCnt="6" custScaleX="245172" custScaleY="107768" custRadScaleRad="100267" custRadScaleInc="42601">
        <dgm:presLayoutVars>
          <dgm:bulletEnabled val="1"/>
        </dgm:presLayoutVars>
      </dgm:prSet>
      <dgm:spPr/>
      <dgm:t>
        <a:bodyPr/>
        <a:lstStyle/>
        <a:p>
          <a:endParaRPr lang="en-US"/>
        </a:p>
      </dgm:t>
    </dgm:pt>
    <dgm:pt modelId="{DF5F0294-01F9-4808-A7EC-AD07C1BCCE88}" type="pres">
      <dgm:prSet presAssocID="{A787CA49-B1C2-49EF-98E9-97B3CBDF6B8B}" presName="spNode" presStyleCnt="0"/>
      <dgm:spPr/>
    </dgm:pt>
    <dgm:pt modelId="{2259BC57-37C1-4A72-9D60-38CE82DC6347}" type="pres">
      <dgm:prSet presAssocID="{A68C23CC-804C-48EE-BA2B-4913549C0F72}" presName="sibTrans" presStyleLbl="sibTrans1D1" presStyleIdx="4" presStyleCnt="6"/>
      <dgm:spPr/>
      <dgm:t>
        <a:bodyPr/>
        <a:lstStyle/>
        <a:p>
          <a:endParaRPr lang="en-US"/>
        </a:p>
      </dgm:t>
    </dgm:pt>
    <dgm:pt modelId="{6B88DE8B-6438-4F67-9C58-D68B71BD4599}" type="pres">
      <dgm:prSet presAssocID="{A29ADF0B-1C7F-4E74-81D4-C9913BE4A27D}" presName="node" presStyleLbl="node1" presStyleIdx="5" presStyleCnt="6" custScaleX="245172" custScaleY="107768" custRadScaleRad="98834" custRadScaleInc="-53705">
        <dgm:presLayoutVars>
          <dgm:bulletEnabled val="1"/>
        </dgm:presLayoutVars>
      </dgm:prSet>
      <dgm:spPr/>
      <dgm:t>
        <a:bodyPr/>
        <a:lstStyle/>
        <a:p>
          <a:endParaRPr lang="en-US"/>
        </a:p>
      </dgm:t>
    </dgm:pt>
    <dgm:pt modelId="{07F48FFB-6732-4FE5-B1BF-8EAFCC4BD6F9}" type="pres">
      <dgm:prSet presAssocID="{A29ADF0B-1C7F-4E74-81D4-C9913BE4A27D}" presName="spNode" presStyleCnt="0"/>
      <dgm:spPr/>
    </dgm:pt>
    <dgm:pt modelId="{E9E6C856-A7B0-4B9E-9641-F3BE29EFA970}" type="pres">
      <dgm:prSet presAssocID="{8DB80867-017B-49F1-8820-99449D813E7D}" presName="sibTrans" presStyleLbl="sibTrans1D1" presStyleIdx="5" presStyleCnt="6"/>
      <dgm:spPr/>
      <dgm:t>
        <a:bodyPr/>
        <a:lstStyle/>
        <a:p>
          <a:endParaRPr lang="en-US"/>
        </a:p>
      </dgm:t>
    </dgm:pt>
  </dgm:ptLst>
  <dgm:cxnLst>
    <dgm:cxn modelId="{E3B2BC1A-AA55-4912-98EF-F9081BB356B9}" type="presOf" srcId="{A68C23CC-804C-48EE-BA2B-4913549C0F72}" destId="{2259BC57-37C1-4A72-9D60-38CE82DC6347}" srcOrd="0" destOrd="0" presId="urn:microsoft.com/office/officeart/2005/8/layout/cycle5"/>
    <dgm:cxn modelId="{892DB4FF-1A8C-4C23-9D31-CD21EBBC0211}" type="presOf" srcId="{EA789962-6BF8-4CFA-B6D3-471593D73124}" destId="{ADFF3F69-90F3-4A7F-9621-3F13932749BD}" srcOrd="0" destOrd="0" presId="urn:microsoft.com/office/officeart/2005/8/layout/cycle5"/>
    <dgm:cxn modelId="{9AEB438A-865E-4203-8299-F50B7A718E83}" srcId="{086E3B53-69FF-4C91-9A2A-A12D4D779795}" destId="{A787CA49-B1C2-49EF-98E9-97B3CBDF6B8B}" srcOrd="4" destOrd="0" parTransId="{C45C978B-C82A-4155-84C9-2CBD54F74727}" sibTransId="{A68C23CC-804C-48EE-BA2B-4913549C0F72}"/>
    <dgm:cxn modelId="{E7EC8414-30FB-4F9F-B1AA-FE5DD29AFC97}" type="presOf" srcId="{8DB80867-017B-49F1-8820-99449D813E7D}" destId="{E9E6C856-A7B0-4B9E-9641-F3BE29EFA970}" srcOrd="0" destOrd="0" presId="urn:microsoft.com/office/officeart/2005/8/layout/cycle5"/>
    <dgm:cxn modelId="{7F491EEE-D500-45A6-85E2-506983B23D51}" type="presOf" srcId="{2ADF4ABB-04D9-4591-A2E8-E4495A572B2E}" destId="{8A515337-809C-44E9-89E8-640B34A93B4B}" srcOrd="0" destOrd="0" presId="urn:microsoft.com/office/officeart/2005/8/layout/cycle5"/>
    <dgm:cxn modelId="{743EE19C-391A-4777-84A7-EC5E48292F66}" srcId="{086E3B53-69FF-4C91-9A2A-A12D4D779795}" destId="{4BEADDA0-7E8A-40FA-AA7C-CBF85D96337A}" srcOrd="1" destOrd="0" parTransId="{2492099C-7807-43FF-A8BE-9B9ABAD191E7}" sibTransId="{2ADF4ABB-04D9-4591-A2E8-E4495A572B2E}"/>
    <dgm:cxn modelId="{01A65732-8D5F-4B99-B2E1-95088B1EF1FC}" type="presOf" srcId="{9A8F23F2-54F2-4EAD-BE87-F5795179D7E1}" destId="{A0054004-BAEE-4F20-81F4-E40F27163D44}" srcOrd="0" destOrd="0" presId="urn:microsoft.com/office/officeart/2005/8/layout/cycle5"/>
    <dgm:cxn modelId="{2F102F24-72B1-4389-9BFC-AACA9FB0B926}" type="presOf" srcId="{A787CA49-B1C2-49EF-98E9-97B3CBDF6B8B}" destId="{962179D7-43B0-48CB-9DD9-37F1424D2B16}" srcOrd="0" destOrd="0" presId="urn:microsoft.com/office/officeart/2005/8/layout/cycle5"/>
    <dgm:cxn modelId="{C2DFA43B-A2CE-47DB-86FA-AB429A61649C}" type="presOf" srcId="{4BEADDA0-7E8A-40FA-AA7C-CBF85D96337A}" destId="{AA7566E3-6A15-48EF-A892-BC5C970353C3}" srcOrd="0" destOrd="0" presId="urn:microsoft.com/office/officeart/2005/8/layout/cycle5"/>
    <dgm:cxn modelId="{CE1CFE54-E413-4999-9F3E-55A5390D2A66}" srcId="{086E3B53-69FF-4C91-9A2A-A12D4D779795}" destId="{EA789962-6BF8-4CFA-B6D3-471593D73124}" srcOrd="0" destOrd="0" parTransId="{457E7B7F-585C-45ED-9E0D-C676C0616F4F}" sibTransId="{8A544179-4812-4BB8-B510-FA2C91401F85}"/>
    <dgm:cxn modelId="{B87478EB-4FB3-47A0-BF7F-C59520218C9A}" type="presOf" srcId="{1A1E853E-A63F-40E8-9E65-C3A2172F6CC5}" destId="{07F60E2F-D550-49D9-B4BE-2FD1830BBECD}" srcOrd="0" destOrd="0" presId="urn:microsoft.com/office/officeart/2005/8/layout/cycle5"/>
    <dgm:cxn modelId="{7A8259E1-D5E5-4B13-B9BB-0E4A4861D53D}" type="presOf" srcId="{2AD2F0A0-2BB8-47E8-B2A8-6606EA6FC6BC}" destId="{4CFF7467-9B0E-4B98-9EC2-5360B31C167B}" srcOrd="0" destOrd="0" presId="urn:microsoft.com/office/officeart/2005/8/layout/cycle5"/>
    <dgm:cxn modelId="{0AF905C3-D61D-4B41-A5C1-2DDBA130EAB3}" type="presOf" srcId="{A29ADF0B-1C7F-4E74-81D4-C9913BE4A27D}" destId="{6B88DE8B-6438-4F67-9C58-D68B71BD4599}" srcOrd="0" destOrd="0" presId="urn:microsoft.com/office/officeart/2005/8/layout/cycle5"/>
    <dgm:cxn modelId="{743A9270-41AF-4060-B14F-9E3D713BC262}" srcId="{086E3B53-69FF-4C91-9A2A-A12D4D779795}" destId="{A29ADF0B-1C7F-4E74-81D4-C9913BE4A27D}" srcOrd="5" destOrd="0" parTransId="{3B32913D-352F-47F9-A849-2B948A0DFEBA}" sibTransId="{8DB80867-017B-49F1-8820-99449D813E7D}"/>
    <dgm:cxn modelId="{96583B07-8063-4450-97AE-57449BE10D68}" srcId="{086E3B53-69FF-4C91-9A2A-A12D4D779795}" destId="{A1FADC71-E19D-47F6-8AD8-5D4D19C12CF5}" srcOrd="2" destOrd="0" parTransId="{53C8E8BB-39B3-4A44-BA60-624EAD069097}" sibTransId="{9A8F23F2-54F2-4EAD-BE87-F5795179D7E1}"/>
    <dgm:cxn modelId="{60E39BF3-185D-414E-A64D-DC1501C5B3AB}" type="presOf" srcId="{8A544179-4812-4BB8-B510-FA2C91401F85}" destId="{F9643280-D725-4512-BBB0-DA3A0DA177C2}" srcOrd="0" destOrd="0" presId="urn:microsoft.com/office/officeart/2005/8/layout/cycle5"/>
    <dgm:cxn modelId="{56FD6B33-CB2C-4678-9DD3-0048955BC0B2}" srcId="{086E3B53-69FF-4C91-9A2A-A12D4D779795}" destId="{2AD2F0A0-2BB8-47E8-B2A8-6606EA6FC6BC}" srcOrd="3" destOrd="0" parTransId="{C2E3FCEC-2B06-4265-A159-ACD1D9657674}" sibTransId="{1A1E853E-A63F-40E8-9E65-C3A2172F6CC5}"/>
    <dgm:cxn modelId="{3243E03C-C23E-4131-A29C-968E73AF6AAC}" type="presOf" srcId="{A1FADC71-E19D-47F6-8AD8-5D4D19C12CF5}" destId="{6FA330D2-7A41-4B25-B127-524088737F20}" srcOrd="0" destOrd="0" presId="urn:microsoft.com/office/officeart/2005/8/layout/cycle5"/>
    <dgm:cxn modelId="{A95AB060-6BA7-4C8C-B2BC-3520C6D5A4F7}" type="presOf" srcId="{086E3B53-69FF-4C91-9A2A-A12D4D779795}" destId="{96BB34F5-12C0-4B65-8DCC-6E8C1EC6CBF6}" srcOrd="0" destOrd="0" presId="urn:microsoft.com/office/officeart/2005/8/layout/cycle5"/>
    <dgm:cxn modelId="{95DB37F4-EDDF-4AF9-9973-3108AB23EA21}" type="presParOf" srcId="{96BB34F5-12C0-4B65-8DCC-6E8C1EC6CBF6}" destId="{ADFF3F69-90F3-4A7F-9621-3F13932749BD}" srcOrd="0" destOrd="0" presId="urn:microsoft.com/office/officeart/2005/8/layout/cycle5"/>
    <dgm:cxn modelId="{2572E8B9-FC95-4BDB-B676-8A5BFD52ABF4}" type="presParOf" srcId="{96BB34F5-12C0-4B65-8DCC-6E8C1EC6CBF6}" destId="{075CA994-DD4C-4B8F-B71D-DCFF2B9899CF}" srcOrd="1" destOrd="0" presId="urn:microsoft.com/office/officeart/2005/8/layout/cycle5"/>
    <dgm:cxn modelId="{80C69ACA-F4EB-4F12-AA0F-43C6B629F5CC}" type="presParOf" srcId="{96BB34F5-12C0-4B65-8DCC-6E8C1EC6CBF6}" destId="{F9643280-D725-4512-BBB0-DA3A0DA177C2}" srcOrd="2" destOrd="0" presId="urn:microsoft.com/office/officeart/2005/8/layout/cycle5"/>
    <dgm:cxn modelId="{7AC5B217-0357-4F6F-BA91-CDB3F913E116}" type="presParOf" srcId="{96BB34F5-12C0-4B65-8DCC-6E8C1EC6CBF6}" destId="{AA7566E3-6A15-48EF-A892-BC5C970353C3}" srcOrd="3" destOrd="0" presId="urn:microsoft.com/office/officeart/2005/8/layout/cycle5"/>
    <dgm:cxn modelId="{E6F7D028-FA4A-428A-9DE6-65572C3D435C}" type="presParOf" srcId="{96BB34F5-12C0-4B65-8DCC-6E8C1EC6CBF6}" destId="{1A234433-F994-4C92-A4A0-222B164B33F9}" srcOrd="4" destOrd="0" presId="urn:microsoft.com/office/officeart/2005/8/layout/cycle5"/>
    <dgm:cxn modelId="{C507791C-EB66-46DF-AA5E-570DAB4F1CA8}" type="presParOf" srcId="{96BB34F5-12C0-4B65-8DCC-6E8C1EC6CBF6}" destId="{8A515337-809C-44E9-89E8-640B34A93B4B}" srcOrd="5" destOrd="0" presId="urn:microsoft.com/office/officeart/2005/8/layout/cycle5"/>
    <dgm:cxn modelId="{C1126B77-BA3B-4E55-8AC1-76E4F370D616}" type="presParOf" srcId="{96BB34F5-12C0-4B65-8DCC-6E8C1EC6CBF6}" destId="{6FA330D2-7A41-4B25-B127-524088737F20}" srcOrd="6" destOrd="0" presId="urn:microsoft.com/office/officeart/2005/8/layout/cycle5"/>
    <dgm:cxn modelId="{E22EB783-85FD-43EF-9960-B4766026DAF1}" type="presParOf" srcId="{96BB34F5-12C0-4B65-8DCC-6E8C1EC6CBF6}" destId="{D920859A-6EB1-4DF1-A06E-C0EB78414D97}" srcOrd="7" destOrd="0" presId="urn:microsoft.com/office/officeart/2005/8/layout/cycle5"/>
    <dgm:cxn modelId="{ED52B0FA-9442-4319-8F91-D265F9E44D8E}" type="presParOf" srcId="{96BB34F5-12C0-4B65-8DCC-6E8C1EC6CBF6}" destId="{A0054004-BAEE-4F20-81F4-E40F27163D44}" srcOrd="8" destOrd="0" presId="urn:microsoft.com/office/officeart/2005/8/layout/cycle5"/>
    <dgm:cxn modelId="{E8B62E21-950F-45C1-9130-05603B1C348E}" type="presParOf" srcId="{96BB34F5-12C0-4B65-8DCC-6E8C1EC6CBF6}" destId="{4CFF7467-9B0E-4B98-9EC2-5360B31C167B}" srcOrd="9" destOrd="0" presId="urn:microsoft.com/office/officeart/2005/8/layout/cycle5"/>
    <dgm:cxn modelId="{382BEA07-BD7F-46D5-A047-3816A824F772}" type="presParOf" srcId="{96BB34F5-12C0-4B65-8DCC-6E8C1EC6CBF6}" destId="{FE23FB0A-F052-4025-8239-36EAE6E92ACB}" srcOrd="10" destOrd="0" presId="urn:microsoft.com/office/officeart/2005/8/layout/cycle5"/>
    <dgm:cxn modelId="{43988635-2833-4482-B035-060E1A3D3E30}" type="presParOf" srcId="{96BB34F5-12C0-4B65-8DCC-6E8C1EC6CBF6}" destId="{07F60E2F-D550-49D9-B4BE-2FD1830BBECD}" srcOrd="11" destOrd="0" presId="urn:microsoft.com/office/officeart/2005/8/layout/cycle5"/>
    <dgm:cxn modelId="{5EA883BA-1FD6-4770-8CB3-08710EBDB15B}" type="presParOf" srcId="{96BB34F5-12C0-4B65-8DCC-6E8C1EC6CBF6}" destId="{962179D7-43B0-48CB-9DD9-37F1424D2B16}" srcOrd="12" destOrd="0" presId="urn:microsoft.com/office/officeart/2005/8/layout/cycle5"/>
    <dgm:cxn modelId="{EC9C6341-6DB7-4A43-8372-56971BAA2B65}" type="presParOf" srcId="{96BB34F5-12C0-4B65-8DCC-6E8C1EC6CBF6}" destId="{DF5F0294-01F9-4808-A7EC-AD07C1BCCE88}" srcOrd="13" destOrd="0" presId="urn:microsoft.com/office/officeart/2005/8/layout/cycle5"/>
    <dgm:cxn modelId="{7F991A77-1F88-453B-A1B3-6D4A0AC60941}" type="presParOf" srcId="{96BB34F5-12C0-4B65-8DCC-6E8C1EC6CBF6}" destId="{2259BC57-37C1-4A72-9D60-38CE82DC6347}" srcOrd="14" destOrd="0" presId="urn:microsoft.com/office/officeart/2005/8/layout/cycle5"/>
    <dgm:cxn modelId="{9EE157E5-1E77-4B95-8F4D-1838A74DC713}" type="presParOf" srcId="{96BB34F5-12C0-4B65-8DCC-6E8C1EC6CBF6}" destId="{6B88DE8B-6438-4F67-9C58-D68B71BD4599}" srcOrd="15" destOrd="0" presId="urn:microsoft.com/office/officeart/2005/8/layout/cycle5"/>
    <dgm:cxn modelId="{5D516331-A446-47E1-9DE4-ACAD50ABCF6A}" type="presParOf" srcId="{96BB34F5-12C0-4B65-8DCC-6E8C1EC6CBF6}" destId="{07F48FFB-6732-4FE5-B1BF-8EAFCC4BD6F9}" srcOrd="16" destOrd="0" presId="urn:microsoft.com/office/officeart/2005/8/layout/cycle5"/>
    <dgm:cxn modelId="{2C4C02D4-AAAA-4139-97E2-41C71F51D0F7}" type="presParOf" srcId="{96BB34F5-12C0-4B65-8DCC-6E8C1EC6CBF6}" destId="{E9E6C856-A7B0-4B9E-9641-F3BE29EFA970}"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FF3F69-90F3-4A7F-9621-3F13932749BD}">
      <dsp:nvSpPr>
        <dsp:cNvPr id="0" name=""/>
        <dsp:cNvSpPr/>
      </dsp:nvSpPr>
      <dsp:spPr>
        <a:xfrm>
          <a:off x="2385419" y="-34134"/>
          <a:ext cx="3517125" cy="100489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en-US" sz="2000" b="1" kern="1200" dirty="0">
              <a:solidFill>
                <a:schemeClr val="tx1"/>
              </a:solidFill>
              <a:latin typeface="Gill Sans"/>
            </a:rPr>
            <a:t>Agent</a:t>
          </a:r>
        </a:p>
        <a:p>
          <a:pPr lvl="0" algn="ctr" defTabSz="889000">
            <a:lnSpc>
              <a:spcPct val="100000"/>
            </a:lnSpc>
            <a:spcBef>
              <a:spcPct val="0"/>
            </a:spcBef>
            <a:spcAft>
              <a:spcPts val="0"/>
            </a:spcAft>
          </a:pPr>
          <a:r>
            <a:rPr lang="en-US" sz="1400" kern="1200" dirty="0">
              <a:solidFill>
                <a:schemeClr val="tx1"/>
              </a:solidFill>
              <a:latin typeface="Gill Sans"/>
            </a:rPr>
            <a:t>Disease-producing microorganisms</a:t>
          </a:r>
        </a:p>
      </dsp:txBody>
      <dsp:txXfrm>
        <a:off x="2434474" y="14921"/>
        <a:ext cx="3419015" cy="906783"/>
      </dsp:txXfrm>
    </dsp:sp>
    <dsp:sp modelId="{F9643280-D725-4512-BBB0-DA3A0DA177C2}">
      <dsp:nvSpPr>
        <dsp:cNvPr id="0" name=""/>
        <dsp:cNvSpPr/>
      </dsp:nvSpPr>
      <dsp:spPr>
        <a:xfrm>
          <a:off x="1828335" y="796305"/>
          <a:ext cx="4397374" cy="4397374"/>
        </a:xfrm>
        <a:custGeom>
          <a:avLst/>
          <a:gdLst/>
          <a:ahLst/>
          <a:cxnLst/>
          <a:rect l="0" t="0" r="0" b="0"/>
          <a:pathLst>
            <a:path>
              <a:moveTo>
                <a:pt x="3210846" y="246826"/>
              </a:moveTo>
              <a:arcTo wR="2198687" hR="2198687" stAng="17844570" swAng="806106"/>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A7566E3-6A15-48EF-A892-BC5C970353C3}">
      <dsp:nvSpPr>
        <dsp:cNvPr id="0" name=""/>
        <dsp:cNvSpPr/>
      </dsp:nvSpPr>
      <dsp:spPr>
        <a:xfrm>
          <a:off x="4571998" y="1447796"/>
          <a:ext cx="3517125" cy="100489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en-US" sz="2000" b="1" kern="1200" dirty="0">
              <a:solidFill>
                <a:schemeClr val="tx1"/>
              </a:solidFill>
              <a:latin typeface="Gill Sans"/>
            </a:rPr>
            <a:t>Reservoir</a:t>
          </a:r>
        </a:p>
        <a:p>
          <a:pPr lvl="0" algn="ctr" defTabSz="889000">
            <a:lnSpc>
              <a:spcPct val="100000"/>
            </a:lnSpc>
            <a:spcBef>
              <a:spcPct val="0"/>
            </a:spcBef>
            <a:spcAft>
              <a:spcPts val="0"/>
            </a:spcAft>
          </a:pPr>
          <a:r>
            <a:rPr lang="en-US" sz="1400" kern="1200" dirty="0">
              <a:solidFill>
                <a:schemeClr val="tx1"/>
              </a:solidFill>
              <a:latin typeface="Gill Sans"/>
            </a:rPr>
            <a:t>Place where the agent lives: in or on humans, animals, plants, soil, water, or air</a:t>
          </a:r>
        </a:p>
      </dsp:txBody>
      <dsp:txXfrm>
        <a:off x="4621053" y="1496851"/>
        <a:ext cx="3419015" cy="906783"/>
      </dsp:txXfrm>
    </dsp:sp>
    <dsp:sp modelId="{8A515337-809C-44E9-89E8-640B34A93B4B}">
      <dsp:nvSpPr>
        <dsp:cNvPr id="0" name=""/>
        <dsp:cNvSpPr/>
      </dsp:nvSpPr>
      <dsp:spPr>
        <a:xfrm>
          <a:off x="2063046" y="595596"/>
          <a:ext cx="4397374" cy="4397374"/>
        </a:xfrm>
        <a:custGeom>
          <a:avLst/>
          <a:gdLst/>
          <a:ahLst/>
          <a:cxnLst/>
          <a:rect l="0" t="0" r="0" b="0"/>
          <a:pathLst>
            <a:path>
              <a:moveTo>
                <a:pt x="4384388" y="1960071"/>
              </a:moveTo>
              <a:arcTo wR="2198687" hR="2198687" stAng="21226177" swAng="489237"/>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FA330D2-7A41-4B25-B127-524088737F20}">
      <dsp:nvSpPr>
        <dsp:cNvPr id="0" name=""/>
        <dsp:cNvSpPr/>
      </dsp:nvSpPr>
      <dsp:spPr>
        <a:xfrm>
          <a:off x="4571992" y="2971801"/>
          <a:ext cx="3517125" cy="100489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en-US" sz="2000" b="1" kern="1200" dirty="0">
              <a:solidFill>
                <a:schemeClr val="tx1"/>
              </a:solidFill>
              <a:latin typeface="Gill Sans"/>
            </a:rPr>
            <a:t>Place of Exit</a:t>
          </a:r>
        </a:p>
        <a:p>
          <a:pPr lvl="0" algn="ctr" defTabSz="889000">
            <a:lnSpc>
              <a:spcPct val="100000"/>
            </a:lnSpc>
            <a:spcBef>
              <a:spcPct val="0"/>
            </a:spcBef>
            <a:spcAft>
              <a:spcPts val="0"/>
            </a:spcAft>
          </a:pPr>
          <a:r>
            <a:rPr lang="en-US" sz="1400" kern="1200" dirty="0">
              <a:solidFill>
                <a:schemeClr val="tx1"/>
              </a:solidFill>
              <a:latin typeface="Gill Sans"/>
            </a:rPr>
            <a:t>Where the agent leaves the host</a:t>
          </a:r>
        </a:p>
      </dsp:txBody>
      <dsp:txXfrm>
        <a:off x="4621047" y="3020856"/>
        <a:ext cx="3419015" cy="906783"/>
      </dsp:txXfrm>
    </dsp:sp>
    <dsp:sp modelId="{A0054004-BAEE-4F20-81F4-E40F27163D44}">
      <dsp:nvSpPr>
        <dsp:cNvPr id="0" name=""/>
        <dsp:cNvSpPr/>
      </dsp:nvSpPr>
      <dsp:spPr>
        <a:xfrm>
          <a:off x="1871773" y="136765"/>
          <a:ext cx="4397374" cy="4397374"/>
        </a:xfrm>
        <a:custGeom>
          <a:avLst/>
          <a:gdLst/>
          <a:ahLst/>
          <a:cxnLst/>
          <a:rect l="0" t="0" r="0" b="0"/>
          <a:pathLst>
            <a:path>
              <a:moveTo>
                <a:pt x="3550433" y="3932760"/>
              </a:moveTo>
              <a:arcTo wR="2198687" hR="2198687" stAng="3123771" swAng="685195"/>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CFF7467-9B0E-4B98-9EC2-5360B31C167B}">
      <dsp:nvSpPr>
        <dsp:cNvPr id="0" name=""/>
        <dsp:cNvSpPr/>
      </dsp:nvSpPr>
      <dsp:spPr>
        <a:xfrm>
          <a:off x="2226824" y="4363240"/>
          <a:ext cx="3792975" cy="100489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en-US" sz="2000" b="1" kern="1200" dirty="0">
              <a:solidFill>
                <a:schemeClr val="tx1"/>
              </a:solidFill>
              <a:latin typeface="Gill Sans"/>
            </a:rPr>
            <a:t>Method of Transmission</a:t>
          </a:r>
        </a:p>
        <a:p>
          <a:pPr lvl="0" algn="ctr" defTabSz="889000">
            <a:lnSpc>
              <a:spcPct val="100000"/>
            </a:lnSpc>
            <a:spcBef>
              <a:spcPct val="0"/>
            </a:spcBef>
            <a:spcAft>
              <a:spcPts val="0"/>
            </a:spcAft>
          </a:pPr>
          <a:r>
            <a:rPr lang="en-US" sz="1400" kern="1200" dirty="0">
              <a:solidFill>
                <a:schemeClr val="tx1"/>
              </a:solidFill>
              <a:latin typeface="Gill Sans"/>
            </a:rPr>
            <a:t>How the agent travels from place to </a:t>
          </a:r>
          <a:r>
            <a:rPr lang="en-US" sz="1400" kern="1200" dirty="0" smtClean="0">
              <a:solidFill>
                <a:schemeClr val="tx1"/>
              </a:solidFill>
              <a:latin typeface="Gill Sans"/>
            </a:rPr>
            <a:t>place; </a:t>
          </a:r>
        </a:p>
        <a:p>
          <a:pPr lvl="0" algn="ctr" defTabSz="889000">
            <a:lnSpc>
              <a:spcPct val="100000"/>
            </a:lnSpc>
            <a:spcBef>
              <a:spcPct val="0"/>
            </a:spcBef>
            <a:spcAft>
              <a:spcPts val="0"/>
            </a:spcAft>
          </a:pPr>
          <a:r>
            <a:rPr lang="en-US" sz="1400" kern="1200" dirty="0" smtClean="0">
              <a:solidFill>
                <a:schemeClr val="tx1"/>
              </a:solidFill>
              <a:latin typeface="Gill Sans"/>
            </a:rPr>
            <a:t>a break in the cycle will stop the transmission of infection</a:t>
          </a:r>
          <a:endParaRPr lang="en-US" sz="1400" kern="1200" dirty="0">
            <a:solidFill>
              <a:schemeClr val="tx1"/>
            </a:solidFill>
            <a:latin typeface="Gill Sans"/>
          </a:endParaRPr>
        </a:p>
      </dsp:txBody>
      <dsp:txXfrm>
        <a:off x="2275879" y="4412295"/>
        <a:ext cx="3694865" cy="906783"/>
      </dsp:txXfrm>
    </dsp:sp>
    <dsp:sp modelId="{07F60E2F-D550-49D9-B4BE-2FD1830BBECD}">
      <dsp:nvSpPr>
        <dsp:cNvPr id="0" name=""/>
        <dsp:cNvSpPr/>
      </dsp:nvSpPr>
      <dsp:spPr>
        <a:xfrm>
          <a:off x="2110069" y="171906"/>
          <a:ext cx="4397374" cy="4397374"/>
        </a:xfrm>
        <a:custGeom>
          <a:avLst/>
          <a:gdLst/>
          <a:ahLst/>
          <a:cxnLst/>
          <a:rect l="0" t="0" r="0" b="0"/>
          <a:pathLst>
            <a:path>
              <a:moveTo>
                <a:pt x="1146136" y="4129066"/>
              </a:moveTo>
              <a:arcTo wR="2198687" hR="2198687" stAng="7116101" swAng="652337"/>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62179D7-43B0-48CB-9DD9-37F1424D2B16}">
      <dsp:nvSpPr>
        <dsp:cNvPr id="0" name=""/>
        <dsp:cNvSpPr/>
      </dsp:nvSpPr>
      <dsp:spPr>
        <a:xfrm>
          <a:off x="304793" y="2971803"/>
          <a:ext cx="3517125" cy="100489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en-US" sz="2000" b="1" kern="1200" dirty="0">
              <a:solidFill>
                <a:schemeClr val="tx1"/>
              </a:solidFill>
              <a:latin typeface="Gill Sans"/>
            </a:rPr>
            <a:t>Place of Entry</a:t>
          </a:r>
        </a:p>
        <a:p>
          <a:pPr lvl="0" algn="ctr" defTabSz="889000">
            <a:lnSpc>
              <a:spcPct val="100000"/>
            </a:lnSpc>
            <a:spcBef>
              <a:spcPct val="0"/>
            </a:spcBef>
            <a:spcAft>
              <a:spcPts val="0"/>
            </a:spcAft>
          </a:pPr>
          <a:r>
            <a:rPr lang="en-US" sz="1400" kern="1200" dirty="0" smtClean="0">
              <a:solidFill>
                <a:schemeClr val="tx1"/>
              </a:solidFill>
              <a:latin typeface="Gill Sans"/>
            </a:rPr>
            <a:t>Where the agent enters the next host</a:t>
          </a:r>
          <a:endParaRPr lang="en-US" sz="1400" kern="1200" dirty="0">
            <a:solidFill>
              <a:schemeClr val="tx1"/>
            </a:solidFill>
            <a:latin typeface="Gill Sans"/>
          </a:endParaRPr>
        </a:p>
      </dsp:txBody>
      <dsp:txXfrm>
        <a:off x="353848" y="3020858"/>
        <a:ext cx="3419015" cy="906783"/>
      </dsp:txXfrm>
    </dsp:sp>
    <dsp:sp modelId="{2259BC57-37C1-4A72-9D60-38CE82DC6347}">
      <dsp:nvSpPr>
        <dsp:cNvPr id="0" name=""/>
        <dsp:cNvSpPr/>
      </dsp:nvSpPr>
      <dsp:spPr>
        <a:xfrm>
          <a:off x="1924707" y="601507"/>
          <a:ext cx="4397374" cy="4397374"/>
        </a:xfrm>
        <a:custGeom>
          <a:avLst/>
          <a:gdLst/>
          <a:ahLst/>
          <a:cxnLst/>
          <a:rect l="0" t="0" r="0" b="0"/>
          <a:pathLst>
            <a:path>
              <a:moveTo>
                <a:pt x="1047" y="2266552"/>
              </a:moveTo>
              <a:arcTo wR="2198687" hR="2198687" stAng="10693872" swAng="489291"/>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B88DE8B-6438-4F67-9C58-D68B71BD4599}">
      <dsp:nvSpPr>
        <dsp:cNvPr id="0" name=""/>
        <dsp:cNvSpPr/>
      </dsp:nvSpPr>
      <dsp:spPr>
        <a:xfrm>
          <a:off x="304796" y="1447796"/>
          <a:ext cx="3517125" cy="100489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en-US" sz="2000" b="1" kern="1200" dirty="0">
              <a:solidFill>
                <a:schemeClr val="tx1"/>
              </a:solidFill>
              <a:latin typeface="Gill Sans"/>
            </a:rPr>
            <a:t>Susceptible Host</a:t>
          </a:r>
        </a:p>
        <a:p>
          <a:pPr lvl="0" algn="ctr" defTabSz="889000">
            <a:lnSpc>
              <a:spcPct val="100000"/>
            </a:lnSpc>
            <a:spcBef>
              <a:spcPct val="0"/>
            </a:spcBef>
            <a:spcAft>
              <a:spcPts val="0"/>
            </a:spcAft>
          </a:pPr>
          <a:r>
            <a:rPr lang="en-US" sz="1400" kern="1200" dirty="0">
              <a:solidFill>
                <a:schemeClr val="tx1"/>
              </a:solidFill>
              <a:latin typeface="Gill Sans"/>
            </a:rPr>
            <a:t>Person who can become infected</a:t>
          </a:r>
        </a:p>
      </dsp:txBody>
      <dsp:txXfrm>
        <a:off x="353851" y="1496851"/>
        <a:ext cx="3419015" cy="906783"/>
      </dsp:txXfrm>
    </dsp:sp>
    <dsp:sp modelId="{E9E6C856-A7B0-4B9E-9641-F3BE29EFA970}">
      <dsp:nvSpPr>
        <dsp:cNvPr id="0" name=""/>
        <dsp:cNvSpPr/>
      </dsp:nvSpPr>
      <dsp:spPr>
        <a:xfrm>
          <a:off x="2158034" y="769867"/>
          <a:ext cx="4397374" cy="4397374"/>
        </a:xfrm>
        <a:custGeom>
          <a:avLst/>
          <a:gdLst/>
          <a:ahLst/>
          <a:cxnLst/>
          <a:rect l="0" t="0" r="0" b="0"/>
          <a:pathLst>
            <a:path>
              <a:moveTo>
                <a:pt x="728840" y="563519"/>
              </a:moveTo>
              <a:arcTo wR="2198687" hR="2198687" stAng="13682864" swAng="779013"/>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F3F9396-666B-4103-B182-A1446A2F969D}" type="datetimeFigureOut">
              <a:rPr lang="en-US"/>
              <a:pPr>
                <a:defRPr/>
              </a:pPr>
              <a:t>5/17/2017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2910DAD-6AAE-450F-8F6F-32FBCF3886A8}" type="slidenum">
              <a:rPr lang="en-US"/>
              <a:pPr>
                <a:defRPr/>
              </a:pPr>
              <a:t>‹#›</a:t>
            </a:fld>
            <a:endParaRPr lang="en-US" dirty="0"/>
          </a:p>
        </p:txBody>
      </p:sp>
    </p:spTree>
    <p:extLst>
      <p:ext uri="{BB962C8B-B14F-4D97-AF65-F5344CB8AC3E}">
        <p14:creationId xmlns:p14="http://schemas.microsoft.com/office/powerpoint/2010/main" val="19018370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7DDFA20-9B43-444A-B272-35DA6C7EA89F}" type="datetimeFigureOut">
              <a:rPr lang="en-US"/>
              <a:pPr>
                <a:defRPr/>
              </a:pPr>
              <a:t>5/17/2017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AB222FF-92D1-4136-AD76-BADB0E88879F}" type="slidenum">
              <a:rPr lang="en-US"/>
              <a:pPr>
                <a:defRPr/>
              </a:pPr>
              <a:t>‹#›</a:t>
            </a:fld>
            <a:endParaRPr lang="en-US" dirty="0"/>
          </a:p>
        </p:txBody>
      </p:sp>
    </p:spTree>
    <p:extLst>
      <p:ext uri="{BB962C8B-B14F-4D97-AF65-F5344CB8AC3E}">
        <p14:creationId xmlns:p14="http://schemas.microsoft.com/office/powerpoint/2010/main" val="22891018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a:t>
            </a:fld>
            <a:endParaRPr lang="en-US" dirty="0"/>
          </a:p>
        </p:txBody>
      </p:sp>
    </p:spTree>
    <p:extLst>
      <p:ext uri="{BB962C8B-B14F-4D97-AF65-F5344CB8AC3E}">
        <p14:creationId xmlns:p14="http://schemas.microsoft.com/office/powerpoint/2010/main" val="2749386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153689-73BD-4824-AA94-7EFA36707B1A}" type="slidenum">
              <a:rPr lang="en-US" altLang="en-US"/>
              <a:pPr/>
              <a:t>10</a:t>
            </a:fld>
            <a:endParaRPr lang="en-US" altLang="en-US" dirty="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US" altLang="en-US" dirty="0" smtClean="0">
                <a:latin typeface="Arial" panose="020B0604020202020204" pitchFamily="34" charset="0"/>
              </a:rPr>
              <a:t>The components of Standard Precautions create protective barriers for preventing infections and should</a:t>
            </a:r>
            <a:r>
              <a:rPr lang="en-US" altLang="en-US" baseline="0" dirty="0" smtClean="0">
                <a:latin typeface="Arial" panose="020B0604020202020204" pitchFamily="34" charset="0"/>
              </a:rPr>
              <a:t> be implemented in the facility at all levels.</a:t>
            </a:r>
          </a:p>
          <a:p>
            <a:endParaRPr lang="en-US" altLang="en-US" dirty="0">
              <a:latin typeface="Arial" panose="020B0604020202020204" pitchFamily="34" charset="0"/>
            </a:endParaRPr>
          </a:p>
          <a:p>
            <a:r>
              <a:rPr lang="en-US" altLang="en-US" dirty="0" smtClean="0"/>
              <a:t>.</a:t>
            </a:r>
            <a:endParaRPr lang="en-US" altLang="en-US" dirty="0"/>
          </a:p>
        </p:txBody>
      </p:sp>
    </p:spTree>
    <p:extLst>
      <p:ext uri="{BB962C8B-B14F-4D97-AF65-F5344CB8AC3E}">
        <p14:creationId xmlns:p14="http://schemas.microsoft.com/office/powerpoint/2010/main" val="40646929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99FC45-BFAC-42BF-8C1A-DEDDB833FF2D}" type="slidenum">
              <a:rPr lang="en-US" altLang="en-US"/>
              <a:pPr/>
              <a:t>11</a:t>
            </a:fld>
            <a:endParaRPr lang="en-US" alt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r>
              <a:rPr lang="en-US" altLang="en-US" dirty="0" smtClean="0"/>
              <a:t>Hand hygiene is the most important intervention for preventing cross-contamination (e.g., person to person or contaminated object to person) and must be performed at the recommended moment during patient care using the correct technique.</a:t>
            </a:r>
          </a:p>
          <a:p>
            <a:r>
              <a:rPr lang="en-US" altLang="en-US" dirty="0" smtClean="0"/>
              <a:t>The purpose of routine handwashing in health care is to remove dirt and organic material, as well microbial contaminants from the hands. Clean water must be used to prevent microorganisms in the water from contaminating the hands, but water alone is not effective at removing substances containing fats and oils, which are often present on soiled hands.</a:t>
            </a:r>
            <a:endParaRPr lang="en-US" altLang="en-US" dirty="0"/>
          </a:p>
        </p:txBody>
      </p:sp>
    </p:spTree>
    <p:extLst>
      <p:ext uri="{BB962C8B-B14F-4D97-AF65-F5344CB8AC3E}">
        <p14:creationId xmlns:p14="http://schemas.microsoft.com/office/powerpoint/2010/main" val="2220566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A4D01E-44EB-474B-9874-2BDE814261FA}" type="slidenum">
              <a:rPr lang="en-US" altLang="en-US"/>
              <a:pPr/>
              <a:t>12</a:t>
            </a:fld>
            <a:endParaRPr lang="en-US" alt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r>
              <a:rPr lang="en-US" altLang="en-US" dirty="0" smtClean="0"/>
              <a:t>Personal protective equipment (PPE) items are the protective barriers and respirators used alone or in combination by a health care worker to protect mucous membranes, airways, skin, and clothing from contact with harmful or infectious agents. PPE may also be used on an infectious patient to prevent the spread of infectious agents (e.g., surgical mask worn by a patient to control the spread of an illnesses.</a:t>
            </a:r>
            <a:endParaRPr lang="en-US" altLang="en-US" baseline="0" dirty="0" smtClean="0">
              <a:latin typeface="Arial" panose="020B0604020202020204" pitchFamily="34" charset="0"/>
              <a:cs typeface="Times New Roman" panose="02020603050405020304" pitchFamily="18" charset="0"/>
            </a:endParaRPr>
          </a:p>
          <a:p>
            <a:endParaRPr lang="en-US" altLang="en-US" dirty="0" smtClean="0">
              <a:latin typeface="Arial" panose="020B0604020202020204" pitchFamily="34" charset="0"/>
              <a:cs typeface="Times New Roman" panose="02020603050405020304" pitchFamily="18" charset="0"/>
            </a:endParaRPr>
          </a:p>
          <a:p>
            <a:r>
              <a:rPr lang="en-US" sz="1200" kern="1200" dirty="0" smtClean="0">
                <a:solidFill>
                  <a:schemeClr val="tx1"/>
                </a:solidFill>
                <a:effectLst/>
                <a:latin typeface="+mn-lt"/>
                <a:ea typeface="+mn-ea"/>
                <a:cs typeface="+mn-cs"/>
              </a:rPr>
              <a:t>For PPE to be effective, it must be available, provide adequate protection, be utilized correctly, and be used in the appropriate situations. In health care facilities with limited resources, there should be a priority to provide adequate PPE to the health facility staff to implement, at a minimum.</a:t>
            </a:r>
          </a:p>
          <a:p>
            <a:r>
              <a:rPr lang="en-US" sz="1200" kern="1200" dirty="0" smtClean="0">
                <a:solidFill>
                  <a:schemeClr val="tx1"/>
                </a:solidFill>
                <a:effectLst/>
                <a:latin typeface="+mn-lt"/>
                <a:ea typeface="+mn-ea"/>
                <a:cs typeface="+mn-cs"/>
              </a:rPr>
              <a:t>Ask learners : why do we wear gloves ? </a:t>
            </a:r>
          </a:p>
          <a:p>
            <a:r>
              <a:rPr lang="en-US" sz="1200" kern="1200" dirty="0" smtClean="0">
                <a:solidFill>
                  <a:schemeClr val="tx1"/>
                </a:solidFill>
                <a:effectLst/>
                <a:latin typeface="+mn-lt"/>
                <a:ea typeface="+mn-ea"/>
                <a:cs typeface="+mn-cs"/>
              </a:rPr>
              <a:t>Gloves have been shown to protect the hands of health facility staff from contamination with infectious materials and protect patients and clients from microorganisms on HCWs’ hands. Gloves are the most important physical barrier for preventing the spread of infection</a:t>
            </a:r>
          </a:p>
          <a:p>
            <a:r>
              <a:rPr lang="en-US" sz="1200" kern="1200" dirty="0" smtClean="0">
                <a:solidFill>
                  <a:schemeClr val="tx1"/>
                </a:solidFill>
                <a:effectLst/>
                <a:latin typeface="+mn-lt"/>
                <a:ea typeface="+mn-ea"/>
                <a:cs typeface="+mn-cs"/>
              </a:rPr>
              <a:t>There are three types of gloves for use in health care facilities: </a:t>
            </a:r>
          </a:p>
          <a:p>
            <a:pPr lvl="0"/>
            <a:r>
              <a:rPr lang="en-US" sz="1200" b="1" kern="1200" dirty="0" smtClean="0">
                <a:solidFill>
                  <a:schemeClr val="tx1"/>
                </a:solidFill>
                <a:effectLst/>
                <a:latin typeface="+mn-lt"/>
                <a:ea typeface="+mn-ea"/>
                <a:cs typeface="+mn-cs"/>
              </a:rPr>
              <a:t>Sterile surgical gloves</a:t>
            </a:r>
            <a:r>
              <a:rPr lang="en-US" sz="1200" kern="1200" dirty="0" smtClean="0">
                <a:solidFill>
                  <a:schemeClr val="tx1"/>
                </a:solidFill>
                <a:effectLst/>
                <a:latin typeface="+mn-lt"/>
                <a:ea typeface="+mn-ea"/>
                <a:cs typeface="+mn-cs"/>
              </a:rPr>
              <a:t> are used when performing invasive medical or surgical procedures and when sterility is required. </a:t>
            </a:r>
          </a:p>
          <a:p>
            <a:pPr lvl="0"/>
            <a:r>
              <a:rPr lang="en-US" sz="1200" b="1" kern="1200" dirty="0" smtClean="0">
                <a:solidFill>
                  <a:schemeClr val="tx1"/>
                </a:solidFill>
                <a:effectLst/>
                <a:latin typeface="+mn-lt"/>
                <a:ea typeface="+mn-ea"/>
                <a:cs typeface="+mn-cs"/>
              </a:rPr>
              <a:t>Examination gloves, both sterile and clean, </a:t>
            </a:r>
            <a:r>
              <a:rPr lang="en-US" sz="1200" kern="1200" dirty="0" smtClean="0">
                <a:solidFill>
                  <a:schemeClr val="tx1"/>
                </a:solidFill>
                <a:effectLst/>
                <a:latin typeface="+mn-lt"/>
                <a:ea typeface="+mn-ea"/>
                <a:cs typeface="+mn-cs"/>
              </a:rPr>
              <a:t>are used by HCWs to protect themselves and patients from blood and body fluids when performing routine patient care.</a:t>
            </a:r>
          </a:p>
          <a:p>
            <a:r>
              <a:rPr lang="en-US" sz="1200" b="1" kern="1200" dirty="0" smtClean="0">
                <a:solidFill>
                  <a:schemeClr val="tx1"/>
                </a:solidFill>
                <a:effectLst/>
                <a:latin typeface="+mn-lt"/>
                <a:ea typeface="+mn-ea"/>
                <a:cs typeface="+mn-cs"/>
              </a:rPr>
              <a:t>Utility</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or heavy</a:t>
            </a:r>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duty</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household gloves </a:t>
            </a:r>
            <a:r>
              <a:rPr lang="en-US" sz="1200" kern="1200" dirty="0" smtClean="0">
                <a:solidFill>
                  <a:schemeClr val="tx1"/>
                </a:solidFill>
                <a:effectLst/>
                <a:latin typeface="+mn-lt"/>
                <a:ea typeface="+mn-ea"/>
                <a:cs typeface="+mn-cs"/>
              </a:rPr>
              <a:t>are worn for processing instruments, cleaning equipment and other items, environmental cleaning, handling soiled linens, and handling contaminated waste to conserve examination gloves for patient care.</a:t>
            </a:r>
            <a:endParaRPr lang="en-US" altLang="en-US" dirty="0"/>
          </a:p>
        </p:txBody>
      </p:sp>
    </p:spTree>
    <p:extLst>
      <p:ext uri="{BB962C8B-B14F-4D97-AF65-F5344CB8AC3E}">
        <p14:creationId xmlns:p14="http://schemas.microsoft.com/office/powerpoint/2010/main" val="16652340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8F87A5-BF11-4668-B834-92DE58298BE0}" type="slidenum">
              <a:rPr lang="en-US" altLang="en-US"/>
              <a:pPr/>
              <a:t>13</a:t>
            </a:fld>
            <a:endParaRPr lang="en-US" altLang="en-US" dirty="0"/>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r>
              <a:rPr lang="en-US" sz="1200" kern="1200" dirty="0" smtClean="0">
                <a:solidFill>
                  <a:schemeClr val="tx1"/>
                </a:solidFill>
                <a:effectLst/>
                <a:latin typeface="+mn-lt"/>
                <a:ea typeface="+mn-ea"/>
                <a:cs typeface="+mn-cs"/>
              </a:rPr>
              <a:t>Decontamination is the use of physical or chemical means to remove, inactivate, or destroy blood borne pathogens on a surface or item to the point where the object is no longer capable of transmitting infectious particles and the surface or item is rendered safe for handling, use, or disposal.</a:t>
            </a:r>
            <a:endParaRPr lang="en-US" altLang="en-US" dirty="0" smtClean="0">
              <a:latin typeface="Arial" panose="020B0604020202020204" pitchFamily="34" charset="0"/>
            </a:endParaRPr>
          </a:p>
          <a:p>
            <a:endParaRPr lang="en-US" altLang="en-US" dirty="0" smtClean="0">
              <a:latin typeface="Arial" panose="020B0604020202020204" pitchFamily="34" charset="0"/>
            </a:endParaRPr>
          </a:p>
          <a:p>
            <a:r>
              <a:rPr lang="en-US" altLang="en-US" dirty="0" smtClean="0">
                <a:latin typeface="Arial" panose="020B0604020202020204" pitchFamily="34" charset="0"/>
              </a:rPr>
              <a:t>After </a:t>
            </a:r>
            <a:r>
              <a:rPr lang="en-US" altLang="en-US" dirty="0">
                <a:latin typeface="Arial" panose="020B0604020202020204" pitchFamily="34" charset="0"/>
              </a:rPr>
              <a:t>use, instruments and other items should be decontaminated by soaking them in a 0.5% bleach solution for 10 minutes. Decontamination will help protect the person who is cleaning the instruments. </a:t>
            </a:r>
            <a:endParaRPr lang="en-US" altLang="en-US" dirty="0" smtClean="0">
              <a:latin typeface="Arial" panose="020B0604020202020204" pitchFamily="34" charset="0"/>
            </a:endParaRPr>
          </a:p>
          <a:p>
            <a:endParaRPr lang="en-US" altLang="en-US" dirty="0" smtClean="0">
              <a:latin typeface="Arial" panose="020B0604020202020204" pitchFamily="34" charset="0"/>
            </a:endParaRPr>
          </a:p>
          <a:p>
            <a:r>
              <a:rPr lang="en-US" altLang="en-US" dirty="0" smtClean="0">
                <a:latin typeface="Arial" panose="020B0604020202020204" pitchFamily="34" charset="0"/>
              </a:rPr>
              <a:t>WHO’s 2016 Infection Prevention Guidelines no longer recommend soaking instruments in disinfectant prior to cleaning. Please refer to in-country guidelines for this step. </a:t>
            </a:r>
          </a:p>
          <a:p>
            <a:r>
              <a:rPr lang="en-US" altLang="en-US" dirty="0" smtClean="0">
                <a:latin typeface="Arial" panose="020B0604020202020204" pitchFamily="34" charset="0"/>
              </a:rPr>
              <a:t>Then</a:t>
            </a:r>
            <a:r>
              <a:rPr lang="en-US" altLang="en-US" dirty="0">
                <a:latin typeface="Arial" panose="020B0604020202020204" pitchFamily="34" charset="0"/>
              </a:rPr>
              <a:t>, physically wash the items until they are visibly clean. </a:t>
            </a:r>
          </a:p>
          <a:p>
            <a:r>
              <a:rPr lang="en-US" sz="1200" kern="1200" dirty="0" smtClean="0">
                <a:solidFill>
                  <a:schemeClr val="tx1"/>
                </a:solidFill>
                <a:effectLst/>
                <a:latin typeface="+mn-lt"/>
                <a:ea typeface="+mn-ea"/>
                <a:cs typeface="+mn-cs"/>
              </a:rPr>
              <a:t>Cleaning</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is the removal of visible dirt (e.g., organic and inorganic material) from objects and surfaces, normally accomplished manually or mechanically, using water with detergents or enzymatic cleaners. </a:t>
            </a:r>
            <a:endParaRPr lang="en-US" altLang="en-US" dirty="0">
              <a:latin typeface="Arial" panose="020B0604020202020204" pitchFamily="34" charset="0"/>
            </a:endParaRPr>
          </a:p>
          <a:p>
            <a:r>
              <a:rPr lang="en-US" altLang="en-US" dirty="0" smtClean="0">
                <a:latin typeface="Arial" panose="020B0604020202020204" pitchFamily="34" charset="0"/>
              </a:rPr>
              <a:t>Finally, either sterilize or high-level disinfect the instruments. For a step-by-step description of this process, please refer to Handout 5-2 Steps in processing surgical instruments.</a:t>
            </a:r>
          </a:p>
          <a:p>
            <a:endParaRPr lang="en-US" altLang="en-US" dirty="0">
              <a:latin typeface="Arial" panose="020B0604020202020204" pitchFamily="34" charset="0"/>
            </a:endParaRPr>
          </a:p>
        </p:txBody>
      </p:sp>
    </p:spTree>
    <p:extLst>
      <p:ext uri="{BB962C8B-B14F-4D97-AF65-F5344CB8AC3E}">
        <p14:creationId xmlns:p14="http://schemas.microsoft.com/office/powerpoint/2010/main" val="931338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C603AD-A66C-4D11-B9B5-CEBCFEBBA68A}" type="slidenum">
              <a:rPr lang="en-US" altLang="en-US"/>
              <a:pPr/>
              <a:t>14</a:t>
            </a:fld>
            <a:endParaRPr lang="en-US" altLang="en-US" dirty="0"/>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US" altLang="en-US" dirty="0" smtClean="0">
                <a:latin typeface="Arial" panose="020B0604020202020204" pitchFamily="34" charset="0"/>
                <a:cs typeface="Times New Roman" panose="02020603050405020304" pitchFamily="18" charset="0"/>
              </a:rPr>
              <a:t>Notes: The recommended basic infection prevention processes to reduce disease transmission from soiled instruments and other reusable items are thorough cleaning followed by either sterilization or high-level disinfection (HLD). </a:t>
            </a:r>
          </a:p>
          <a:p>
            <a:endParaRPr lang="en-US" altLang="en-US" dirty="0" smtClean="0">
              <a:latin typeface="Arial" panose="020B0604020202020204" pitchFamily="34" charset="0"/>
              <a:cs typeface="Times New Roman" panose="02020603050405020304" pitchFamily="18" charset="0"/>
            </a:endParaRPr>
          </a:p>
          <a:p>
            <a:r>
              <a:rPr lang="en-US" altLang="en-US" b="1" dirty="0" smtClean="0">
                <a:latin typeface="Arial" panose="020B0604020202020204" pitchFamily="34" charset="0"/>
                <a:cs typeface="Times New Roman" panose="02020603050405020304" pitchFamily="18" charset="0"/>
              </a:rPr>
              <a:t>Decontamination </a:t>
            </a:r>
            <a:r>
              <a:rPr lang="en-US" altLang="en-US" dirty="0">
                <a:latin typeface="Arial" panose="020B0604020202020204" pitchFamily="34" charset="0"/>
                <a:cs typeface="Times New Roman" panose="02020603050405020304" pitchFamily="18" charset="0"/>
              </a:rPr>
              <a:t>is the first step in processing soiled (contaminated) surgical instruments, gloves, and other items, especially if they will be cleaned by </a:t>
            </a:r>
            <a:r>
              <a:rPr lang="en-US" altLang="en-US" dirty="0" smtClean="0">
                <a:latin typeface="Arial" panose="020B0604020202020204" pitchFamily="34" charset="0"/>
                <a:cs typeface="Times New Roman" panose="02020603050405020304" pitchFamily="18" charset="0"/>
              </a:rPr>
              <a:t>hand. </a:t>
            </a:r>
            <a:r>
              <a:rPr lang="en-US" altLang="en-US" dirty="0">
                <a:latin typeface="Arial" panose="020B0604020202020204" pitchFamily="34" charset="0"/>
                <a:cs typeface="Times New Roman" panose="02020603050405020304" pitchFamily="18" charset="0"/>
              </a:rPr>
              <a:t>For example, briefly soaking contaminated items in 0.5% chlorine solution, or other locally available disinfectants, rapidly kills </a:t>
            </a:r>
            <a:r>
              <a:rPr lang="en-US" altLang="en-US" dirty="0" smtClean="0">
                <a:latin typeface="Arial" panose="020B0604020202020204" pitchFamily="34" charset="0"/>
                <a:cs typeface="Times New Roman" panose="02020603050405020304" pitchFamily="18" charset="0"/>
              </a:rPr>
              <a:t>HBV </a:t>
            </a:r>
            <a:r>
              <a:rPr lang="en-US" altLang="en-US" dirty="0">
                <a:latin typeface="Arial" panose="020B0604020202020204" pitchFamily="34" charset="0"/>
                <a:cs typeface="Times New Roman" panose="02020603050405020304" pitchFamily="18" charset="0"/>
              </a:rPr>
              <a:t>and HIV, thereby making the instruments and other items safer to be handled during cleaning (AORN 1990; DHMH 1990; Lynch et al 1997). Larger surfaces, such as examination and operating tables, laboratory bench tops, and other equipment that may have come in contact with blood or other body fluids also should be decontaminated. Wiping with a suitable disinfectant (e.g., 0.5% chlorine solution or 1%–2% phenol) is a practical, inexpensive way to decontaminate them. After instruments and other items have been decontaminated, they need to be cleaned and finally either sterilized or high-level </a:t>
            </a:r>
            <a:r>
              <a:rPr lang="en-US" altLang="en-US" dirty="0" smtClean="0">
                <a:latin typeface="Arial" panose="020B0604020202020204" pitchFamily="34" charset="0"/>
                <a:cs typeface="Times New Roman" panose="02020603050405020304" pitchFamily="18" charset="0"/>
              </a:rPr>
              <a:t>disinfected.</a:t>
            </a:r>
            <a:endParaRPr lang="en-US" altLang="en-US" dirty="0">
              <a:latin typeface="Arial" panose="020B0604020202020204" pitchFamily="34" charset="0"/>
              <a:cs typeface="Times New Roman" panose="02020603050405020304" pitchFamily="18" charset="0"/>
            </a:endParaRPr>
          </a:p>
          <a:p>
            <a:r>
              <a:rPr lang="en-US" altLang="en-US" b="1" dirty="0" smtClean="0">
                <a:latin typeface="Arial" panose="020B0604020202020204" pitchFamily="34" charset="0"/>
              </a:rPr>
              <a:t>Cleaning </a:t>
            </a:r>
            <a:r>
              <a:rPr lang="en-US" altLang="en-US" b="0" dirty="0" smtClean="0">
                <a:latin typeface="Arial" panose="020B0604020202020204" pitchFamily="34" charset="0"/>
              </a:rPr>
              <a:t>i</a:t>
            </a:r>
            <a:r>
              <a:rPr lang="en-US" altLang="en-US" dirty="0" smtClean="0">
                <a:latin typeface="Arial" panose="020B0604020202020204" pitchFamily="34" charset="0"/>
              </a:rPr>
              <a:t>s an important step in instrument processing because it makes instruments safer for additional processing, which reduces the risk of infection for patients and the health care providers who handle the instruments. Long contact with liquid blood has a corrosive effect on reusable instruments and once blood dries on an instrument it is difficult to clean, especially if blood has entered into hinges and sockets. Thus it is important to clean instruments as soon as possible after they have been used. Proper cleaning removes almost 99% of microbial</a:t>
            </a:r>
            <a:r>
              <a:rPr lang="en-US" altLang="en-US" baseline="0" dirty="0" smtClean="0">
                <a:latin typeface="Arial" panose="020B0604020202020204" pitchFamily="34" charset="0"/>
              </a:rPr>
              <a:t> load.</a:t>
            </a:r>
          </a:p>
          <a:p>
            <a:r>
              <a:rPr lang="en-US" altLang="en-US" b="1" dirty="0" smtClean="0">
                <a:latin typeface="Arial" panose="020B0604020202020204" pitchFamily="34" charset="0"/>
              </a:rPr>
              <a:t>High-level disinfection </a:t>
            </a:r>
            <a:r>
              <a:rPr lang="en-US" altLang="en-US" b="0" dirty="0" smtClean="0">
                <a:latin typeface="Arial" panose="020B0604020202020204" pitchFamily="34" charset="0"/>
              </a:rPr>
              <a:t>is indicated for processing instruments and equipment that come in contact with non-intact </a:t>
            </a:r>
            <a:r>
              <a:rPr lang="en-US" altLang="en-US" dirty="0" smtClean="0">
                <a:latin typeface="Arial" panose="020B0604020202020204" pitchFamily="34" charset="0"/>
              </a:rPr>
              <a:t>skin and mucous membranes. HLD by boiling for 20 minutes or soaking in chemicals for 20 minutes and rinsing with clean water might be the only option for processing instruments and medical devices in health facilities in many low-resource settings. </a:t>
            </a:r>
          </a:p>
          <a:p>
            <a:r>
              <a:rPr lang="en-US" altLang="en-US" b="1" dirty="0" smtClean="0">
                <a:latin typeface="Arial" panose="020B0604020202020204" pitchFamily="34" charset="0"/>
              </a:rPr>
              <a:t>Sterilization </a:t>
            </a:r>
            <a:r>
              <a:rPr lang="en-US" altLang="en-US" b="0" dirty="0" smtClean="0">
                <a:latin typeface="Arial" panose="020B0604020202020204" pitchFamily="34" charset="0"/>
              </a:rPr>
              <a:t>r</a:t>
            </a:r>
            <a:r>
              <a:rPr lang="en-US" altLang="en-US" dirty="0" smtClean="0">
                <a:latin typeface="Arial" panose="020B0604020202020204" pitchFamily="34" charset="0"/>
              </a:rPr>
              <a:t>esults in a 6 log10 reduction in microbes on the surface being sterilized. The effectiveness of sterilization depends upon the types of microorganisms, the number and location of microorganisms, the concentration and potency of the disinfectant, and the amount and type of organic materials that protect the microorganism.  </a:t>
            </a:r>
            <a:r>
              <a:rPr lang="en-US" altLang="en-US" dirty="0">
                <a:latin typeface="Arial" panose="020B0604020202020204" pitchFamily="34" charset="0"/>
              </a:rPr>
              <a:t/>
            </a:r>
            <a:br>
              <a:rPr lang="en-US" altLang="en-US" dirty="0">
                <a:latin typeface="Arial" panose="020B0604020202020204" pitchFamily="34" charset="0"/>
              </a:rPr>
            </a:br>
            <a:endParaRPr lang="en-US" altLang="en-US" sz="1000" dirty="0">
              <a:latin typeface="Arial" panose="020B0604020202020204" pitchFamily="34" charset="0"/>
              <a:cs typeface="Times New Roman" panose="02020603050405020304" pitchFamily="18" charset="0"/>
            </a:endParaRPr>
          </a:p>
          <a:p>
            <a:endParaRPr lang="en-US" altLang="en-US" dirty="0"/>
          </a:p>
        </p:txBody>
      </p:sp>
    </p:spTree>
    <p:extLst>
      <p:ext uri="{BB962C8B-B14F-4D97-AF65-F5344CB8AC3E}">
        <p14:creationId xmlns:p14="http://schemas.microsoft.com/office/powerpoint/2010/main" val="23807232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14F8B3-E34E-46BF-8522-6EE4FF5114D4}" type="slidenum">
              <a:rPr lang="en-US" altLang="en-US"/>
              <a:pPr/>
              <a:t>15</a:t>
            </a:fld>
            <a:endParaRPr lang="en-US" altLang="en-US" dirty="0"/>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r>
              <a:rPr lang="en-US" altLang="en-US" dirty="0" smtClean="0">
                <a:latin typeface="Arial" panose="020B0604020202020204" pitchFamily="34" charset="0"/>
              </a:rPr>
              <a:t>Notes : Standard </a:t>
            </a:r>
            <a:r>
              <a:rPr lang="en-US" altLang="en-US" dirty="0">
                <a:latin typeface="Arial" panose="020B0604020202020204" pitchFamily="34" charset="0"/>
              </a:rPr>
              <a:t>Precautions recommend that when handling needles and sharps, health care workers should: </a:t>
            </a:r>
          </a:p>
          <a:p>
            <a:endParaRPr lang="en-US" altLang="en-US" dirty="0">
              <a:latin typeface="Arial" panose="020B0604020202020204" pitchFamily="34" charset="0"/>
            </a:endParaRPr>
          </a:p>
          <a:p>
            <a:pPr>
              <a:buFontTx/>
              <a:buChar char="-"/>
            </a:pPr>
            <a:r>
              <a:rPr lang="en-US" altLang="en-US" dirty="0">
                <a:latin typeface="Arial" panose="020B0604020202020204" pitchFamily="34" charset="0"/>
              </a:rPr>
              <a:t> Discuss or agree on a plan for handling sharps before surgery begins;</a:t>
            </a:r>
          </a:p>
          <a:p>
            <a:pPr>
              <a:buFontTx/>
              <a:buChar char="-"/>
            </a:pPr>
            <a:r>
              <a:rPr lang="en-US" altLang="en-US" dirty="0">
                <a:latin typeface="Arial" panose="020B0604020202020204" pitchFamily="34" charset="0"/>
              </a:rPr>
              <a:t> Use a safe or neutral zone for passing sharps;</a:t>
            </a:r>
          </a:p>
          <a:p>
            <a:pPr>
              <a:buFontTx/>
              <a:buChar char="-"/>
            </a:pPr>
            <a:r>
              <a:rPr lang="en-US" altLang="en-US" dirty="0">
                <a:latin typeface="Arial" panose="020B0604020202020204" pitchFamily="34" charset="0"/>
              </a:rPr>
              <a:t> Know that even saying “pass” or “sharps” when passing sharps during surgery can prevent injuries. This is communicating effectively as a team.</a:t>
            </a:r>
          </a:p>
          <a:p>
            <a:pPr>
              <a:buFontTx/>
              <a:buChar char="-"/>
            </a:pPr>
            <a:endParaRPr lang="en-US" altLang="en-US" dirty="0">
              <a:latin typeface="Arial" panose="020B0604020202020204" pitchFamily="34" charset="0"/>
            </a:endParaRPr>
          </a:p>
          <a:p>
            <a:endParaRPr lang="en-US" altLang="en-US" dirty="0">
              <a:latin typeface="Arial" panose="020B0604020202020204" pitchFamily="34" charset="0"/>
            </a:endParaRPr>
          </a:p>
        </p:txBody>
      </p:sp>
    </p:spTree>
    <p:extLst>
      <p:ext uri="{BB962C8B-B14F-4D97-AF65-F5344CB8AC3E}">
        <p14:creationId xmlns:p14="http://schemas.microsoft.com/office/powerpoint/2010/main" val="3654744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A98319-CBB1-4A5F-88B7-94EABC8D5130}" type="slidenum">
              <a:rPr lang="en-US" altLang="en-US"/>
              <a:pPr/>
              <a:t>16</a:t>
            </a:fld>
            <a:endParaRPr lang="en-US" altLang="en-US" dirty="0"/>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r>
              <a:rPr lang="en-US" altLang="en-US" dirty="0" smtClean="0">
                <a:latin typeface="Arial" panose="020B0604020202020204" pitchFamily="34" charset="0"/>
              </a:rPr>
              <a:t>Notes: It is essential that all health care workers follow the safe needle practices consistently and correctly to protect themselves.</a:t>
            </a:r>
          </a:p>
          <a:p>
            <a:pPr marL="171450" indent="-171450">
              <a:buFont typeface="Wingdings" panose="05000000000000000000" pitchFamily="2" charset="2"/>
              <a:buChar char="§"/>
            </a:pPr>
            <a:r>
              <a:rPr lang="en-US" altLang="en-US" dirty="0" smtClean="0">
                <a:latin typeface="Arial" panose="020B0604020202020204" pitchFamily="34" charset="0"/>
              </a:rPr>
              <a:t>Use each needle and syringe only once.</a:t>
            </a:r>
          </a:p>
          <a:p>
            <a:pPr marL="171450" indent="-171450">
              <a:buFont typeface="Wingdings" panose="05000000000000000000" pitchFamily="2" charset="2"/>
              <a:buChar char="§"/>
            </a:pPr>
            <a:r>
              <a:rPr lang="en-US" altLang="en-US" dirty="0" smtClean="0">
                <a:latin typeface="Arial" panose="020B0604020202020204" pitchFamily="34" charset="0"/>
              </a:rPr>
              <a:t>Dispose of the needle and syringe in a puncture-resistant</a:t>
            </a:r>
            <a:r>
              <a:rPr lang="en-US" altLang="en-US" baseline="0" dirty="0" smtClean="0">
                <a:latin typeface="Arial" panose="020B0604020202020204" pitchFamily="34" charset="0"/>
              </a:rPr>
              <a:t> container.</a:t>
            </a:r>
          </a:p>
          <a:p>
            <a:pPr marL="171450" indent="-171450">
              <a:buFont typeface="Wingdings" panose="05000000000000000000" pitchFamily="2" charset="2"/>
              <a:buChar char="§"/>
            </a:pPr>
            <a:r>
              <a:rPr lang="en-US" altLang="en-US" dirty="0" smtClean="0">
                <a:latin typeface="Arial" panose="020B0604020202020204" pitchFamily="34" charset="0"/>
              </a:rPr>
              <a:t>DO put sharps containers as close to the point of use as possible, ideally within an arm’s reach of the treatment area. Containers should be easy to see, recognize, and use.</a:t>
            </a:r>
          </a:p>
          <a:p>
            <a:pPr marL="171450" indent="-171450">
              <a:buFont typeface="Wingdings" panose="05000000000000000000" pitchFamily="2" charset="2"/>
              <a:buChar char="§"/>
            </a:pPr>
            <a:r>
              <a:rPr lang="en-US" altLang="en-US" dirty="0" smtClean="0">
                <a:latin typeface="Arial" panose="020B0604020202020204" pitchFamily="34" charset="0"/>
              </a:rPr>
              <a:t>DO attach containers to walls or other surfaces, if at all possible, at a level at which the health care worker can easily see the disposal opening.</a:t>
            </a:r>
          </a:p>
          <a:p>
            <a:pPr marL="171450" indent="-171450">
              <a:buFont typeface="Wingdings" panose="05000000000000000000" pitchFamily="2" charset="2"/>
              <a:buChar char="§"/>
            </a:pPr>
            <a:r>
              <a:rPr lang="en-US" altLang="en-US" dirty="0" smtClean="0">
                <a:latin typeface="Arial" panose="020B0604020202020204" pitchFamily="34" charset="0"/>
              </a:rPr>
              <a:t>DO mark them clearly so that people will not use them as garbage containers or for discarding debris.</a:t>
            </a:r>
          </a:p>
          <a:p>
            <a:pPr marL="171450" indent="-171450">
              <a:buFont typeface="Wingdings" panose="05000000000000000000" pitchFamily="2" charset="2"/>
              <a:buChar char="§"/>
            </a:pPr>
            <a:r>
              <a:rPr lang="en-US" altLang="en-US" dirty="0" smtClean="0">
                <a:latin typeface="Arial" panose="020B0604020202020204" pitchFamily="34" charset="0"/>
              </a:rPr>
              <a:t>DO mark the fill line at the three-quarters full level.</a:t>
            </a:r>
          </a:p>
          <a:p>
            <a:pPr marL="171450" indent="-171450">
              <a:buFont typeface="Wingdings" panose="05000000000000000000" pitchFamily="2" charset="2"/>
              <a:buChar char="§"/>
            </a:pPr>
            <a:r>
              <a:rPr lang="en-US" altLang="en-US" dirty="0" smtClean="0">
                <a:latin typeface="Arial" panose="020B0604020202020204" pitchFamily="34" charset="0"/>
              </a:rPr>
              <a:t>DO replace the container when it reaches the fill line (three-quarters full).</a:t>
            </a:r>
          </a:p>
          <a:p>
            <a:pPr marL="171450" indent="-171450">
              <a:buFont typeface="Wingdings" panose="05000000000000000000" pitchFamily="2" charset="2"/>
              <a:buChar char="§"/>
            </a:pPr>
            <a:r>
              <a:rPr lang="en-US" altLang="en-US" dirty="0" smtClean="0">
                <a:latin typeface="Arial" panose="020B0604020202020204" pitchFamily="34" charset="0"/>
              </a:rPr>
              <a:t>Do not disassemble the needle and syringe after use.</a:t>
            </a:r>
          </a:p>
          <a:p>
            <a:pPr marL="171450" indent="-171450">
              <a:buFont typeface="Wingdings" panose="05000000000000000000" pitchFamily="2" charset="2"/>
              <a:buChar char="§"/>
            </a:pPr>
            <a:r>
              <a:rPr lang="en-US" altLang="en-US" dirty="0" smtClean="0">
                <a:latin typeface="Arial" panose="020B0604020202020204" pitchFamily="34" charset="0"/>
              </a:rPr>
              <a:t>Do not recap, bend, or break needles prior to disposal.</a:t>
            </a:r>
          </a:p>
          <a:p>
            <a:endParaRPr lang="en-US" altLang="en-US" dirty="0" smtClean="0">
              <a:latin typeface="Arial" panose="020B0604020202020204" pitchFamily="34" charset="0"/>
            </a:endParaRPr>
          </a:p>
          <a:p>
            <a:endParaRPr lang="en-US" altLang="en-US" dirty="0" smtClean="0">
              <a:latin typeface="Arial" panose="020B0604020202020204" pitchFamily="34" charset="0"/>
            </a:endParaRPr>
          </a:p>
        </p:txBody>
      </p:sp>
    </p:spTree>
    <p:extLst>
      <p:ext uri="{BB962C8B-B14F-4D97-AF65-F5344CB8AC3E}">
        <p14:creationId xmlns:p14="http://schemas.microsoft.com/office/powerpoint/2010/main" val="3307157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1B948E-2358-4246-B8F0-E995ABD41E44}" type="slidenum">
              <a:rPr lang="en-US" altLang="en-US"/>
              <a:pPr/>
              <a:t>17</a:t>
            </a:fld>
            <a:endParaRPr lang="en-US" alt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r>
              <a:rPr lang="en-US" altLang="en-US" dirty="0" smtClean="0"/>
              <a:t>Notes: Environmental cleaning is the process of maintaining a clean, healthy, and pleasing patient and work environment. I</a:t>
            </a:r>
            <a:r>
              <a:rPr lang="en-US" altLang="en-US" baseline="0" dirty="0" smtClean="0"/>
              <a:t>t </a:t>
            </a:r>
            <a:r>
              <a:rPr lang="en-US" altLang="en-US" dirty="0" smtClean="0"/>
              <a:t>refers to the general cleaning of surfaces and non-critical equipment (e.g., items that contact intact skin but not mucous membranes) in health care facilities The main</a:t>
            </a:r>
            <a:r>
              <a:rPr lang="en-US" altLang="en-US" baseline="0" dirty="0" smtClean="0"/>
              <a:t> purpose of it is to:</a:t>
            </a:r>
            <a:endParaRPr lang="en-US" altLang="en-US" dirty="0" smtClean="0"/>
          </a:p>
          <a:p>
            <a:pPr marL="171450" indent="-171450">
              <a:buFont typeface="Wingdings" panose="05000000000000000000" pitchFamily="2" charset="2"/>
              <a:buChar char="§"/>
            </a:pPr>
            <a:r>
              <a:rPr lang="en-US" altLang="en-US" dirty="0" smtClean="0"/>
              <a:t>Reduce the number of microorganisms that patients, visitors, health facility staff, and the community may come in contact with to help prevent infection</a:t>
            </a:r>
          </a:p>
          <a:p>
            <a:pPr marL="171450" indent="-171450">
              <a:buFont typeface="Wingdings" panose="05000000000000000000" pitchFamily="2" charset="2"/>
              <a:buChar char="§"/>
            </a:pPr>
            <a:r>
              <a:rPr lang="en-US" altLang="en-US" dirty="0" smtClean="0"/>
              <a:t>Provide a clean and pleasant atmosphere for patients and health facility staff</a:t>
            </a:r>
          </a:p>
          <a:p>
            <a:pPr marL="171450" indent="-171450">
              <a:buFont typeface="Wingdings" panose="05000000000000000000" pitchFamily="2" charset="2"/>
              <a:buChar char="§"/>
            </a:pPr>
            <a:r>
              <a:rPr lang="en-US" altLang="en-US" dirty="0" smtClean="0"/>
              <a:t>Cleaning staff are at risk of accidental exposure to blood and body fluids from patients as well as potentially harmful disinfectants. Cleaning staff should always wear recommended</a:t>
            </a:r>
            <a:r>
              <a:rPr lang="en-US" altLang="en-US" baseline="0" dirty="0" smtClean="0"/>
              <a:t> PPE while working, handling or disposing waste, etc. These PPE if reusable such as plastic boots, goggles, utility gloves should be washed on a regular basis.</a:t>
            </a:r>
            <a:endParaRPr lang="en-US" altLang="en-US" dirty="0" smtClean="0"/>
          </a:p>
          <a:p>
            <a:r>
              <a:rPr lang="en-US" altLang="en-US" dirty="0" smtClean="0"/>
              <a:t> </a:t>
            </a:r>
            <a:endParaRPr lang="en-US" altLang="en-US" dirty="0"/>
          </a:p>
        </p:txBody>
      </p:sp>
    </p:spTree>
    <p:extLst>
      <p:ext uri="{BB962C8B-B14F-4D97-AF65-F5344CB8AC3E}">
        <p14:creationId xmlns:p14="http://schemas.microsoft.com/office/powerpoint/2010/main" val="10653231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87E960-6567-4991-A932-19520DE31DF3}" type="slidenum">
              <a:rPr lang="en-US" altLang="en-US"/>
              <a:pPr/>
              <a:t>18</a:t>
            </a:fld>
            <a:endParaRPr lang="en-US" altLang="en-US" dirty="0"/>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n-US" altLang="en-US" dirty="0">
              <a:latin typeface="Arial" panose="020B0604020202020204" pitchFamily="34" charset="0"/>
            </a:endParaRPr>
          </a:p>
          <a:p>
            <a:r>
              <a:rPr lang="en-US" altLang="en-US" dirty="0" smtClean="0">
                <a:latin typeface="Arial" panose="020B0604020202020204" pitchFamily="34" charset="0"/>
              </a:rPr>
              <a:t>Health care waste is a potential reservoir of pathogenic microorganisms and requires appropriate, safe, and</a:t>
            </a:r>
            <a:r>
              <a:rPr lang="en-US" altLang="en-US" baseline="0" dirty="0" smtClean="0">
                <a:latin typeface="Arial" panose="020B0604020202020204" pitchFamily="34" charset="0"/>
              </a:rPr>
              <a:t> </a:t>
            </a:r>
            <a:r>
              <a:rPr lang="en-US" altLang="en-US" dirty="0" smtClean="0">
                <a:latin typeface="Arial" panose="020B0604020202020204" pitchFamily="34" charset="0"/>
              </a:rPr>
              <a:t>reliable handling. Safe management of health care waste is a key issue in controlling and reducing HAIs. There</a:t>
            </a:r>
            <a:r>
              <a:rPr lang="en-US" altLang="en-US" baseline="0" dirty="0" smtClean="0">
                <a:latin typeface="Arial" panose="020B0604020202020204" pitchFamily="34" charset="0"/>
              </a:rPr>
              <a:t> </a:t>
            </a:r>
            <a:r>
              <a:rPr lang="en-US" altLang="en-US" dirty="0" smtClean="0">
                <a:latin typeface="Arial" panose="020B0604020202020204" pitchFamily="34" charset="0"/>
              </a:rPr>
              <a:t>should be a person or persons responsible for the organization and management (collection, storage, and disposal) of waste.</a:t>
            </a:r>
          </a:p>
          <a:p>
            <a:r>
              <a:rPr lang="en-US" altLang="en-US" dirty="0" smtClean="0">
                <a:latin typeface="Arial" panose="020B0604020202020204" pitchFamily="34" charset="0"/>
              </a:rPr>
              <a:t>Ask the learners, “what is the purpose of proper waste management</a:t>
            </a:r>
            <a:r>
              <a:rPr lang="en-US" altLang="en-US" baseline="0" dirty="0" smtClean="0">
                <a:latin typeface="Arial" panose="020B0604020202020204" pitchFamily="34" charset="0"/>
              </a:rPr>
              <a:t>?”</a:t>
            </a:r>
            <a:endParaRPr lang="en-US" altLang="en-US" dirty="0" smtClean="0">
              <a:latin typeface="Arial" panose="020B0604020202020204" pitchFamily="34" charset="0"/>
            </a:endParaRPr>
          </a:p>
          <a:p>
            <a:r>
              <a:rPr lang="en-US" altLang="en-US" dirty="0" smtClean="0">
                <a:latin typeface="Arial" panose="020B0604020202020204" pitchFamily="34" charset="0"/>
              </a:rPr>
              <a:t>The purpose of proper waste management is to:</a:t>
            </a:r>
          </a:p>
          <a:p>
            <a:pPr marL="171450" indent="-171450">
              <a:buFont typeface="Wingdings" panose="05000000000000000000" pitchFamily="2" charset="2"/>
              <a:buChar char="§"/>
            </a:pPr>
            <a:r>
              <a:rPr lang="en-US" altLang="en-US" dirty="0" smtClean="0">
                <a:latin typeface="Arial" panose="020B0604020202020204" pitchFamily="34" charset="0"/>
              </a:rPr>
              <a:t>Protect people who handle waste items from accidental injury</a:t>
            </a:r>
          </a:p>
          <a:p>
            <a:pPr marL="171450" indent="-171450">
              <a:buFont typeface="Wingdings" panose="05000000000000000000" pitchFamily="2" charset="2"/>
              <a:buChar char="§"/>
            </a:pPr>
            <a:r>
              <a:rPr lang="en-US" altLang="en-US" dirty="0" smtClean="0">
                <a:latin typeface="Arial" panose="020B0604020202020204" pitchFamily="34" charset="0"/>
              </a:rPr>
              <a:t>Prevent the spread of infection to patients, clients, and HCWs</a:t>
            </a:r>
          </a:p>
          <a:p>
            <a:pPr marL="171450" indent="-171450">
              <a:buFont typeface="Wingdings" panose="05000000000000000000" pitchFamily="2" charset="2"/>
              <a:buChar char="§"/>
            </a:pPr>
            <a:r>
              <a:rPr lang="en-US" altLang="en-US" dirty="0" smtClean="0">
                <a:latin typeface="Arial" panose="020B0604020202020204" pitchFamily="34" charset="0"/>
              </a:rPr>
              <a:t>Prevent the spread of infection to the local community</a:t>
            </a:r>
          </a:p>
          <a:p>
            <a:pPr marL="171450" indent="-171450">
              <a:buFont typeface="Wingdings" panose="05000000000000000000" pitchFamily="2" charset="2"/>
              <a:buChar char="§"/>
            </a:pPr>
            <a:r>
              <a:rPr lang="en-US" altLang="en-US" dirty="0" smtClean="0">
                <a:latin typeface="Arial" panose="020B0604020202020204" pitchFamily="34" charset="0"/>
              </a:rPr>
              <a:t>Safely dispose of hazardous materials (HAZMATs)</a:t>
            </a:r>
            <a:endParaRPr lang="en-US" altLang="en-US" dirty="0">
              <a:latin typeface="Arial" panose="020B0604020202020204" pitchFamily="34" charset="0"/>
            </a:endParaRPr>
          </a:p>
        </p:txBody>
      </p:sp>
    </p:spTree>
    <p:extLst>
      <p:ext uri="{BB962C8B-B14F-4D97-AF65-F5344CB8AC3E}">
        <p14:creationId xmlns:p14="http://schemas.microsoft.com/office/powerpoint/2010/main" val="32047634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The goal of safe health care service delivery is to protect providers, patients, and the community from blood borne infections such as HIV and hepatitis. Unsafe injection practices include using the wrong sized needle, wrong anatomical mark, same syringe and needle for more than one client, and same needle for withdrawing medication from a multi-dose vial, and changing only the needle and using the same syringe for giving injections. Globally, health care workers are at an increased risk of exposure to blood borne pathogens because they handle sharps, including needles and syringes, during patient care. Using safe injection practices reduces the chances of spreading infection.</a:t>
            </a:r>
          </a:p>
          <a:p>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19</a:t>
            </a:fld>
            <a:endParaRPr lang="en-US" dirty="0"/>
          </a:p>
        </p:txBody>
      </p:sp>
    </p:spTree>
    <p:extLst>
      <p:ext uri="{BB962C8B-B14F-4D97-AF65-F5344CB8AC3E}">
        <p14:creationId xmlns:p14="http://schemas.microsoft.com/office/powerpoint/2010/main" val="392585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2</a:t>
            </a:fld>
            <a:endParaRPr lang="en-US" dirty="0"/>
          </a:p>
        </p:txBody>
      </p:sp>
    </p:spTree>
    <p:extLst>
      <p:ext uri="{BB962C8B-B14F-4D97-AF65-F5344CB8AC3E}">
        <p14:creationId xmlns:p14="http://schemas.microsoft.com/office/powerpoint/2010/main" val="34165383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 Respiratory etiquette/cough etiquette involves maintaining at least a 3-foot distance from other individuals in common waiting areas, covering mouth/nose when sneezing/coughing, and performing hand hygiene after soiling hands with respiratory secretions.</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20</a:t>
            </a:fld>
            <a:endParaRPr lang="en-US" dirty="0"/>
          </a:p>
        </p:txBody>
      </p:sp>
    </p:spTree>
    <p:extLst>
      <p:ext uri="{BB962C8B-B14F-4D97-AF65-F5344CB8AC3E}">
        <p14:creationId xmlns:p14="http://schemas.microsoft.com/office/powerpoint/2010/main" val="1447023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a:rPr>
              <a:t>Community members can play an important role in implementing and maintaining infection prevention practices at the health facility. Creating awareness about safe practices, hand hygiene, use of clean </a:t>
            </a:r>
            <a:r>
              <a:rPr lang="en-US" dirty="0" smtClean="0">
                <a:latin typeface="Calibri"/>
              </a:rPr>
              <a:t>water, </a:t>
            </a:r>
            <a:r>
              <a:rPr lang="en-US" dirty="0">
                <a:latin typeface="Calibri"/>
              </a:rPr>
              <a:t>and proper waste management can protect them from many infectious diseases. Organize talks and distribute brochures on proper handwashing, etc. at the health facility. </a:t>
            </a:r>
          </a:p>
        </p:txBody>
      </p:sp>
      <p:sp>
        <p:nvSpPr>
          <p:cNvPr id="4" name="Slide Number Placeholder 3"/>
          <p:cNvSpPr>
            <a:spLocks noGrp="1"/>
          </p:cNvSpPr>
          <p:nvPr>
            <p:ph type="sldNum" sz="quarter" idx="10"/>
          </p:nvPr>
        </p:nvSpPr>
        <p:spPr/>
        <p:txBody>
          <a:bodyPr/>
          <a:lstStyle/>
          <a:p>
            <a:pPr>
              <a:defRPr/>
            </a:pPr>
            <a:fld id="{5AB222FF-92D1-4136-AD76-BADB0E88879F}" type="slidenum">
              <a:rPr lang="en-US"/>
              <a:pPr>
                <a:defRPr/>
              </a:pPr>
              <a:t>21</a:t>
            </a:fld>
            <a:endParaRPr lang="en-US" dirty="0"/>
          </a:p>
        </p:txBody>
      </p:sp>
    </p:spTree>
    <p:extLst>
      <p:ext uri="{BB962C8B-B14F-4D97-AF65-F5344CB8AC3E}">
        <p14:creationId xmlns:p14="http://schemas.microsoft.com/office/powerpoint/2010/main" val="39630000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96F2B9-5DB1-4220-AE06-44BF93CFB5D1}" type="slidenum">
              <a:rPr lang="en-US" altLang="en-US"/>
              <a:pPr/>
              <a:t>22</a:t>
            </a:fld>
            <a:endParaRPr lang="en-US" alt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8995259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834CAC-8890-4494-8FDF-F6EC14FD0BEA}" type="slidenum">
              <a:rPr lang="en-US" altLang="en-US"/>
              <a:pPr/>
              <a:t>23</a:t>
            </a:fld>
            <a:endParaRPr lang="en-US" altLang="en-US" dirty="0"/>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ltLang="en-US" dirty="0">
                <a:latin typeface="Arial" panose="020B0604020202020204" pitchFamily="34" charset="0"/>
              </a:rPr>
              <a:t>In summary:</a:t>
            </a:r>
          </a:p>
          <a:p>
            <a:pPr>
              <a:buFontTx/>
              <a:buChar char="-"/>
            </a:pPr>
            <a:r>
              <a:rPr lang="en-US" altLang="en-US" dirty="0">
                <a:latin typeface="Arial" panose="020B0604020202020204" pitchFamily="34" charset="0"/>
              </a:rPr>
              <a:t> We can minimize and prevent exposure to infection by using Standard Precautions with every patient. </a:t>
            </a:r>
          </a:p>
          <a:p>
            <a:pPr>
              <a:buFontTx/>
              <a:buChar char="-"/>
            </a:pPr>
            <a:r>
              <a:rPr lang="en-US" altLang="en-US" dirty="0">
                <a:latin typeface="Arial" panose="020B0604020202020204" pitchFamily="34" charset="0"/>
              </a:rPr>
              <a:t> We must dispose of clinical waste properly.</a:t>
            </a:r>
          </a:p>
          <a:p>
            <a:pPr>
              <a:buFontTx/>
              <a:buChar char="-"/>
            </a:pPr>
            <a:r>
              <a:rPr lang="en-US" altLang="en-US" dirty="0">
                <a:latin typeface="Arial" panose="020B0604020202020204" pitchFamily="34" charset="0"/>
              </a:rPr>
              <a:t> We should use post-exposure care when necessary and prophylaxis when available.</a:t>
            </a:r>
          </a:p>
          <a:p>
            <a:pPr>
              <a:buFontTx/>
              <a:buChar char="-"/>
            </a:pPr>
            <a:r>
              <a:rPr lang="en-US" altLang="en-US" dirty="0">
                <a:latin typeface="Arial" panose="020B0604020202020204" pitchFamily="34" charset="0"/>
              </a:rPr>
              <a:t> We need to work together to make the workplace safer for health care workers and for patients.</a:t>
            </a:r>
          </a:p>
          <a:p>
            <a:pPr>
              <a:buFontTx/>
              <a:buChar char="-"/>
            </a:pPr>
            <a:r>
              <a:rPr lang="en-US" altLang="en-US" dirty="0">
                <a:latin typeface="Arial" panose="020B0604020202020204" pitchFamily="34" charset="0"/>
              </a:rPr>
              <a:t> We need to teach patients and their families how to reduce their risk of exposure at home as well.</a:t>
            </a:r>
          </a:p>
          <a:p>
            <a:endParaRPr lang="en-US" altLang="en-US" dirty="0">
              <a:latin typeface="Arial" panose="020B0604020202020204" pitchFamily="34" charset="0"/>
            </a:endParaRPr>
          </a:p>
          <a:p>
            <a:r>
              <a:rPr lang="en-US" altLang="en-US" dirty="0">
                <a:latin typeface="Arial" panose="020B0604020202020204" pitchFamily="34" charset="0"/>
              </a:rPr>
              <a:t>Each one of us can follow and support infection prevention practices while we are working. It decreases our risk and our patients’ risk of disease acquisition. We must continue to work together to protect each other.</a:t>
            </a:r>
          </a:p>
          <a:p>
            <a:endParaRPr lang="en-US" altLang="en-US" dirty="0">
              <a:latin typeface="Arial" panose="020B0604020202020204" pitchFamily="34" charset="0"/>
            </a:endParaRPr>
          </a:p>
        </p:txBody>
      </p:sp>
    </p:spTree>
    <p:extLst>
      <p:ext uri="{BB962C8B-B14F-4D97-AF65-F5344CB8AC3E}">
        <p14:creationId xmlns:p14="http://schemas.microsoft.com/office/powerpoint/2010/main" val="4025579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Ask the participants if they</a:t>
            </a:r>
            <a:r>
              <a:rPr lang="en-US" baseline="0" dirty="0" smtClean="0"/>
              <a:t> are</a:t>
            </a:r>
            <a:r>
              <a:rPr lang="en-US" dirty="0" smtClean="0"/>
              <a:t> at</a:t>
            </a:r>
            <a:r>
              <a:rPr lang="en-US" baseline="0" dirty="0" smtClean="0"/>
              <a:t> risk of getting infections while working at their facility. If yes, what is the most common injury that they get during routine service provision? When providing injections, health care workers are at an increased risk of accidental exposure to blood borne pathogens, including hepatitis and HIV. Exposure to blood often occurs without the health care worker’s knowledge and usually not until the gloves are removed at the end of the procedure, which prolongs the duration of exposure. In addition, fingers are frequently the site of minor scratches and cuts, further increasing the risk of infection with blood born pathogens. These injuries are passed unnoticed many times, but can put you at risk of getting these deadly diseases.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3</a:t>
            </a:fld>
            <a:endParaRPr lang="en-US" dirty="0"/>
          </a:p>
        </p:txBody>
      </p:sp>
    </p:spTree>
    <p:extLst>
      <p:ext uri="{BB962C8B-B14F-4D97-AF65-F5344CB8AC3E}">
        <p14:creationId xmlns:p14="http://schemas.microsoft.com/office/powerpoint/2010/main" val="513678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 Ask learners what</a:t>
            </a:r>
            <a:r>
              <a:rPr lang="en-US" baseline="0" dirty="0" smtClean="0"/>
              <a:t> they understand by infection prevention. Who needs to use infection prevention practices in facilities? Write their short responses on the flip chart. Then explain that the purpose of infection prevention is </a:t>
            </a:r>
            <a:r>
              <a:rPr lang="en-US" dirty="0" smtClean="0"/>
              <a:t>to protect providers, patients, and visitors from acquiring infections during health care facility visits, ensure compliance with Standard Precautions for all patients at all times and apply Transmission-Based Precautions to all patients with potential or confirmed infections that are transmitted via contact, droplet, and airborne routes. These</a:t>
            </a:r>
            <a:r>
              <a:rPr lang="en-US" baseline="0" dirty="0" smtClean="0"/>
              <a:t> practices should be used by </a:t>
            </a:r>
            <a:r>
              <a:rPr lang="en-US" dirty="0" smtClean="0"/>
              <a:t>every</a:t>
            </a:r>
            <a:r>
              <a:rPr lang="en-US" baseline="0" dirty="0" smtClean="0"/>
              <a:t> person working in the facility at any level. It is everyone’s responsibility.</a:t>
            </a:r>
            <a:endParaRPr lang="en-US" dirty="0" smtClean="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4</a:t>
            </a:fld>
            <a:endParaRPr lang="en-US" dirty="0"/>
          </a:p>
        </p:txBody>
      </p:sp>
    </p:spTree>
    <p:extLst>
      <p:ext uri="{BB962C8B-B14F-4D97-AF65-F5344CB8AC3E}">
        <p14:creationId xmlns:p14="http://schemas.microsoft.com/office/powerpoint/2010/main" val="3188575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First,</a:t>
            </a:r>
            <a:r>
              <a:rPr lang="en-US" baseline="0" dirty="0" smtClean="0"/>
              <a:t> a</a:t>
            </a:r>
            <a:r>
              <a:rPr lang="en-US" dirty="0" smtClean="0"/>
              <a:t>sk the learners “what are the common disease producing agents?” Then show them the slide. </a:t>
            </a:r>
          </a:p>
          <a:p>
            <a:r>
              <a:rPr lang="en-US" dirty="0" smtClean="0"/>
              <a:t>Microorganisms that</a:t>
            </a:r>
            <a:r>
              <a:rPr lang="en-US" baseline="0" dirty="0" smtClean="0"/>
              <a:t> can cause diseases are: </a:t>
            </a:r>
          </a:p>
          <a:p>
            <a:r>
              <a:rPr lang="en-US" i="1" baseline="0" dirty="0" smtClean="0"/>
              <a:t>Bacteria</a:t>
            </a:r>
            <a:r>
              <a:rPr lang="en-US" baseline="0" dirty="0" smtClean="0"/>
              <a:t>: Bacteria are single-cell organisms with a well-defined cell wall that maintains the shape of the cell and protects an underlying structure. Bacteria are present everywhere in the surroundings and the most common cause of hospital acquired infections.</a:t>
            </a:r>
          </a:p>
          <a:p>
            <a:r>
              <a:rPr lang="en-US" i="1" baseline="0" dirty="0" smtClean="0"/>
              <a:t>Viruses</a:t>
            </a:r>
            <a:r>
              <a:rPr lang="en-US" baseline="0" dirty="0" smtClean="0"/>
              <a:t>: Viruses do not have many of the cell structures found in bacteria and fungi and can grow and reproduce only within a living cell. Many viruses can be transmitted in the health care environment and often cause HAIs and outbreaks. Blood borne viruses, such as HIV and hepatitis B and C, can be spread while handling blood or body fluids during transfusions, dialysis, injections, and endoscopy.</a:t>
            </a:r>
          </a:p>
          <a:p>
            <a:r>
              <a:rPr lang="en-US" i="1" baseline="0" dirty="0" smtClean="0"/>
              <a:t>Fungi</a:t>
            </a:r>
            <a:r>
              <a:rPr lang="en-US" baseline="0" dirty="0" smtClean="0"/>
              <a:t>: While fungi can cause infection in humans (e.g., Candida </a:t>
            </a:r>
            <a:r>
              <a:rPr lang="en-US" baseline="0" dirty="0" err="1" smtClean="0"/>
              <a:t>albicans</a:t>
            </a:r>
            <a:r>
              <a:rPr lang="en-US" baseline="0" dirty="0" smtClean="0"/>
              <a:t>), most are opportunistic pathogens that cause infections (which can be severe) in those who are on extended antibiotic treatment or are immunosuppressed .</a:t>
            </a:r>
          </a:p>
          <a:p>
            <a:r>
              <a:rPr lang="en-US" i="1" baseline="0" dirty="0" smtClean="0"/>
              <a:t>Parasite</a:t>
            </a:r>
            <a:r>
              <a:rPr lang="en-US" baseline="0" dirty="0" smtClean="0"/>
              <a:t>: Some parasites can spread from person to person in health care facilities and can easily be transmitted from person to person through poor hand hygiene and unclean surfaces.</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a:pPr>
                <a:defRPr/>
              </a:pPr>
              <a:t>5</a:t>
            </a:fld>
            <a:endParaRPr lang="en-US" dirty="0"/>
          </a:p>
        </p:txBody>
      </p:sp>
    </p:spTree>
    <p:extLst>
      <p:ext uri="{BB962C8B-B14F-4D97-AF65-F5344CB8AC3E}">
        <p14:creationId xmlns:p14="http://schemas.microsoft.com/office/powerpoint/2010/main" val="1625556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995558-6698-45D6-A083-E15F278CB6DC}" type="slidenum">
              <a:rPr lang="en-US" altLang="en-US"/>
              <a:pPr/>
              <a:t>6</a:t>
            </a:fld>
            <a:endParaRPr lang="en-US" altLang="en-US" dirty="0"/>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altLang="en-US" dirty="0" smtClean="0">
                <a:latin typeface="Arial" panose="020B0604020202020204" pitchFamily="34" charset="0"/>
                <a:cs typeface="Arial" panose="020B0604020202020204" pitchFamily="34" charset="0"/>
              </a:rPr>
              <a:t>Notes: Understanding the chain of infection, (i.e., the disease transmission cycle) is a cornerstone in the prevention and control of infections. Knowledge about ways to break the disease transmission cycle can assist health care facilities in putting together prevention strategies to stop the spread of infections.</a:t>
            </a:r>
            <a:endParaRPr lang="en-US" altLang="en-US" dirty="0">
              <a:latin typeface="Arial" panose="020B0604020202020204" pitchFamily="34" charset="0"/>
              <a:cs typeface="Arial" panose="020B0604020202020204" pitchFamily="34" charset="0"/>
            </a:endParaRPr>
          </a:p>
          <a:p>
            <a:pPr>
              <a:buFontTx/>
              <a:buChar char="•"/>
            </a:pPr>
            <a:r>
              <a:rPr lang="en-US" altLang="en-US" dirty="0">
                <a:latin typeface="Arial" panose="020B0604020202020204" pitchFamily="34" charset="0"/>
                <a:cs typeface="Arial" panose="020B0604020202020204" pitchFamily="34" charset="0"/>
              </a:rPr>
              <a:t>There must be an </a:t>
            </a:r>
            <a:r>
              <a:rPr lang="en-US" altLang="en-US" b="1" dirty="0">
                <a:latin typeface="Arial" panose="020B0604020202020204" pitchFamily="34" charset="0"/>
                <a:cs typeface="Arial" panose="020B0604020202020204" pitchFamily="34" charset="0"/>
              </a:rPr>
              <a:t>agent</a:t>
            </a:r>
            <a:r>
              <a:rPr lang="en-US" altLang="en-US" dirty="0">
                <a:latin typeface="Arial" panose="020B0604020202020204" pitchFamily="34" charset="0"/>
                <a:cs typeface="Arial" panose="020B0604020202020204" pitchFamily="34" charset="0"/>
              </a:rPr>
              <a:t>—something that can cause illness (virus, bacteria, etc.).</a:t>
            </a:r>
          </a:p>
          <a:p>
            <a:pPr>
              <a:buFontTx/>
              <a:buChar char="•"/>
            </a:pPr>
            <a:r>
              <a:rPr lang="en-US" altLang="en-US" dirty="0">
                <a:latin typeface="Arial" panose="020B0604020202020204" pitchFamily="34" charset="0"/>
                <a:cs typeface="Arial" panose="020B0604020202020204" pitchFamily="34" charset="0"/>
              </a:rPr>
              <a:t>The agent must have a place it can live (</a:t>
            </a:r>
            <a:r>
              <a:rPr lang="en-US" altLang="en-US" b="1" dirty="0">
                <a:latin typeface="Arial" panose="020B0604020202020204" pitchFamily="34" charset="0"/>
                <a:cs typeface="Arial" panose="020B0604020202020204" pitchFamily="34" charset="0"/>
              </a:rPr>
              <a:t>host </a:t>
            </a:r>
            <a:r>
              <a:rPr lang="en-US" altLang="en-US" dirty="0">
                <a:latin typeface="Arial" panose="020B0604020202020204" pitchFamily="34" charset="0"/>
                <a:cs typeface="Arial" panose="020B0604020202020204" pitchFamily="34" charset="0"/>
              </a:rPr>
              <a:t>or </a:t>
            </a:r>
            <a:r>
              <a:rPr lang="en-US" altLang="en-US" b="1" dirty="0">
                <a:latin typeface="Arial" panose="020B0604020202020204" pitchFamily="34" charset="0"/>
                <a:cs typeface="Arial" panose="020B0604020202020204" pitchFamily="34" charset="0"/>
              </a:rPr>
              <a:t>reservoir</a:t>
            </a:r>
            <a:r>
              <a:rPr lang="en-US" altLang="en-US" dirty="0">
                <a:latin typeface="Arial" panose="020B0604020202020204" pitchFamily="34" charset="0"/>
                <a:cs typeface="Arial" panose="020B0604020202020204" pitchFamily="34" charset="0"/>
              </a:rPr>
              <a:t>). Many microorganisms that cause disease in humans (pathogenic organisms) multiply in humans and are transmitted from person to </a:t>
            </a:r>
            <a:r>
              <a:rPr lang="en-US" altLang="en-US" dirty="0" smtClean="0">
                <a:latin typeface="Arial" panose="020B0604020202020204" pitchFamily="34" charset="0"/>
                <a:cs typeface="Arial" panose="020B0604020202020204" pitchFamily="34" charset="0"/>
              </a:rPr>
              <a:t>person. There are three main modes of infection transmission, contact, droplet or airborne</a:t>
            </a:r>
            <a:r>
              <a:rPr lang="en-US" altLang="en-US" baseline="0" dirty="0" smtClean="0">
                <a:latin typeface="Arial" panose="020B0604020202020204" pitchFamily="34" charset="0"/>
                <a:cs typeface="Arial" panose="020B0604020202020204" pitchFamily="34" charset="0"/>
              </a:rPr>
              <a:t>; however, an infectious organism can be transmitted by more than one route.</a:t>
            </a:r>
            <a:endParaRPr lang="en-US" altLang="en-US" dirty="0" smtClean="0">
              <a:latin typeface="Arial" panose="020B0604020202020204" pitchFamily="34" charset="0"/>
              <a:cs typeface="Arial" panose="020B0604020202020204" pitchFamily="34" charset="0"/>
            </a:endParaRPr>
          </a:p>
          <a:p>
            <a:pPr>
              <a:buFontTx/>
              <a:buChar char="•"/>
            </a:pPr>
            <a:r>
              <a:rPr lang="en-US" altLang="en-US" dirty="0" smtClean="0">
                <a:latin typeface="Arial" panose="020B0604020202020204" pitchFamily="34" charset="0"/>
                <a:cs typeface="Arial" panose="020B0604020202020204" pitchFamily="34" charset="0"/>
              </a:rPr>
              <a:t>The </a:t>
            </a:r>
            <a:r>
              <a:rPr lang="en-US" altLang="en-US" dirty="0">
                <a:latin typeface="Arial" panose="020B0604020202020204" pitchFamily="34" charset="0"/>
                <a:cs typeface="Arial" panose="020B0604020202020204" pitchFamily="34" charset="0"/>
              </a:rPr>
              <a:t>agent must have the right environment outside the host to survive. </a:t>
            </a:r>
            <a:r>
              <a:rPr lang="en-US" altLang="en-US" dirty="0" smtClean="0">
                <a:latin typeface="Arial" panose="020B0604020202020204" pitchFamily="34" charset="0"/>
                <a:cs typeface="Arial" panose="020B0604020202020204" pitchFamily="34" charset="0"/>
              </a:rPr>
              <a:t>After </a:t>
            </a:r>
            <a:r>
              <a:rPr lang="en-US" altLang="en-US" dirty="0">
                <a:latin typeface="Arial" panose="020B0604020202020204" pitchFamily="34" charset="0"/>
                <a:cs typeface="Arial" panose="020B0604020202020204" pitchFamily="34" charset="0"/>
              </a:rPr>
              <a:t>the microorganism leaves its host, it must have a suitable environment in which to survive until it infects another person. For example, the bacteria that cause tuberculosis can survive in sputum for weeks but will be killed by sunlight within a few hours.</a:t>
            </a:r>
          </a:p>
          <a:p>
            <a:pPr>
              <a:buFontTx/>
              <a:buChar char="•"/>
            </a:pPr>
            <a:r>
              <a:rPr lang="en-US" altLang="en-US" dirty="0">
                <a:latin typeface="Arial" panose="020B0604020202020204" pitchFamily="34" charset="0"/>
                <a:cs typeface="Arial" panose="020B0604020202020204" pitchFamily="34" charset="0"/>
              </a:rPr>
              <a:t>There must be a person who can catch the disease (</a:t>
            </a:r>
            <a:r>
              <a:rPr lang="en-US" altLang="en-US" b="1" dirty="0">
                <a:latin typeface="Arial" panose="020B0604020202020204" pitchFamily="34" charset="0"/>
                <a:cs typeface="Arial" panose="020B0604020202020204" pitchFamily="34" charset="0"/>
              </a:rPr>
              <a:t>susceptible host</a:t>
            </a:r>
            <a:r>
              <a:rPr lang="en-US" altLang="en-US" dirty="0">
                <a:latin typeface="Arial" panose="020B0604020202020204" pitchFamily="34" charset="0"/>
                <a:cs typeface="Arial" panose="020B0604020202020204" pitchFamily="34" charset="0"/>
              </a:rPr>
              <a:t>). People are exposed to disease-causing agents every day but do not always get sick. For a person to catch an infectious disease (e.g., mumps, measles, or chicken pox,) s/he must be susceptible to that disease. The main reason most people do not catch the disease is that they have been previously exposed to it (e.g., vaccinated for it or previously had the disease) and their body’s immune system is now able to destroy the agents when they enter the body.</a:t>
            </a:r>
          </a:p>
          <a:p>
            <a:pPr>
              <a:buFontTx/>
              <a:buChar char="•"/>
            </a:pPr>
            <a:r>
              <a:rPr lang="en-US" altLang="en-US" dirty="0">
                <a:latin typeface="Arial" panose="020B0604020202020204" pitchFamily="34" charset="0"/>
                <a:cs typeface="Arial" panose="020B0604020202020204" pitchFamily="34" charset="0"/>
              </a:rPr>
              <a:t>An </a:t>
            </a:r>
            <a:r>
              <a:rPr lang="en-US" altLang="en-US" b="1" dirty="0">
                <a:latin typeface="Arial" panose="020B0604020202020204" pitchFamily="34" charset="0"/>
                <a:cs typeface="Arial" panose="020B0604020202020204" pitchFamily="34" charset="0"/>
              </a:rPr>
              <a:t>agent </a:t>
            </a:r>
            <a:r>
              <a:rPr lang="en-US" altLang="en-US" dirty="0">
                <a:latin typeface="Arial" panose="020B0604020202020204" pitchFamily="34" charset="0"/>
                <a:cs typeface="Arial" panose="020B0604020202020204" pitchFamily="34" charset="0"/>
              </a:rPr>
              <a:t>must have a way to move from its host to infect the next susceptible host.</a:t>
            </a:r>
          </a:p>
          <a:p>
            <a:r>
              <a:rPr lang="en-US" altLang="en-US" dirty="0" smtClean="0"/>
              <a:t>Susceptible hosts are patients, health care workers, and visitors who may become infected by the infecting microorganisms. Resistance to infection will depend on the individual’s immune system, with some individuals becoming infected but remaining asymptomatic carriers while others become infected and develop a clinical disease. Factors such as age, underlying diseases, and use of certain treatments (e.g., antimicrobials, corticosteroids, chemotherapy, and other agents that decrease immunity) play a role in the infection process.</a:t>
            </a:r>
          </a:p>
          <a:p>
            <a:endParaRPr lang="en-US" altLang="en-US" dirty="0"/>
          </a:p>
        </p:txBody>
      </p:sp>
    </p:spTree>
    <p:extLst>
      <p:ext uri="{BB962C8B-B14F-4D97-AF65-F5344CB8AC3E}">
        <p14:creationId xmlns:p14="http://schemas.microsoft.com/office/powerpoint/2010/main" val="3994398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Ask the participants to identify the barriers that this provider is using to prevent</a:t>
            </a:r>
            <a:r>
              <a:rPr lang="en-US" baseline="0" dirty="0" smtClean="0"/>
              <a:t> the spread of infection.</a:t>
            </a:r>
            <a:r>
              <a:rPr lang="en-US" dirty="0" smtClean="0"/>
              <a:t> Standard Precautions is the maintenance of a physical, mechanical, or chemical barrier between microorganisms, the environment, and an individual. The components of Standard Precautions create protective barriers for preventing infections in visitors, patients, and HCWs and are based upon the premise that every person (patient, visitor, or HCW) is potentially infectious and susceptible to infection.</a:t>
            </a:r>
          </a:p>
          <a:p>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7</a:t>
            </a:fld>
            <a:endParaRPr lang="en-US" dirty="0"/>
          </a:p>
        </p:txBody>
      </p:sp>
    </p:spTree>
    <p:extLst>
      <p:ext uri="{BB962C8B-B14F-4D97-AF65-F5344CB8AC3E}">
        <p14:creationId xmlns:p14="http://schemas.microsoft.com/office/powerpoint/2010/main" val="4033440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153689-73BD-4824-AA94-7EFA36707B1A}" type="slidenum">
              <a:rPr lang="en-US" altLang="en-US"/>
              <a:pPr/>
              <a:t>8</a:t>
            </a:fld>
            <a:endParaRPr lang="en-US" altLang="en-US" dirty="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ltLang="en-US" dirty="0" smtClean="0">
              <a:latin typeface="Arial" panose="020B0604020202020204" pitchFamily="34" charset="0"/>
              <a:cs typeface="Times New Roman" panose="02020603050405020304" pitchFamily="18" charset="0"/>
            </a:endParaRPr>
          </a:p>
          <a:p>
            <a:r>
              <a:rPr lang="en-US" altLang="en-US" dirty="0" smtClean="0">
                <a:latin typeface="Arial" panose="020B0604020202020204" pitchFamily="34" charset="0"/>
                <a:cs typeface="Times New Roman" panose="02020603050405020304" pitchFamily="18" charset="0"/>
              </a:rPr>
              <a:t>Standard Precautions, including hand hygiene, are the cornerstone of infection prevention. Standard Precautions were first introduced as Universal Precautions in 1985 with the emergence of HIV/AIDS. Standard Precautions were introduced in 1996 by the CDC with the view that all patients are infectious regardless of suspected or confirmed infections (Siegel et al. 2007). </a:t>
            </a:r>
          </a:p>
          <a:p>
            <a:r>
              <a:rPr lang="en-US" altLang="en-US" dirty="0" smtClean="0">
                <a:latin typeface="Arial" panose="020B0604020202020204" pitchFamily="34" charset="0"/>
                <a:cs typeface="Times New Roman" panose="02020603050405020304" pitchFamily="18" charset="0"/>
              </a:rPr>
              <a:t>They provide the first line of defense in the prevention of transmission of pathogens in health care facilities.  </a:t>
            </a:r>
            <a:r>
              <a:rPr lang="en-US" altLang="en-US" dirty="0">
                <a:latin typeface="Arial" panose="020B0604020202020204" pitchFamily="34" charset="0"/>
                <a:cs typeface="Times New Roman" panose="02020603050405020304" pitchFamily="18" charset="0"/>
              </a:rPr>
              <a:t>Their implementation is meant to reduce the risk of transmitting microorganisms from known or </a:t>
            </a:r>
            <a:r>
              <a:rPr lang="en-US" altLang="en-US" dirty="0" smtClean="0">
                <a:latin typeface="Arial" panose="020B0604020202020204" pitchFamily="34" charset="0"/>
                <a:cs typeface="Times New Roman" panose="02020603050405020304" pitchFamily="18" charset="0"/>
              </a:rPr>
              <a:t>unknown </a:t>
            </a:r>
            <a:r>
              <a:rPr lang="en-US" altLang="en-US" dirty="0">
                <a:latin typeface="Arial" panose="020B0604020202020204" pitchFamily="34" charset="0"/>
                <a:cs typeface="Times New Roman" panose="02020603050405020304" pitchFamily="18" charset="0"/>
              </a:rPr>
              <a:t>sources of </a:t>
            </a:r>
            <a:r>
              <a:rPr lang="en-US" altLang="en-US" dirty="0" smtClean="0">
                <a:latin typeface="Arial" panose="020B0604020202020204" pitchFamily="34" charset="0"/>
                <a:cs typeface="Times New Roman" panose="02020603050405020304" pitchFamily="18" charset="0"/>
              </a:rPr>
              <a:t>infection </a:t>
            </a:r>
            <a:r>
              <a:rPr lang="en-US" altLang="en-US" dirty="0">
                <a:latin typeface="Arial" panose="020B0604020202020204" pitchFamily="34" charset="0"/>
                <a:cs typeface="Times New Roman" panose="02020603050405020304" pitchFamily="18" charset="0"/>
              </a:rPr>
              <a:t>(e.g., patients, contaminated objects, used needles and syringes, etc.) within the health care system. Implementing these precautions, however, will add additional cost for personal protective equipment, especially for new examination </a:t>
            </a:r>
            <a:r>
              <a:rPr lang="en-US" altLang="en-US" dirty="0" smtClean="0">
                <a:latin typeface="Arial" panose="020B0604020202020204" pitchFamily="34" charset="0"/>
                <a:cs typeface="Times New Roman" panose="02020603050405020304" pitchFamily="18" charset="0"/>
              </a:rPr>
              <a:t>gloves, </a:t>
            </a:r>
            <a:r>
              <a:rPr lang="en-US" altLang="en-US" dirty="0">
                <a:latin typeface="Arial" panose="020B0604020202020204" pitchFamily="34" charset="0"/>
                <a:cs typeface="Times New Roman" panose="02020603050405020304" pitchFamily="18" charset="0"/>
              </a:rPr>
              <a:t>staff training, and monitoring in order to be effective.</a:t>
            </a:r>
          </a:p>
          <a:p>
            <a:endParaRPr lang="en-US" altLang="en-US" dirty="0">
              <a:latin typeface="Arial" panose="020B0604020202020204" pitchFamily="34" charset="0"/>
            </a:endParaRPr>
          </a:p>
          <a:p>
            <a:endParaRPr lang="en-US" altLang="en-US" dirty="0"/>
          </a:p>
        </p:txBody>
      </p:sp>
    </p:spTree>
    <p:extLst>
      <p:ext uri="{BB962C8B-B14F-4D97-AF65-F5344CB8AC3E}">
        <p14:creationId xmlns:p14="http://schemas.microsoft.com/office/powerpoint/2010/main" val="169395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153689-73BD-4824-AA94-7EFA36707B1A}" type="slidenum">
              <a:rPr lang="en-US" altLang="en-US"/>
              <a:pPr/>
              <a:t>9</a:t>
            </a:fld>
            <a:endParaRPr lang="en-US" altLang="en-US" dirty="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US" altLang="en-US" dirty="0" smtClean="0">
                <a:latin typeface="Arial" panose="020B0604020202020204" pitchFamily="34" charset="0"/>
                <a:cs typeface="Times New Roman" panose="02020603050405020304" pitchFamily="18" charset="0"/>
              </a:rPr>
              <a:t>Notes:  D</a:t>
            </a:r>
            <a:r>
              <a:rPr lang="en-US" altLang="en-US" baseline="0" dirty="0" smtClean="0">
                <a:latin typeface="Arial" panose="020B0604020202020204" pitchFamily="34" charset="0"/>
                <a:cs typeface="Times New Roman" panose="02020603050405020304" pitchFamily="18" charset="0"/>
              </a:rPr>
              <a:t>ifferent types of barriers can be used to prevent the spread of infection  as standard precautions.</a:t>
            </a:r>
          </a:p>
          <a:p>
            <a:r>
              <a:rPr lang="en-US" altLang="en-US" baseline="0" dirty="0" smtClean="0">
                <a:latin typeface="Arial" panose="020B0604020202020204" pitchFamily="34" charset="0"/>
                <a:cs typeface="Times New Roman" panose="02020603050405020304" pitchFamily="18" charset="0"/>
              </a:rPr>
              <a:t>They can be either physical, mechanical, or chemical.</a:t>
            </a:r>
            <a:r>
              <a:rPr lang="en-US" altLang="en-US" dirty="0" smtClean="0"/>
              <a:t> </a:t>
            </a:r>
          </a:p>
          <a:p>
            <a:endParaRPr lang="en-US" altLang="en-US" dirty="0">
              <a:latin typeface="Arial" panose="020B0604020202020204" pitchFamily="34" charset="0"/>
            </a:endParaRPr>
          </a:p>
          <a:p>
            <a:endParaRPr lang="en-US" altLang="en-US" dirty="0"/>
          </a:p>
        </p:txBody>
      </p:sp>
    </p:spTree>
    <p:extLst>
      <p:ext uri="{BB962C8B-B14F-4D97-AF65-F5344CB8AC3E}">
        <p14:creationId xmlns:p14="http://schemas.microsoft.com/office/powerpoint/2010/main" val="1693954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 name="Group 8"/>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808080"/>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58291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6"/>
          <p:cNvGrpSpPr>
            <a:grpSpLocks noChangeAspect="1"/>
          </p:cNvGrpSpPr>
          <p:nvPr/>
        </p:nvGrpSpPr>
        <p:grpSpPr bwMode="auto">
          <a:xfrm>
            <a:off x="2141538" y="762000"/>
            <a:ext cx="4860925" cy="752475"/>
            <a:chOff x="2362200" y="762000"/>
            <a:chExt cx="4419600" cy="684422"/>
          </a:xfrm>
        </p:grpSpPr>
        <p:pic>
          <p:nvPicPr>
            <p:cNvPr id="5"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239723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6"/>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endParaRPr lang="en-US" noProof="0" dirty="0"/>
          </a:p>
        </p:txBody>
      </p:sp>
    </p:spTree>
    <p:extLst>
      <p:ext uri="{BB962C8B-B14F-4D97-AF65-F5344CB8AC3E}">
        <p14:creationId xmlns:p14="http://schemas.microsoft.com/office/powerpoint/2010/main" val="1613348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pPr>
              <a:defRPr/>
            </a:pPr>
            <a:fld id="{394AD2A7-6147-4577-9891-B30CACE7B848}" type="slidenum">
              <a:rPr lang="en-US"/>
              <a:pPr>
                <a:defRPr/>
              </a:pPr>
              <a:t>‹#›</a:t>
            </a:fld>
            <a:endParaRPr lang="en-US" dirty="0"/>
          </a:p>
        </p:txBody>
      </p:sp>
    </p:spTree>
    <p:extLst>
      <p:ext uri="{BB962C8B-B14F-4D97-AF65-F5344CB8AC3E}">
        <p14:creationId xmlns:p14="http://schemas.microsoft.com/office/powerpoint/2010/main" val="30110206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p:txBody>
          <a:bodyPr/>
          <a:lstStyle>
            <a:lvl1pPr>
              <a:defRPr/>
            </a:lvl1pPr>
          </a:lstStyle>
          <a:p>
            <a:pPr>
              <a:defRPr/>
            </a:pPr>
            <a:fld id="{C0C548B5-EC84-4B0E-BE13-E7192186B0E0}" type="slidenum">
              <a:rPr lang="en-US"/>
              <a:pPr>
                <a:defRPr/>
              </a:pPr>
              <a:t>‹#›</a:t>
            </a:fld>
            <a:endParaRPr lang="en-US" dirty="0"/>
          </a:p>
        </p:txBody>
      </p:sp>
    </p:spTree>
    <p:extLst>
      <p:ext uri="{BB962C8B-B14F-4D97-AF65-F5344CB8AC3E}">
        <p14:creationId xmlns:p14="http://schemas.microsoft.com/office/powerpoint/2010/main" val="8638155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0"/>
          </p:nvPr>
        </p:nvSpPr>
        <p:spPr/>
        <p:txBody>
          <a:bodyPr/>
          <a:lstStyle>
            <a:lvl1pPr>
              <a:defRPr/>
            </a:lvl1pPr>
          </a:lstStyle>
          <a:p>
            <a:pPr>
              <a:defRPr/>
            </a:pPr>
            <a:fld id="{C47599CD-AF74-45D7-9EBD-42E72EC99B01}" type="slidenum">
              <a:rPr lang="en-US"/>
              <a:pPr>
                <a:defRPr/>
              </a:pPr>
              <a:t>‹#›</a:t>
            </a:fld>
            <a:endParaRPr lang="en-US" dirty="0"/>
          </a:p>
        </p:txBody>
      </p:sp>
    </p:spTree>
    <p:extLst>
      <p:ext uri="{BB962C8B-B14F-4D97-AF65-F5344CB8AC3E}">
        <p14:creationId xmlns:p14="http://schemas.microsoft.com/office/powerpoint/2010/main" val="4196982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031934AD-DBC9-4EDD-B686-455CF3D74807}" type="slidenum">
              <a:rPr lang="en-US"/>
              <a:pPr>
                <a:defRPr/>
              </a:pPr>
              <a:t>‹#›</a:t>
            </a:fld>
            <a:endParaRPr lang="en-US" dirty="0"/>
          </a:p>
        </p:txBody>
      </p:sp>
    </p:spTree>
    <p:extLst>
      <p:ext uri="{BB962C8B-B14F-4D97-AF65-F5344CB8AC3E}">
        <p14:creationId xmlns:p14="http://schemas.microsoft.com/office/powerpoint/2010/main" val="1223429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D58C2176-5AA6-42CC-B2F5-29103EC16FF5}" type="slidenum">
              <a:rPr lang="en-US"/>
              <a:pPr>
                <a:defRPr/>
              </a:pPr>
              <a:t>‹#›</a:t>
            </a:fld>
            <a:endParaRPr lang="en-US" dirty="0"/>
          </a:p>
        </p:txBody>
      </p:sp>
    </p:spTree>
    <p:extLst>
      <p:ext uri="{BB962C8B-B14F-4D97-AF65-F5344CB8AC3E}">
        <p14:creationId xmlns:p14="http://schemas.microsoft.com/office/powerpoint/2010/main" val="2620625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rPr>
              <a:t>For more information, please visit</a:t>
            </a:r>
          </a:p>
          <a:p>
            <a:pPr algn="ctr">
              <a:defRPr/>
            </a:pPr>
            <a:r>
              <a:rPr lang="en-US" altLang="en-US" sz="3400" b="1" dirty="0">
                <a:solidFill>
                  <a:srgbClr val="002A6C"/>
                </a:solidFill>
                <a:latin typeface="Gill Sans MT" pitchFamily="34" charset="0"/>
              </a:rPr>
              <a:t>www.mcsprogram.org</a:t>
            </a:r>
          </a:p>
          <a:p>
            <a:pPr>
              <a:defRPr/>
            </a:pPr>
            <a:endParaRPr lang="en-US" altLang="en-US" dirty="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dirty="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234985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dirty="0"/>
              <a:t>Click icon to add clip art</a:t>
            </a:r>
          </a:p>
        </p:txBody>
      </p:sp>
    </p:spTree>
    <p:extLst>
      <p:ext uri="{BB962C8B-B14F-4D97-AF65-F5344CB8AC3E}">
        <p14:creationId xmlns:p14="http://schemas.microsoft.com/office/powerpoint/2010/main" val="3532761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EA0222A4-8AC8-48A7-9C6E-F978AD53429A}" type="slidenum">
              <a:rPr lang="en-US"/>
              <a:pPr>
                <a:defRPr/>
              </a:pPr>
              <a:t>‹#›</a:t>
            </a:fld>
            <a:endParaRPr lang="en-US" dirty="0"/>
          </a:p>
        </p:txBody>
      </p:sp>
    </p:spTree>
    <p:extLst>
      <p:ext uri="{BB962C8B-B14F-4D97-AF65-F5344CB8AC3E}">
        <p14:creationId xmlns:p14="http://schemas.microsoft.com/office/powerpoint/2010/main" val="1387197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D5D850E-1C30-4D87-8E65-6E186B96877A}" type="slidenum">
              <a:rPr lang="en-US"/>
              <a:pPr>
                <a:defRPr/>
              </a:pPr>
              <a:t>‹#›</a:t>
            </a:fld>
            <a:endParaRPr lang="en-US" dirty="0"/>
          </a:p>
        </p:txBody>
      </p:sp>
    </p:spTree>
    <p:extLst>
      <p:ext uri="{BB962C8B-B14F-4D97-AF65-F5344CB8AC3E}">
        <p14:creationId xmlns:p14="http://schemas.microsoft.com/office/powerpoint/2010/main" val="476449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31F75BA6-6F66-4B4F-B889-433C6A812A46}" type="slidenum">
              <a:rPr lang="en-US"/>
              <a:pPr>
                <a:defRPr/>
              </a:pPr>
              <a:t>‹#›</a:t>
            </a:fld>
            <a:endParaRPr lang="en-US" dirty="0"/>
          </a:p>
        </p:txBody>
      </p:sp>
    </p:spTree>
    <p:extLst>
      <p:ext uri="{BB962C8B-B14F-4D97-AF65-F5344CB8AC3E}">
        <p14:creationId xmlns:p14="http://schemas.microsoft.com/office/powerpoint/2010/main" val="2978057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FB7F6CA6-AB2A-454F-BC4F-F3F64A77953D}" type="slidenum">
              <a:rPr lang="en-US"/>
              <a:pPr>
                <a:defRPr/>
              </a:pPr>
              <a:t>‹#›</a:t>
            </a:fld>
            <a:endParaRPr lang="en-US" dirty="0"/>
          </a:p>
        </p:txBody>
      </p:sp>
    </p:spTree>
    <p:extLst>
      <p:ext uri="{BB962C8B-B14F-4D97-AF65-F5344CB8AC3E}">
        <p14:creationId xmlns:p14="http://schemas.microsoft.com/office/powerpoint/2010/main" val="3457866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BC1EBD9-0337-43EE-B526-2D0F89511152}" type="slidenum">
              <a:rPr lang="en-US"/>
              <a:pPr>
                <a:defRPr/>
              </a:pPr>
              <a:t>‹#›</a:t>
            </a:fld>
            <a:endParaRPr lang="en-US" dirty="0"/>
          </a:p>
        </p:txBody>
      </p:sp>
    </p:spTree>
    <p:extLst>
      <p:ext uri="{BB962C8B-B14F-4D97-AF65-F5344CB8AC3E}">
        <p14:creationId xmlns:p14="http://schemas.microsoft.com/office/powerpoint/2010/main" val="357866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rPr>
              <a:t>For more information, please visit</a:t>
            </a:r>
          </a:p>
          <a:p>
            <a:pPr algn="ctr">
              <a:defRPr/>
            </a:pPr>
            <a:r>
              <a:rPr lang="en-US" altLang="en-US" sz="3400" b="1" dirty="0">
                <a:solidFill>
                  <a:srgbClr val="002A6C"/>
                </a:solidFill>
                <a:latin typeface="Gill Sans MT" pitchFamily="34" charset="0"/>
              </a:rPr>
              <a:t>www.mcsprogram.org</a:t>
            </a:r>
          </a:p>
          <a:p>
            <a:pPr>
              <a:defRPr/>
            </a:pPr>
            <a:endParaRPr lang="en-US" altLang="en-US" dirty="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dirty="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43622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144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a:xfrm>
            <a:off x="6858000" y="6381750"/>
            <a:ext cx="2133600" cy="476250"/>
          </a:xfrm>
        </p:spPr>
        <p:txBody>
          <a:bodyPr/>
          <a:lstStyle>
            <a:lvl1pPr>
              <a:defRPr/>
            </a:lvl1pPr>
          </a:lstStyle>
          <a:p>
            <a:fld id="{07630CE2-6937-4685-BCCC-D1161C4BC54F}" type="slidenum">
              <a:rPr lang="en-US" altLang="en-US"/>
              <a:pPr/>
              <a:t>‹#›</a:t>
            </a:fld>
            <a:endParaRPr lang="en-US" altLang="en-US" dirty="0"/>
          </a:p>
        </p:txBody>
      </p:sp>
    </p:spTree>
    <p:extLst>
      <p:ext uri="{BB962C8B-B14F-4D97-AF65-F5344CB8AC3E}">
        <p14:creationId xmlns:p14="http://schemas.microsoft.com/office/powerpoint/2010/main" val="1749605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tx2"/>
                </a:solidFill>
                <a:latin typeface="Gill Sans MT" panose="020B0502020104020203" pitchFamily="34" charset="0"/>
                <a:cs typeface="+mn-cs"/>
              </a:defRPr>
            </a:lvl1pPr>
          </a:lstStyle>
          <a:p>
            <a:pPr>
              <a:defRPr/>
            </a:pPr>
            <a:fld id="{79FC7A99-52AE-4C05-A101-E07476EE88DE}"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39" r:id="rId3"/>
    <p:sldLayoutId id="2147483740" r:id="rId4"/>
    <p:sldLayoutId id="2147483741" r:id="rId5"/>
    <p:sldLayoutId id="2147483742" r:id="rId6"/>
    <p:sldLayoutId id="2147483743" r:id="rId7"/>
    <p:sldLayoutId id="2147483751" r:id="rId8"/>
    <p:sldLayoutId id="2147483770" r:id="rId9"/>
  </p:sldLayoutIdLst>
  <p:txStyles>
    <p:titleStyle>
      <a:lvl1pPr algn="ctr" rtl="0" eaLnBrk="1" fontAlgn="base" hangingPunct="1">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500">
          <a:solidFill>
            <a:srgbClr val="002A6C"/>
          </a:solidFill>
          <a:latin typeface="Gill Sans MT" pitchFamily="34" charset="0"/>
          <a:cs typeface="Arial" charset="0"/>
        </a:defRPr>
      </a:lvl2pPr>
      <a:lvl3pPr algn="ctr" rtl="0" eaLnBrk="1" fontAlgn="base" hangingPunct="1">
        <a:spcBef>
          <a:spcPct val="0"/>
        </a:spcBef>
        <a:spcAft>
          <a:spcPct val="0"/>
        </a:spcAft>
        <a:defRPr sz="3500">
          <a:solidFill>
            <a:srgbClr val="002A6C"/>
          </a:solidFill>
          <a:latin typeface="Gill Sans MT" pitchFamily="34" charset="0"/>
          <a:cs typeface="Arial" charset="0"/>
        </a:defRPr>
      </a:lvl3pPr>
      <a:lvl4pPr algn="ctr" rtl="0" eaLnBrk="1" fontAlgn="base" hangingPunct="1">
        <a:spcBef>
          <a:spcPct val="0"/>
        </a:spcBef>
        <a:spcAft>
          <a:spcPct val="0"/>
        </a:spcAft>
        <a:defRPr sz="3500">
          <a:solidFill>
            <a:srgbClr val="002A6C"/>
          </a:solidFill>
          <a:latin typeface="Gill Sans MT" pitchFamily="34" charset="0"/>
          <a:cs typeface="Arial" charset="0"/>
        </a:defRPr>
      </a:lvl4pPr>
      <a:lvl5pPr algn="ctr" rtl="0" eaLnBrk="1" fontAlgn="base" hangingPunct="1">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sz="1200">
                <a:solidFill>
                  <a:srgbClr val="5F5F5F"/>
                </a:solidFill>
                <a:latin typeface="+mn-lt"/>
                <a:cs typeface="+mn-cs"/>
              </a:defRPr>
            </a:lvl1pPr>
          </a:lstStyle>
          <a:p>
            <a:pPr>
              <a:defRPr/>
            </a:pPr>
            <a:fld id="{A4438311-3C4B-43E1-9EEF-3D41646CB283}"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44" r:id="rId3"/>
    <p:sldLayoutId id="2147483745" r:id="rId4"/>
    <p:sldLayoutId id="2147483746" r:id="rId5"/>
    <p:sldLayoutId id="2147483747" r:id="rId6"/>
    <p:sldLayoutId id="2147483748" r:id="rId7"/>
    <p:sldLayoutId id="2147483754" r:id="rId8"/>
  </p:sldLayoutIdLst>
  <p:txStyles>
    <p:titleStyle>
      <a:lvl1pPr algn="ctr" rtl="0" eaLnBrk="0" fontAlgn="base" hangingPunct="0">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0" fontAlgn="base" hangingPunct="0">
        <a:spcBef>
          <a:spcPct val="0"/>
        </a:spcBef>
        <a:spcAft>
          <a:spcPct val="0"/>
        </a:spcAft>
        <a:defRPr sz="3500">
          <a:solidFill>
            <a:srgbClr val="002A6C"/>
          </a:solidFill>
          <a:latin typeface="Gill Sans MT" pitchFamily="34" charset="0"/>
          <a:cs typeface="Arial" charset="0"/>
        </a:defRPr>
      </a:lvl2pPr>
      <a:lvl3pPr algn="ctr" rtl="0" eaLnBrk="0" fontAlgn="base" hangingPunct="0">
        <a:spcBef>
          <a:spcPct val="0"/>
        </a:spcBef>
        <a:spcAft>
          <a:spcPct val="0"/>
        </a:spcAft>
        <a:defRPr sz="3500">
          <a:solidFill>
            <a:srgbClr val="002A6C"/>
          </a:solidFill>
          <a:latin typeface="Gill Sans MT" pitchFamily="34" charset="0"/>
          <a:cs typeface="Arial" charset="0"/>
        </a:defRPr>
      </a:lvl3pPr>
      <a:lvl4pPr algn="ctr" rtl="0" eaLnBrk="0" fontAlgn="base" hangingPunct="0">
        <a:spcBef>
          <a:spcPct val="0"/>
        </a:spcBef>
        <a:spcAft>
          <a:spcPct val="0"/>
        </a:spcAft>
        <a:defRPr sz="3500">
          <a:solidFill>
            <a:srgbClr val="002A6C"/>
          </a:solidFill>
          <a:latin typeface="Gill Sans MT" pitchFamily="34" charset="0"/>
          <a:cs typeface="Arial" charset="0"/>
        </a:defRPr>
      </a:lvl4pPr>
      <a:lvl5pPr algn="ctr" rtl="0" eaLnBrk="0" fontAlgn="base" hangingPunct="0">
        <a:spcBef>
          <a:spcPct val="0"/>
        </a:spcBef>
        <a:spcAft>
          <a:spcPct val="0"/>
        </a:spcAft>
        <a:defRPr sz="3500">
          <a:solidFill>
            <a:srgbClr val="002A6C"/>
          </a:solidFill>
          <a:latin typeface="Gill Sans MT" pitchFamily="34" charset="0"/>
          <a:cs typeface="Arial" charset="0"/>
        </a:defRPr>
      </a:lvl5pPr>
      <a:lvl6pPr marL="457200" algn="ctr" rtl="0" fontAlgn="base">
        <a:spcBef>
          <a:spcPct val="0"/>
        </a:spcBef>
        <a:spcAft>
          <a:spcPct val="0"/>
        </a:spcAft>
        <a:defRPr sz="3500">
          <a:solidFill>
            <a:srgbClr val="002A6C"/>
          </a:solidFill>
          <a:latin typeface="Gill Sans MT" pitchFamily="34" charset="0"/>
          <a:cs typeface="Arial" charset="0"/>
        </a:defRPr>
      </a:lvl6pPr>
      <a:lvl7pPr marL="914400" algn="ctr" rtl="0" fontAlgn="base">
        <a:spcBef>
          <a:spcPct val="0"/>
        </a:spcBef>
        <a:spcAft>
          <a:spcPct val="0"/>
        </a:spcAft>
        <a:defRPr sz="3500">
          <a:solidFill>
            <a:srgbClr val="002A6C"/>
          </a:solidFill>
          <a:latin typeface="Gill Sans MT" pitchFamily="34" charset="0"/>
          <a:cs typeface="Arial" charset="0"/>
        </a:defRPr>
      </a:lvl7pPr>
      <a:lvl8pPr marL="1371600" algn="ctr" rtl="0" fontAlgn="base">
        <a:spcBef>
          <a:spcPct val="0"/>
        </a:spcBef>
        <a:spcAft>
          <a:spcPct val="0"/>
        </a:spcAft>
        <a:defRPr sz="3500">
          <a:solidFill>
            <a:srgbClr val="002A6C"/>
          </a:solidFill>
          <a:latin typeface="Gill Sans MT" pitchFamily="34" charset="0"/>
          <a:cs typeface="Arial" charset="0"/>
        </a:defRPr>
      </a:lvl8pPr>
      <a:lvl9pPr marL="1828800" algn="ctr" rtl="0" fontAlgn="base">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6.jpg"/><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19.jpe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1.jp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28.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p:txBody>
          <a:bodyPr/>
          <a:lstStyle/>
          <a:p>
            <a:r>
              <a:rPr lang="en-US" altLang="en-US" dirty="0" smtClean="0"/>
              <a:t>Infection Prevention: </a:t>
            </a:r>
            <a:br>
              <a:rPr lang="en-US" altLang="en-US" dirty="0" smtClean="0"/>
            </a:br>
            <a:r>
              <a:rPr lang="en-US" altLang="en-US" dirty="0" smtClean="0"/>
              <a:t>An Overview</a:t>
            </a:r>
            <a:endParaRPr lang="en-US" altLang="en-US" dirty="0"/>
          </a:p>
        </p:txBody>
      </p:sp>
      <p:sp>
        <p:nvSpPr>
          <p:cNvPr id="2" name="Subtitle 1"/>
          <p:cNvSpPr>
            <a:spLocks noGrp="1"/>
          </p:cNvSpPr>
          <p:nvPr>
            <p:ph type="subTitle" idx="1"/>
          </p:nvPr>
        </p:nvSpPr>
        <p:spPr/>
        <p:txBody>
          <a:bodyPr/>
          <a:lstStyle/>
          <a:p>
            <a:r>
              <a:rPr lang="en-US" smtClean="0"/>
              <a:t>Module 5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p:txBody>
          <a:bodyPr/>
          <a:lstStyle/>
          <a:p>
            <a:r>
              <a:rPr lang="en-US" altLang="en-US" smtClean="0"/>
              <a:t>Standard Precautions</a:t>
            </a:r>
            <a:endParaRPr lang="en-US" altLang="en-US" dirty="0"/>
          </a:p>
        </p:txBody>
      </p:sp>
      <p:sp>
        <p:nvSpPr>
          <p:cNvPr id="14341" name="Rectangle 5"/>
          <p:cNvSpPr>
            <a:spLocks noGrp="1" noChangeArrowheads="1"/>
          </p:cNvSpPr>
          <p:nvPr>
            <p:ph idx="1"/>
          </p:nvPr>
        </p:nvSpPr>
        <p:spPr>
          <a:xfrm>
            <a:off x="457200" y="1447800"/>
            <a:ext cx="8229600" cy="4876800"/>
          </a:xfrm>
        </p:spPr>
        <p:txBody>
          <a:bodyPr/>
          <a:lstStyle/>
          <a:p>
            <a:r>
              <a:rPr lang="en-US" altLang="en-US" sz="2800" dirty="0" smtClean="0"/>
              <a:t>Hand Hygiene</a:t>
            </a:r>
          </a:p>
          <a:p>
            <a:r>
              <a:rPr lang="en-US" altLang="en-US" sz="2800" dirty="0" smtClean="0"/>
              <a:t>Use of Personal Protective Equipment (PPE)</a:t>
            </a:r>
          </a:p>
          <a:p>
            <a:r>
              <a:rPr lang="en-US" altLang="en-US" sz="2800" dirty="0" smtClean="0"/>
              <a:t>Use of Antiseptics and Disinfectants</a:t>
            </a:r>
          </a:p>
          <a:p>
            <a:r>
              <a:rPr lang="en-US" altLang="en-US" sz="2800" dirty="0" smtClean="0"/>
              <a:t>Processing of Instruments</a:t>
            </a:r>
          </a:p>
          <a:p>
            <a:r>
              <a:rPr lang="en-US" altLang="en-US" sz="2800" dirty="0" smtClean="0"/>
              <a:t>Handling and Disposing of Sharps</a:t>
            </a:r>
          </a:p>
          <a:p>
            <a:r>
              <a:rPr lang="en-US" altLang="en-US" sz="2800" dirty="0" smtClean="0"/>
              <a:t>Environmental Cleaning</a:t>
            </a:r>
          </a:p>
          <a:p>
            <a:r>
              <a:rPr lang="en-US" altLang="en-US" sz="2800" dirty="0" smtClean="0"/>
              <a:t>Waste Management</a:t>
            </a:r>
          </a:p>
          <a:p>
            <a:r>
              <a:rPr lang="en-US" altLang="en-US" sz="2800" dirty="0" smtClean="0"/>
              <a:t>Injection Safety</a:t>
            </a:r>
          </a:p>
          <a:p>
            <a:r>
              <a:rPr lang="en-US" altLang="en-US" sz="2800" dirty="0" smtClean="0"/>
              <a:t>Respiratory Hygiene/Cough Etiquette</a:t>
            </a:r>
          </a:p>
        </p:txBody>
      </p:sp>
    </p:spTree>
    <p:extLst>
      <p:ext uri="{BB962C8B-B14F-4D97-AF65-F5344CB8AC3E}">
        <p14:creationId xmlns:p14="http://schemas.microsoft.com/office/powerpoint/2010/main" val="2551161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341">
                                            <p:txEl>
                                              <p:pRg st="0" end="0"/>
                                            </p:txEl>
                                          </p:spTgt>
                                        </p:tgtEl>
                                        <p:attrNameLst>
                                          <p:attrName>style.visibility</p:attrName>
                                        </p:attrNameLst>
                                      </p:cBhvr>
                                      <p:to>
                                        <p:strVal val="visible"/>
                                      </p:to>
                                    </p:set>
                                    <p:anim calcmode="lin" valueType="num">
                                      <p:cBhvr additive="base">
                                        <p:cTn id="7" dur="500" fill="hold"/>
                                        <p:tgtEl>
                                          <p:spTgt spid="1434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4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341">
                                            <p:txEl>
                                              <p:pRg st="1" end="1"/>
                                            </p:txEl>
                                          </p:spTgt>
                                        </p:tgtEl>
                                        <p:attrNameLst>
                                          <p:attrName>style.visibility</p:attrName>
                                        </p:attrNameLst>
                                      </p:cBhvr>
                                      <p:to>
                                        <p:strVal val="visible"/>
                                      </p:to>
                                    </p:set>
                                    <p:anim calcmode="lin" valueType="num">
                                      <p:cBhvr additive="base">
                                        <p:cTn id="11" dur="500" fill="hold"/>
                                        <p:tgtEl>
                                          <p:spTgt spid="1434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434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341">
                                            <p:txEl>
                                              <p:pRg st="2" end="2"/>
                                            </p:txEl>
                                          </p:spTgt>
                                        </p:tgtEl>
                                        <p:attrNameLst>
                                          <p:attrName>style.visibility</p:attrName>
                                        </p:attrNameLst>
                                      </p:cBhvr>
                                      <p:to>
                                        <p:strVal val="visible"/>
                                      </p:to>
                                    </p:set>
                                    <p:anim calcmode="lin" valueType="num">
                                      <p:cBhvr additive="base">
                                        <p:cTn id="15" dur="500" fill="hold"/>
                                        <p:tgtEl>
                                          <p:spTgt spid="1434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4341">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4341">
                                            <p:txEl>
                                              <p:pRg st="3" end="3"/>
                                            </p:txEl>
                                          </p:spTgt>
                                        </p:tgtEl>
                                        <p:attrNameLst>
                                          <p:attrName>style.visibility</p:attrName>
                                        </p:attrNameLst>
                                      </p:cBhvr>
                                      <p:to>
                                        <p:strVal val="visible"/>
                                      </p:to>
                                    </p:set>
                                    <p:anim calcmode="lin" valueType="num">
                                      <p:cBhvr additive="base">
                                        <p:cTn id="19" dur="500" fill="hold"/>
                                        <p:tgtEl>
                                          <p:spTgt spid="1434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41">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4341">
                                            <p:txEl>
                                              <p:pRg st="4" end="4"/>
                                            </p:txEl>
                                          </p:spTgt>
                                        </p:tgtEl>
                                        <p:attrNameLst>
                                          <p:attrName>style.visibility</p:attrName>
                                        </p:attrNameLst>
                                      </p:cBhvr>
                                      <p:to>
                                        <p:strVal val="visible"/>
                                      </p:to>
                                    </p:set>
                                    <p:anim calcmode="lin" valueType="num">
                                      <p:cBhvr additive="base">
                                        <p:cTn id="23" dur="500" fill="hold"/>
                                        <p:tgtEl>
                                          <p:spTgt spid="14341">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4341">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4341">
                                            <p:txEl>
                                              <p:pRg st="5" end="5"/>
                                            </p:txEl>
                                          </p:spTgt>
                                        </p:tgtEl>
                                        <p:attrNameLst>
                                          <p:attrName>style.visibility</p:attrName>
                                        </p:attrNameLst>
                                      </p:cBhvr>
                                      <p:to>
                                        <p:strVal val="visible"/>
                                      </p:to>
                                    </p:set>
                                    <p:anim calcmode="lin" valueType="num">
                                      <p:cBhvr additive="base">
                                        <p:cTn id="27" dur="500" fill="hold"/>
                                        <p:tgtEl>
                                          <p:spTgt spid="14341">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4341">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4341">
                                            <p:txEl>
                                              <p:pRg st="6" end="6"/>
                                            </p:txEl>
                                          </p:spTgt>
                                        </p:tgtEl>
                                        <p:attrNameLst>
                                          <p:attrName>style.visibility</p:attrName>
                                        </p:attrNameLst>
                                      </p:cBhvr>
                                      <p:to>
                                        <p:strVal val="visible"/>
                                      </p:to>
                                    </p:set>
                                    <p:anim calcmode="lin" valueType="num">
                                      <p:cBhvr additive="base">
                                        <p:cTn id="31" dur="500" fill="hold"/>
                                        <p:tgtEl>
                                          <p:spTgt spid="14341">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341">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4341">
                                            <p:txEl>
                                              <p:pRg st="7" end="7"/>
                                            </p:txEl>
                                          </p:spTgt>
                                        </p:tgtEl>
                                        <p:attrNameLst>
                                          <p:attrName>style.visibility</p:attrName>
                                        </p:attrNameLst>
                                      </p:cBhvr>
                                      <p:to>
                                        <p:strVal val="visible"/>
                                      </p:to>
                                    </p:set>
                                    <p:anim calcmode="lin" valueType="num">
                                      <p:cBhvr additive="base">
                                        <p:cTn id="35" dur="500" fill="hold"/>
                                        <p:tgtEl>
                                          <p:spTgt spid="14341">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4341">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4341">
                                            <p:txEl>
                                              <p:pRg st="8" end="8"/>
                                            </p:txEl>
                                          </p:spTgt>
                                        </p:tgtEl>
                                        <p:attrNameLst>
                                          <p:attrName>style.visibility</p:attrName>
                                        </p:attrNameLst>
                                      </p:cBhvr>
                                      <p:to>
                                        <p:strVal val="visible"/>
                                      </p:to>
                                    </p:set>
                                    <p:anim calcmode="lin" valueType="num">
                                      <p:cBhvr additive="base">
                                        <p:cTn id="39" dur="500" fill="hold"/>
                                        <p:tgtEl>
                                          <p:spTgt spid="14341">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4341">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pt-BR" altLang="en-US" smtClean="0"/>
              <a:t>Standard Precautions Include...</a:t>
            </a:r>
            <a:endParaRPr lang="pt-BR" altLang="en-US"/>
          </a:p>
        </p:txBody>
      </p:sp>
      <p:pic>
        <p:nvPicPr>
          <p:cNvPr id="63492" name="Picture 4" descr="handwash_buck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2057399"/>
            <a:ext cx="2327275" cy="4267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sp>
        <p:nvSpPr>
          <p:cNvPr id="63493" name="Text Box 5"/>
          <p:cNvSpPr txBox="1">
            <a:spLocks noChangeArrowheads="1"/>
          </p:cNvSpPr>
          <p:nvPr/>
        </p:nvSpPr>
        <p:spPr bwMode="auto">
          <a:xfrm>
            <a:off x="2209800" y="1447800"/>
            <a:ext cx="38100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0" hangingPunct="0">
              <a:spcBef>
                <a:spcPct val="50000"/>
              </a:spcBef>
            </a:pPr>
            <a:r>
              <a:rPr lang="pt-BR" altLang="en-US" sz="2400" b="1" dirty="0" smtClean="0">
                <a:solidFill>
                  <a:srgbClr val="002A6C"/>
                </a:solidFill>
                <a:latin typeface="Gill Sans"/>
              </a:rPr>
              <a:t>Hand </a:t>
            </a:r>
            <a:r>
              <a:rPr lang="pt-BR" altLang="en-US" sz="2400" b="1" dirty="0">
                <a:solidFill>
                  <a:srgbClr val="002A6C"/>
                </a:solidFill>
                <a:latin typeface="Gill Sans"/>
              </a:rPr>
              <a:t>Hygiene</a:t>
            </a:r>
          </a:p>
        </p:txBody>
      </p:sp>
    </p:spTree>
    <p:extLst>
      <p:ext uri="{BB962C8B-B14F-4D97-AF65-F5344CB8AC3E}">
        <p14:creationId xmlns:p14="http://schemas.microsoft.com/office/powerpoint/2010/main" val="19808496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25" name="Rectangle 13"/>
          <p:cNvSpPr>
            <a:spLocks noGrp="1" noChangeArrowheads="1"/>
          </p:cNvSpPr>
          <p:nvPr>
            <p:ph type="title"/>
          </p:nvPr>
        </p:nvSpPr>
        <p:spPr/>
        <p:txBody>
          <a:bodyPr/>
          <a:lstStyle/>
          <a:p>
            <a:r>
              <a:rPr lang="pt-BR" altLang="en-US" smtClean="0"/>
              <a:t>Standard Precautions Include...</a:t>
            </a:r>
            <a:endParaRPr lang="en-US" altLang="en-US"/>
          </a:p>
        </p:txBody>
      </p:sp>
      <p:sp>
        <p:nvSpPr>
          <p:cNvPr id="8" name="Slide Number Placeholder 2"/>
          <p:cNvSpPr>
            <a:spLocks noGrp="1"/>
          </p:cNvSpPr>
          <p:nvPr>
            <p:ph type="sldNum" sz="quarter" idx="10"/>
          </p:nvPr>
        </p:nvSpPr>
        <p:spPr/>
        <p:txBody>
          <a:bodyPr/>
          <a:lstStyle/>
          <a:p>
            <a:fld id="{7D6E4812-763F-44C9-9A3C-2C1C34F45EF0}" type="slidenum">
              <a:rPr lang="en-US" altLang="en-US" smtClean="0"/>
              <a:pPr/>
              <a:t>12</a:t>
            </a:fld>
            <a:endParaRPr lang="en-US" altLang="en-US"/>
          </a:p>
        </p:txBody>
      </p:sp>
      <p:sp>
        <p:nvSpPr>
          <p:cNvPr id="64522" name="Rectangle 10"/>
          <p:cNvSpPr>
            <a:spLocks noChangeArrowheads="1"/>
          </p:cNvSpPr>
          <p:nvPr/>
        </p:nvSpPr>
        <p:spPr bwMode="auto">
          <a:xfrm>
            <a:off x="914400" y="1219200"/>
            <a:ext cx="7772400" cy="1143000"/>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3200">
                <a:solidFill>
                  <a:schemeClr val="tx1"/>
                </a:solidFill>
                <a:latin typeface="Helvetica" panose="020B0604020202020204" pitchFamily="34" charset="0"/>
              </a:defRPr>
            </a:lvl1pPr>
            <a:lvl2pPr algn="ctr">
              <a:defRPr sz="3200">
                <a:solidFill>
                  <a:schemeClr val="tx1"/>
                </a:solidFill>
                <a:latin typeface="Helvetica" panose="020B0604020202020204" pitchFamily="34" charset="0"/>
              </a:defRPr>
            </a:lvl2pPr>
            <a:lvl3pPr algn="ctr">
              <a:defRPr sz="3200">
                <a:solidFill>
                  <a:schemeClr val="tx1"/>
                </a:solidFill>
                <a:latin typeface="Helvetica" panose="020B0604020202020204" pitchFamily="34" charset="0"/>
              </a:defRPr>
            </a:lvl3pPr>
            <a:lvl4pPr algn="ctr">
              <a:defRPr sz="3200">
                <a:solidFill>
                  <a:schemeClr val="tx1"/>
                </a:solidFill>
                <a:latin typeface="Helvetica" panose="020B0604020202020204" pitchFamily="34" charset="0"/>
              </a:defRPr>
            </a:lvl4pPr>
            <a:lvl5pPr algn="ctr">
              <a:defRPr sz="3200">
                <a:solidFill>
                  <a:schemeClr val="tx1"/>
                </a:solidFill>
                <a:latin typeface="Helvetica" panose="020B0604020202020204" pitchFamily="34" charset="0"/>
              </a:defRPr>
            </a:lvl5pPr>
            <a:lvl6pPr marL="457200" algn="ctr" fontAlgn="base">
              <a:spcBef>
                <a:spcPct val="0"/>
              </a:spcBef>
              <a:spcAft>
                <a:spcPct val="0"/>
              </a:spcAft>
              <a:defRPr sz="3200">
                <a:solidFill>
                  <a:schemeClr val="tx1"/>
                </a:solidFill>
                <a:latin typeface="Helvetica" panose="020B0604020202020204" pitchFamily="34" charset="0"/>
              </a:defRPr>
            </a:lvl6pPr>
            <a:lvl7pPr marL="914400" algn="ctr" fontAlgn="base">
              <a:spcBef>
                <a:spcPct val="0"/>
              </a:spcBef>
              <a:spcAft>
                <a:spcPct val="0"/>
              </a:spcAft>
              <a:defRPr sz="3200">
                <a:solidFill>
                  <a:schemeClr val="tx1"/>
                </a:solidFill>
                <a:latin typeface="Helvetica" panose="020B0604020202020204" pitchFamily="34" charset="0"/>
              </a:defRPr>
            </a:lvl7pPr>
            <a:lvl8pPr marL="1371600" algn="ctr" fontAlgn="base">
              <a:spcBef>
                <a:spcPct val="0"/>
              </a:spcBef>
              <a:spcAft>
                <a:spcPct val="0"/>
              </a:spcAft>
              <a:defRPr sz="3200">
                <a:solidFill>
                  <a:schemeClr val="tx1"/>
                </a:solidFill>
                <a:latin typeface="Helvetica" panose="020B0604020202020204" pitchFamily="34" charset="0"/>
              </a:defRPr>
            </a:lvl8pPr>
            <a:lvl9pPr marL="1828800" algn="ctr" fontAlgn="base">
              <a:spcBef>
                <a:spcPct val="0"/>
              </a:spcBef>
              <a:spcAft>
                <a:spcPct val="0"/>
              </a:spcAft>
              <a:defRPr sz="3200">
                <a:solidFill>
                  <a:schemeClr val="tx1"/>
                </a:solidFill>
                <a:latin typeface="Helvetica" panose="020B0604020202020204" pitchFamily="34" charset="0"/>
              </a:defRPr>
            </a:lvl9pPr>
          </a:lstStyle>
          <a:p>
            <a:endParaRPr lang="pt-BR" altLang="en-US"/>
          </a:p>
        </p:txBody>
      </p:sp>
      <p:pic>
        <p:nvPicPr>
          <p:cNvPr id="64519" name="Picture 7" descr="p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057400"/>
            <a:ext cx="2449513" cy="2316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solidFill>
                  <a:schemeClr val="accent1"/>
                </a:solidFill>
                <a:miter lim="800000"/>
                <a:headEnd/>
                <a:tailEnd/>
              </a14:hiddenLine>
            </a:ext>
          </a:extLst>
        </p:spPr>
      </p:pic>
      <p:sp>
        <p:nvSpPr>
          <p:cNvPr id="64520" name="Text Box 8"/>
          <p:cNvSpPr txBox="1">
            <a:spLocks noChangeArrowheads="1"/>
          </p:cNvSpPr>
          <p:nvPr/>
        </p:nvSpPr>
        <p:spPr bwMode="auto">
          <a:xfrm>
            <a:off x="848996" y="1524000"/>
            <a:ext cx="20574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0" hangingPunct="0">
              <a:spcBef>
                <a:spcPct val="50000"/>
              </a:spcBef>
            </a:pPr>
            <a:r>
              <a:rPr lang="pt-BR" altLang="en-US" sz="2400" b="1" dirty="0">
                <a:solidFill>
                  <a:srgbClr val="002A6C"/>
                </a:solidFill>
                <a:latin typeface="Gill Sans"/>
              </a:rPr>
              <a:t>Use of PPE</a:t>
            </a:r>
          </a:p>
        </p:txBody>
      </p:sp>
      <p:pic>
        <p:nvPicPr>
          <p:cNvPr id="64521" name="Picture 9" descr="dentist"/>
          <p:cNvPicPr preferRelativeResize="0">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77696" y="4183062"/>
            <a:ext cx="3581400" cy="2538413"/>
          </a:xfrm>
          <a:prstGeom prst="rect">
            <a:avLst/>
          </a:prstGeom>
          <a:solidFill>
            <a:schemeClr val="accent1"/>
          </a:solidFill>
          <a:ln>
            <a:noFill/>
          </a:ln>
          <a:extLst>
            <a:ext uri="{91240B29-F687-4F45-9708-019B960494DF}">
              <a14:hiddenLine xmlns:a14="http://schemas.microsoft.com/office/drawing/2010/main" w="38100">
                <a:solidFill>
                  <a:srgbClr val="000000"/>
                </a:solidFill>
                <a:miter lim="800000"/>
                <a:headEnd/>
                <a:tailEnd/>
              </a14:hiddenLine>
            </a:ext>
          </a:extLst>
        </p:spPr>
      </p:pic>
      <p:sp>
        <p:nvSpPr>
          <p:cNvPr id="9" name="Text Box 23"/>
          <p:cNvSpPr txBox="1">
            <a:spLocks noChangeArrowheads="1"/>
          </p:cNvSpPr>
          <p:nvPr/>
        </p:nvSpPr>
        <p:spPr bwMode="auto">
          <a:xfrm>
            <a:off x="4724400" y="1524000"/>
            <a:ext cx="38100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0" hangingPunct="0">
              <a:spcBef>
                <a:spcPct val="50000"/>
              </a:spcBef>
            </a:pPr>
            <a:r>
              <a:rPr lang="pt-BR" altLang="en-US" sz="2400" b="1" dirty="0">
                <a:solidFill>
                  <a:srgbClr val="002A6C"/>
                </a:solidFill>
                <a:latin typeface="Gill Sans"/>
              </a:rPr>
              <a:t>Wearing Gloves</a:t>
            </a:r>
          </a:p>
        </p:txBody>
      </p:sp>
      <p:grpSp>
        <p:nvGrpSpPr>
          <p:cNvPr id="10" name="Group 22"/>
          <p:cNvGrpSpPr>
            <a:grpSpLocks/>
          </p:cNvGrpSpPr>
          <p:nvPr/>
        </p:nvGrpSpPr>
        <p:grpSpPr bwMode="auto">
          <a:xfrm>
            <a:off x="4953000" y="2133600"/>
            <a:ext cx="3733800" cy="2590800"/>
            <a:chOff x="2592" y="1440"/>
            <a:chExt cx="2783" cy="2016"/>
          </a:xfrm>
        </p:grpSpPr>
        <p:pic>
          <p:nvPicPr>
            <p:cNvPr id="11" name="Picture 20"/>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92" y="1440"/>
              <a:ext cx="1296" cy="1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1"/>
            <p:cNvPicPr>
              <a:picLocks noChangeArrowheads="1"/>
            </p:cNvPicPr>
            <p:nvPr/>
          </p:nvPicPr>
          <p:blipFill>
            <a:blip r:embed="rId6" cstate="print">
              <a:extLst>
                <a:ext uri="{28A0092B-C50C-407E-A947-70E740481C1C}">
                  <a14:useLocalDpi xmlns:a14="http://schemas.microsoft.com/office/drawing/2010/main" val="0"/>
                </a:ext>
              </a:extLst>
            </a:blip>
            <a:srcRect l="1900" t="18340" r="3810" b="50"/>
            <a:stretch>
              <a:fillRect/>
            </a:stretch>
          </p:blipFill>
          <p:spPr bwMode="auto">
            <a:xfrm>
              <a:off x="3792" y="2252"/>
              <a:ext cx="1583" cy="1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5347343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76" name="Group 24"/>
          <p:cNvGrpSpPr>
            <a:grpSpLocks/>
          </p:cNvGrpSpPr>
          <p:nvPr/>
        </p:nvGrpSpPr>
        <p:grpSpPr bwMode="auto">
          <a:xfrm>
            <a:off x="4435475" y="1981200"/>
            <a:ext cx="441325" cy="739775"/>
            <a:chOff x="2624" y="1448"/>
            <a:chExt cx="170" cy="466"/>
          </a:xfrm>
        </p:grpSpPr>
        <p:sp>
          <p:nvSpPr>
            <p:cNvPr id="49177" name="Freeform 25"/>
            <p:cNvSpPr>
              <a:spLocks/>
            </p:cNvSpPr>
            <p:nvPr/>
          </p:nvSpPr>
          <p:spPr bwMode="auto">
            <a:xfrm>
              <a:off x="2629" y="1449"/>
              <a:ext cx="160" cy="463"/>
            </a:xfrm>
            <a:custGeom>
              <a:avLst/>
              <a:gdLst>
                <a:gd name="T0" fmla="*/ 51 w 160"/>
                <a:gd name="T1" fmla="*/ 365 h 463"/>
                <a:gd name="T2" fmla="*/ 0 w 160"/>
                <a:gd name="T3" fmla="*/ 365 h 463"/>
                <a:gd name="T4" fmla="*/ 79 w 160"/>
                <a:gd name="T5" fmla="*/ 462 h 463"/>
                <a:gd name="T6" fmla="*/ 159 w 160"/>
                <a:gd name="T7" fmla="*/ 365 h 463"/>
                <a:gd name="T8" fmla="*/ 105 w 160"/>
                <a:gd name="T9" fmla="*/ 365 h 463"/>
                <a:gd name="T10" fmla="*/ 86 w 160"/>
                <a:gd name="T11" fmla="*/ 0 h 463"/>
                <a:gd name="T12" fmla="*/ 69 w 160"/>
                <a:gd name="T13" fmla="*/ 0 h 463"/>
                <a:gd name="T14" fmla="*/ 51 w 160"/>
                <a:gd name="T15" fmla="*/ 365 h 4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 h="463">
                  <a:moveTo>
                    <a:pt x="51" y="365"/>
                  </a:moveTo>
                  <a:lnTo>
                    <a:pt x="0" y="365"/>
                  </a:lnTo>
                  <a:lnTo>
                    <a:pt x="79" y="462"/>
                  </a:lnTo>
                  <a:lnTo>
                    <a:pt x="159" y="365"/>
                  </a:lnTo>
                  <a:lnTo>
                    <a:pt x="105" y="365"/>
                  </a:lnTo>
                  <a:lnTo>
                    <a:pt x="86" y="0"/>
                  </a:lnTo>
                  <a:lnTo>
                    <a:pt x="69" y="0"/>
                  </a:lnTo>
                  <a:lnTo>
                    <a:pt x="51" y="365"/>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78" name="Freeform 26"/>
            <p:cNvSpPr>
              <a:spLocks/>
            </p:cNvSpPr>
            <p:nvPr/>
          </p:nvSpPr>
          <p:spPr bwMode="auto">
            <a:xfrm>
              <a:off x="2624" y="1815"/>
              <a:ext cx="57" cy="17"/>
            </a:xfrm>
            <a:custGeom>
              <a:avLst/>
              <a:gdLst>
                <a:gd name="T0" fmla="*/ 6 w 57"/>
                <a:gd name="T1" fmla="*/ 3 h 17"/>
                <a:gd name="T2" fmla="*/ 4 w 57"/>
                <a:gd name="T3" fmla="*/ 16 h 17"/>
                <a:gd name="T4" fmla="*/ 56 w 57"/>
                <a:gd name="T5" fmla="*/ 16 h 17"/>
                <a:gd name="T6" fmla="*/ 56 w 57"/>
                <a:gd name="T7" fmla="*/ 0 h 17"/>
                <a:gd name="T8" fmla="*/ 4 w 57"/>
                <a:gd name="T9" fmla="*/ 0 h 17"/>
                <a:gd name="T10" fmla="*/ 2 w 57"/>
                <a:gd name="T11" fmla="*/ 9 h 17"/>
                <a:gd name="T12" fmla="*/ 4 w 57"/>
                <a:gd name="T13" fmla="*/ 0 h 17"/>
                <a:gd name="T14" fmla="*/ 0 w 57"/>
                <a:gd name="T15" fmla="*/ 0 h 17"/>
                <a:gd name="T16" fmla="*/ 2 w 57"/>
                <a:gd name="T17" fmla="*/ 9 h 17"/>
                <a:gd name="T18" fmla="*/ 6 w 57"/>
                <a:gd name="T19"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17">
                  <a:moveTo>
                    <a:pt x="6" y="3"/>
                  </a:moveTo>
                  <a:lnTo>
                    <a:pt x="4" y="16"/>
                  </a:lnTo>
                  <a:lnTo>
                    <a:pt x="56" y="16"/>
                  </a:lnTo>
                  <a:lnTo>
                    <a:pt x="56" y="0"/>
                  </a:lnTo>
                  <a:lnTo>
                    <a:pt x="4" y="0"/>
                  </a:lnTo>
                  <a:lnTo>
                    <a:pt x="2" y="9"/>
                  </a:lnTo>
                  <a:lnTo>
                    <a:pt x="4" y="0"/>
                  </a:lnTo>
                  <a:lnTo>
                    <a:pt x="0" y="0"/>
                  </a:lnTo>
                  <a:lnTo>
                    <a:pt x="2" y="9"/>
                  </a:lnTo>
                  <a:lnTo>
                    <a:pt x="6" y="3"/>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79" name="Freeform 27"/>
            <p:cNvSpPr>
              <a:spLocks/>
            </p:cNvSpPr>
            <p:nvPr/>
          </p:nvSpPr>
          <p:spPr bwMode="auto">
            <a:xfrm>
              <a:off x="2627" y="1814"/>
              <a:ext cx="85" cy="100"/>
            </a:xfrm>
            <a:custGeom>
              <a:avLst/>
              <a:gdLst>
                <a:gd name="T0" fmla="*/ 81 w 85"/>
                <a:gd name="T1" fmla="*/ 95 h 100"/>
                <a:gd name="T2" fmla="*/ 84 w 85"/>
                <a:gd name="T3" fmla="*/ 95 h 100"/>
                <a:gd name="T4" fmla="*/ 3 w 85"/>
                <a:gd name="T5" fmla="*/ 0 h 100"/>
                <a:gd name="T6" fmla="*/ 0 w 85"/>
                <a:gd name="T7" fmla="*/ 1 h 100"/>
                <a:gd name="T8" fmla="*/ 81 w 85"/>
                <a:gd name="T9" fmla="*/ 96 h 100"/>
                <a:gd name="T10" fmla="*/ 84 w 85"/>
                <a:gd name="T11" fmla="*/ 96 h 100"/>
                <a:gd name="T12" fmla="*/ 81 w 85"/>
                <a:gd name="T13" fmla="*/ 96 h 100"/>
                <a:gd name="T14" fmla="*/ 82 w 85"/>
                <a:gd name="T15" fmla="*/ 99 h 100"/>
                <a:gd name="T16" fmla="*/ 84 w 85"/>
                <a:gd name="T17" fmla="*/ 96 h 100"/>
                <a:gd name="T18" fmla="*/ 81 w 85"/>
                <a:gd name="T19" fmla="*/ 9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100">
                  <a:moveTo>
                    <a:pt x="81" y="95"/>
                  </a:moveTo>
                  <a:lnTo>
                    <a:pt x="84" y="95"/>
                  </a:lnTo>
                  <a:lnTo>
                    <a:pt x="3" y="0"/>
                  </a:lnTo>
                  <a:lnTo>
                    <a:pt x="0" y="1"/>
                  </a:lnTo>
                  <a:lnTo>
                    <a:pt x="81" y="96"/>
                  </a:lnTo>
                  <a:lnTo>
                    <a:pt x="84" y="96"/>
                  </a:lnTo>
                  <a:lnTo>
                    <a:pt x="81" y="96"/>
                  </a:lnTo>
                  <a:lnTo>
                    <a:pt x="82" y="99"/>
                  </a:lnTo>
                  <a:lnTo>
                    <a:pt x="84" y="96"/>
                  </a:lnTo>
                  <a:lnTo>
                    <a:pt x="81" y="95"/>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80" name="Freeform 28"/>
            <p:cNvSpPr>
              <a:spLocks/>
            </p:cNvSpPr>
            <p:nvPr/>
          </p:nvSpPr>
          <p:spPr bwMode="auto">
            <a:xfrm>
              <a:off x="2708" y="1812"/>
              <a:ext cx="86" cy="101"/>
            </a:xfrm>
            <a:custGeom>
              <a:avLst/>
              <a:gdLst>
                <a:gd name="T0" fmla="*/ 80 w 86"/>
                <a:gd name="T1" fmla="*/ 3 h 101"/>
                <a:gd name="T2" fmla="*/ 78 w 86"/>
                <a:gd name="T3" fmla="*/ 1 h 101"/>
                <a:gd name="T4" fmla="*/ 0 w 86"/>
                <a:gd name="T5" fmla="*/ 98 h 101"/>
                <a:gd name="T6" fmla="*/ 2 w 86"/>
                <a:gd name="T7" fmla="*/ 100 h 101"/>
                <a:gd name="T8" fmla="*/ 82 w 86"/>
                <a:gd name="T9" fmla="*/ 3 h 101"/>
                <a:gd name="T10" fmla="*/ 80 w 86"/>
                <a:gd name="T11" fmla="*/ 0 h 101"/>
                <a:gd name="T12" fmla="*/ 82 w 86"/>
                <a:gd name="T13" fmla="*/ 3 h 101"/>
                <a:gd name="T14" fmla="*/ 85 w 86"/>
                <a:gd name="T15" fmla="*/ 0 h 101"/>
                <a:gd name="T16" fmla="*/ 80 w 86"/>
                <a:gd name="T17" fmla="*/ 0 h 101"/>
                <a:gd name="T18" fmla="*/ 80 w 86"/>
                <a:gd name="T19" fmla="*/ 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101">
                  <a:moveTo>
                    <a:pt x="80" y="3"/>
                  </a:moveTo>
                  <a:lnTo>
                    <a:pt x="78" y="1"/>
                  </a:lnTo>
                  <a:lnTo>
                    <a:pt x="0" y="98"/>
                  </a:lnTo>
                  <a:lnTo>
                    <a:pt x="2" y="100"/>
                  </a:lnTo>
                  <a:lnTo>
                    <a:pt x="82" y="3"/>
                  </a:lnTo>
                  <a:lnTo>
                    <a:pt x="80" y="0"/>
                  </a:lnTo>
                  <a:lnTo>
                    <a:pt x="82" y="3"/>
                  </a:lnTo>
                  <a:lnTo>
                    <a:pt x="85" y="0"/>
                  </a:lnTo>
                  <a:lnTo>
                    <a:pt x="80" y="0"/>
                  </a:lnTo>
                  <a:lnTo>
                    <a:pt x="80" y="3"/>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81" name="Freeform 29"/>
            <p:cNvSpPr>
              <a:spLocks/>
            </p:cNvSpPr>
            <p:nvPr/>
          </p:nvSpPr>
          <p:spPr bwMode="auto">
            <a:xfrm>
              <a:off x="2733" y="1814"/>
              <a:ext cx="56" cy="17"/>
            </a:xfrm>
            <a:custGeom>
              <a:avLst/>
              <a:gdLst>
                <a:gd name="T0" fmla="*/ 0 w 56"/>
                <a:gd name="T1" fmla="*/ 9 h 17"/>
                <a:gd name="T2" fmla="*/ 1 w 56"/>
                <a:gd name="T3" fmla="*/ 16 h 17"/>
                <a:gd name="T4" fmla="*/ 55 w 56"/>
                <a:gd name="T5" fmla="*/ 16 h 17"/>
                <a:gd name="T6" fmla="*/ 55 w 56"/>
                <a:gd name="T7" fmla="*/ 0 h 17"/>
                <a:gd name="T8" fmla="*/ 1 w 56"/>
                <a:gd name="T9" fmla="*/ 0 h 17"/>
                <a:gd name="T10" fmla="*/ 3 w 56"/>
                <a:gd name="T11" fmla="*/ 9 h 17"/>
                <a:gd name="T12" fmla="*/ 0 w 56"/>
                <a:gd name="T13" fmla="*/ 9 h 17"/>
                <a:gd name="T14" fmla="*/ 0 w 56"/>
                <a:gd name="T15" fmla="*/ 16 h 17"/>
                <a:gd name="T16" fmla="*/ 1 w 56"/>
                <a:gd name="T17" fmla="*/ 16 h 17"/>
                <a:gd name="T18" fmla="*/ 0 w 56"/>
                <a:gd name="T19"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7">
                  <a:moveTo>
                    <a:pt x="0" y="9"/>
                  </a:moveTo>
                  <a:lnTo>
                    <a:pt x="1" y="16"/>
                  </a:lnTo>
                  <a:lnTo>
                    <a:pt x="55" y="16"/>
                  </a:lnTo>
                  <a:lnTo>
                    <a:pt x="55" y="0"/>
                  </a:lnTo>
                  <a:lnTo>
                    <a:pt x="1" y="0"/>
                  </a:lnTo>
                  <a:lnTo>
                    <a:pt x="3" y="9"/>
                  </a:lnTo>
                  <a:lnTo>
                    <a:pt x="0" y="9"/>
                  </a:lnTo>
                  <a:lnTo>
                    <a:pt x="0" y="16"/>
                  </a:lnTo>
                  <a:lnTo>
                    <a:pt x="1" y="16"/>
                  </a:lnTo>
                  <a:lnTo>
                    <a:pt x="0" y="9"/>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82" name="Freeform 30"/>
            <p:cNvSpPr>
              <a:spLocks/>
            </p:cNvSpPr>
            <p:nvPr/>
          </p:nvSpPr>
          <p:spPr bwMode="auto">
            <a:xfrm>
              <a:off x="2713" y="1448"/>
              <a:ext cx="24" cy="368"/>
            </a:xfrm>
            <a:custGeom>
              <a:avLst/>
              <a:gdLst>
                <a:gd name="T0" fmla="*/ 2 w 24"/>
                <a:gd name="T1" fmla="*/ 3 h 368"/>
                <a:gd name="T2" fmla="*/ 0 w 24"/>
                <a:gd name="T3" fmla="*/ 2 h 368"/>
                <a:gd name="T4" fmla="*/ 19 w 24"/>
                <a:gd name="T5" fmla="*/ 367 h 368"/>
                <a:gd name="T6" fmla="*/ 23 w 24"/>
                <a:gd name="T7" fmla="*/ 367 h 368"/>
                <a:gd name="T8" fmla="*/ 4 w 24"/>
                <a:gd name="T9" fmla="*/ 2 h 368"/>
                <a:gd name="T10" fmla="*/ 2 w 24"/>
                <a:gd name="T11" fmla="*/ 0 h 368"/>
                <a:gd name="T12" fmla="*/ 4 w 24"/>
                <a:gd name="T13" fmla="*/ 2 h 368"/>
                <a:gd name="T14" fmla="*/ 4 w 24"/>
                <a:gd name="T15" fmla="*/ 0 h 368"/>
                <a:gd name="T16" fmla="*/ 2 w 24"/>
                <a:gd name="T17" fmla="*/ 0 h 368"/>
                <a:gd name="T18" fmla="*/ 2 w 24"/>
                <a:gd name="T19" fmla="*/ 3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8">
                  <a:moveTo>
                    <a:pt x="2" y="3"/>
                  </a:moveTo>
                  <a:lnTo>
                    <a:pt x="0" y="2"/>
                  </a:lnTo>
                  <a:lnTo>
                    <a:pt x="19" y="367"/>
                  </a:lnTo>
                  <a:lnTo>
                    <a:pt x="23" y="367"/>
                  </a:lnTo>
                  <a:lnTo>
                    <a:pt x="4" y="2"/>
                  </a:lnTo>
                  <a:lnTo>
                    <a:pt x="2" y="0"/>
                  </a:lnTo>
                  <a:lnTo>
                    <a:pt x="4" y="2"/>
                  </a:lnTo>
                  <a:lnTo>
                    <a:pt x="4" y="0"/>
                  </a:lnTo>
                  <a:lnTo>
                    <a:pt x="2" y="0"/>
                  </a:lnTo>
                  <a:lnTo>
                    <a:pt x="2" y="3"/>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83" name="Freeform 31"/>
            <p:cNvSpPr>
              <a:spLocks/>
            </p:cNvSpPr>
            <p:nvPr/>
          </p:nvSpPr>
          <p:spPr bwMode="auto">
            <a:xfrm>
              <a:off x="2696" y="1449"/>
              <a:ext cx="21" cy="17"/>
            </a:xfrm>
            <a:custGeom>
              <a:avLst/>
              <a:gdLst>
                <a:gd name="T0" fmla="*/ 4 w 21"/>
                <a:gd name="T1" fmla="*/ 9 h 17"/>
                <a:gd name="T2" fmla="*/ 1 w 21"/>
                <a:gd name="T3" fmla="*/ 16 h 17"/>
                <a:gd name="T4" fmla="*/ 20 w 21"/>
                <a:gd name="T5" fmla="*/ 16 h 17"/>
                <a:gd name="T6" fmla="*/ 20 w 21"/>
                <a:gd name="T7" fmla="*/ 0 h 17"/>
                <a:gd name="T8" fmla="*/ 1 w 21"/>
                <a:gd name="T9" fmla="*/ 0 h 17"/>
                <a:gd name="T10" fmla="*/ 0 w 21"/>
                <a:gd name="T11" fmla="*/ 9 h 17"/>
                <a:gd name="T12" fmla="*/ 1 w 21"/>
                <a:gd name="T13" fmla="*/ 0 h 17"/>
                <a:gd name="T14" fmla="*/ 0 w 21"/>
                <a:gd name="T15" fmla="*/ 0 h 17"/>
                <a:gd name="T16" fmla="*/ 0 w 21"/>
                <a:gd name="T17" fmla="*/ 9 h 17"/>
                <a:gd name="T18" fmla="*/ 4 w 21"/>
                <a:gd name="T19"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7">
                  <a:moveTo>
                    <a:pt x="4" y="9"/>
                  </a:moveTo>
                  <a:lnTo>
                    <a:pt x="1" y="16"/>
                  </a:lnTo>
                  <a:lnTo>
                    <a:pt x="20" y="16"/>
                  </a:lnTo>
                  <a:lnTo>
                    <a:pt x="20" y="0"/>
                  </a:lnTo>
                  <a:lnTo>
                    <a:pt x="1" y="0"/>
                  </a:lnTo>
                  <a:lnTo>
                    <a:pt x="0" y="9"/>
                  </a:lnTo>
                  <a:lnTo>
                    <a:pt x="1" y="0"/>
                  </a:lnTo>
                  <a:lnTo>
                    <a:pt x="0" y="0"/>
                  </a:lnTo>
                  <a:lnTo>
                    <a:pt x="0" y="9"/>
                  </a:lnTo>
                  <a:lnTo>
                    <a:pt x="4" y="9"/>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84" name="Freeform 32"/>
            <p:cNvSpPr>
              <a:spLocks/>
            </p:cNvSpPr>
            <p:nvPr/>
          </p:nvSpPr>
          <p:spPr bwMode="auto">
            <a:xfrm>
              <a:off x="2677" y="1449"/>
              <a:ext cx="25" cy="368"/>
            </a:xfrm>
            <a:custGeom>
              <a:avLst/>
              <a:gdLst>
                <a:gd name="T0" fmla="*/ 2 w 25"/>
                <a:gd name="T1" fmla="*/ 367 h 368"/>
                <a:gd name="T2" fmla="*/ 4 w 25"/>
                <a:gd name="T3" fmla="*/ 364 h 368"/>
                <a:gd name="T4" fmla="*/ 24 w 25"/>
                <a:gd name="T5" fmla="*/ 0 h 368"/>
                <a:gd name="T6" fmla="*/ 19 w 25"/>
                <a:gd name="T7" fmla="*/ 0 h 368"/>
                <a:gd name="T8" fmla="*/ 0 w 25"/>
                <a:gd name="T9" fmla="*/ 364 h 368"/>
                <a:gd name="T10" fmla="*/ 2 w 25"/>
                <a:gd name="T11" fmla="*/ 363 h 368"/>
                <a:gd name="T12" fmla="*/ 2 w 25"/>
                <a:gd name="T13" fmla="*/ 367 h 368"/>
                <a:gd name="T14" fmla="*/ 4 w 25"/>
                <a:gd name="T15" fmla="*/ 367 h 368"/>
                <a:gd name="T16" fmla="*/ 4 w 25"/>
                <a:gd name="T17" fmla="*/ 364 h 368"/>
                <a:gd name="T18" fmla="*/ 2 w 25"/>
                <a:gd name="T19" fmla="*/ 36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68">
                  <a:moveTo>
                    <a:pt x="2" y="367"/>
                  </a:moveTo>
                  <a:lnTo>
                    <a:pt x="4" y="364"/>
                  </a:lnTo>
                  <a:lnTo>
                    <a:pt x="24" y="0"/>
                  </a:lnTo>
                  <a:lnTo>
                    <a:pt x="19" y="0"/>
                  </a:lnTo>
                  <a:lnTo>
                    <a:pt x="0" y="364"/>
                  </a:lnTo>
                  <a:lnTo>
                    <a:pt x="2" y="363"/>
                  </a:lnTo>
                  <a:lnTo>
                    <a:pt x="2" y="367"/>
                  </a:lnTo>
                  <a:lnTo>
                    <a:pt x="4" y="367"/>
                  </a:lnTo>
                  <a:lnTo>
                    <a:pt x="4" y="364"/>
                  </a:lnTo>
                  <a:lnTo>
                    <a:pt x="2" y="367"/>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sp>
        <p:nvSpPr>
          <p:cNvPr id="49155" name="Freeform 3"/>
          <p:cNvSpPr>
            <a:spLocks/>
          </p:cNvSpPr>
          <p:nvPr/>
        </p:nvSpPr>
        <p:spPr bwMode="auto">
          <a:xfrm rot="5400000" flipH="1">
            <a:off x="3326606" y="4437095"/>
            <a:ext cx="731838" cy="1441450"/>
          </a:xfrm>
          <a:custGeom>
            <a:avLst/>
            <a:gdLst>
              <a:gd name="T0" fmla="*/ 85 w 461"/>
              <a:gd name="T1" fmla="*/ 426 h 572"/>
              <a:gd name="T2" fmla="*/ 91 w 461"/>
              <a:gd name="T3" fmla="*/ 392 h 572"/>
              <a:gd name="T4" fmla="*/ 99 w 461"/>
              <a:gd name="T5" fmla="*/ 358 h 572"/>
              <a:gd name="T6" fmla="*/ 110 w 461"/>
              <a:gd name="T7" fmla="*/ 325 h 572"/>
              <a:gd name="T8" fmla="*/ 123 w 461"/>
              <a:gd name="T9" fmla="*/ 294 h 572"/>
              <a:gd name="T10" fmla="*/ 141 w 461"/>
              <a:gd name="T11" fmla="*/ 263 h 572"/>
              <a:gd name="T12" fmla="*/ 159 w 461"/>
              <a:gd name="T13" fmla="*/ 232 h 572"/>
              <a:gd name="T14" fmla="*/ 179 w 461"/>
              <a:gd name="T15" fmla="*/ 203 h 572"/>
              <a:gd name="T16" fmla="*/ 203 w 461"/>
              <a:gd name="T17" fmla="*/ 175 h 572"/>
              <a:gd name="T18" fmla="*/ 227 w 461"/>
              <a:gd name="T19" fmla="*/ 148 h 572"/>
              <a:gd name="T20" fmla="*/ 254 w 461"/>
              <a:gd name="T21" fmla="*/ 122 h 572"/>
              <a:gd name="T22" fmla="*/ 283 w 461"/>
              <a:gd name="T23" fmla="*/ 98 h 572"/>
              <a:gd name="T24" fmla="*/ 313 w 461"/>
              <a:gd name="T25" fmla="*/ 74 h 572"/>
              <a:gd name="T26" fmla="*/ 345 w 461"/>
              <a:gd name="T27" fmla="*/ 54 h 572"/>
              <a:gd name="T28" fmla="*/ 377 w 461"/>
              <a:gd name="T29" fmla="*/ 33 h 572"/>
              <a:gd name="T30" fmla="*/ 411 w 461"/>
              <a:gd name="T31" fmla="*/ 16 h 572"/>
              <a:gd name="T32" fmla="*/ 446 w 461"/>
              <a:gd name="T33" fmla="*/ 0 h 572"/>
              <a:gd name="T34" fmla="*/ 446 w 461"/>
              <a:gd name="T35" fmla="*/ 20 h 572"/>
              <a:gd name="T36" fmla="*/ 419 w 461"/>
              <a:gd name="T37" fmla="*/ 38 h 572"/>
              <a:gd name="T38" fmla="*/ 393 w 461"/>
              <a:gd name="T39" fmla="*/ 59 h 572"/>
              <a:gd name="T40" fmla="*/ 370 w 461"/>
              <a:gd name="T41" fmla="*/ 80 h 572"/>
              <a:gd name="T42" fmla="*/ 349 w 461"/>
              <a:gd name="T43" fmla="*/ 103 h 572"/>
              <a:gd name="T44" fmla="*/ 328 w 461"/>
              <a:gd name="T45" fmla="*/ 126 h 572"/>
              <a:gd name="T46" fmla="*/ 311 w 461"/>
              <a:gd name="T47" fmla="*/ 150 h 572"/>
              <a:gd name="T48" fmla="*/ 295 w 461"/>
              <a:gd name="T49" fmla="*/ 176 h 572"/>
              <a:gd name="T50" fmla="*/ 281 w 461"/>
              <a:gd name="T51" fmla="*/ 202 h 572"/>
              <a:gd name="T52" fmla="*/ 270 w 461"/>
              <a:gd name="T53" fmla="*/ 230 h 572"/>
              <a:gd name="T54" fmla="*/ 258 w 461"/>
              <a:gd name="T55" fmla="*/ 257 h 572"/>
              <a:gd name="T56" fmla="*/ 250 w 461"/>
              <a:gd name="T57" fmla="*/ 286 h 572"/>
              <a:gd name="T58" fmla="*/ 245 w 461"/>
              <a:gd name="T59" fmla="*/ 314 h 572"/>
              <a:gd name="T60" fmla="*/ 241 w 461"/>
              <a:gd name="T61" fmla="*/ 345 h 572"/>
              <a:gd name="T62" fmla="*/ 239 w 461"/>
              <a:gd name="T63" fmla="*/ 375 h 572"/>
              <a:gd name="T64" fmla="*/ 239 w 461"/>
              <a:gd name="T65" fmla="*/ 407 h 572"/>
              <a:gd name="T66" fmla="*/ 336 w 461"/>
              <a:gd name="T67" fmla="*/ 420 h 572"/>
              <a:gd name="T68" fmla="*/ 0 w 461"/>
              <a:gd name="T69" fmla="*/ 42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1" h="572">
                <a:moveTo>
                  <a:pt x="85" y="426"/>
                </a:moveTo>
                <a:lnTo>
                  <a:pt x="85" y="426"/>
                </a:lnTo>
                <a:lnTo>
                  <a:pt x="88" y="409"/>
                </a:lnTo>
                <a:lnTo>
                  <a:pt x="91" y="392"/>
                </a:lnTo>
                <a:lnTo>
                  <a:pt x="95" y="375"/>
                </a:lnTo>
                <a:lnTo>
                  <a:pt x="99" y="358"/>
                </a:lnTo>
                <a:lnTo>
                  <a:pt x="105" y="342"/>
                </a:lnTo>
                <a:lnTo>
                  <a:pt x="110" y="325"/>
                </a:lnTo>
                <a:lnTo>
                  <a:pt x="117" y="310"/>
                </a:lnTo>
                <a:lnTo>
                  <a:pt x="123" y="294"/>
                </a:lnTo>
                <a:lnTo>
                  <a:pt x="132" y="278"/>
                </a:lnTo>
                <a:lnTo>
                  <a:pt x="141" y="263"/>
                </a:lnTo>
                <a:lnTo>
                  <a:pt x="150" y="247"/>
                </a:lnTo>
                <a:lnTo>
                  <a:pt x="159" y="232"/>
                </a:lnTo>
                <a:lnTo>
                  <a:pt x="169" y="218"/>
                </a:lnTo>
                <a:lnTo>
                  <a:pt x="179" y="203"/>
                </a:lnTo>
                <a:lnTo>
                  <a:pt x="191" y="188"/>
                </a:lnTo>
                <a:lnTo>
                  <a:pt x="203" y="175"/>
                </a:lnTo>
                <a:lnTo>
                  <a:pt x="214" y="161"/>
                </a:lnTo>
                <a:lnTo>
                  <a:pt x="227" y="148"/>
                </a:lnTo>
                <a:lnTo>
                  <a:pt x="240" y="135"/>
                </a:lnTo>
                <a:lnTo>
                  <a:pt x="254" y="122"/>
                </a:lnTo>
                <a:lnTo>
                  <a:pt x="268" y="109"/>
                </a:lnTo>
                <a:lnTo>
                  <a:pt x="283" y="98"/>
                </a:lnTo>
                <a:lnTo>
                  <a:pt x="297" y="86"/>
                </a:lnTo>
                <a:lnTo>
                  <a:pt x="313" y="74"/>
                </a:lnTo>
                <a:lnTo>
                  <a:pt x="327" y="64"/>
                </a:lnTo>
                <a:lnTo>
                  <a:pt x="345" y="54"/>
                </a:lnTo>
                <a:lnTo>
                  <a:pt x="360" y="43"/>
                </a:lnTo>
                <a:lnTo>
                  <a:pt x="377" y="33"/>
                </a:lnTo>
                <a:lnTo>
                  <a:pt x="393" y="25"/>
                </a:lnTo>
                <a:lnTo>
                  <a:pt x="411" y="16"/>
                </a:lnTo>
                <a:lnTo>
                  <a:pt x="428" y="7"/>
                </a:lnTo>
                <a:lnTo>
                  <a:pt x="446" y="0"/>
                </a:lnTo>
                <a:lnTo>
                  <a:pt x="460" y="10"/>
                </a:lnTo>
                <a:lnTo>
                  <a:pt x="446" y="20"/>
                </a:lnTo>
                <a:lnTo>
                  <a:pt x="432" y="29"/>
                </a:lnTo>
                <a:lnTo>
                  <a:pt x="419" y="38"/>
                </a:lnTo>
                <a:lnTo>
                  <a:pt x="406" y="49"/>
                </a:lnTo>
                <a:lnTo>
                  <a:pt x="393" y="59"/>
                </a:lnTo>
                <a:lnTo>
                  <a:pt x="382" y="69"/>
                </a:lnTo>
                <a:lnTo>
                  <a:pt x="370" y="80"/>
                </a:lnTo>
                <a:lnTo>
                  <a:pt x="359" y="91"/>
                </a:lnTo>
                <a:lnTo>
                  <a:pt x="349" y="103"/>
                </a:lnTo>
                <a:lnTo>
                  <a:pt x="339" y="114"/>
                </a:lnTo>
                <a:lnTo>
                  <a:pt x="328" y="126"/>
                </a:lnTo>
                <a:lnTo>
                  <a:pt x="319" y="138"/>
                </a:lnTo>
                <a:lnTo>
                  <a:pt x="311" y="150"/>
                </a:lnTo>
                <a:lnTo>
                  <a:pt x="302" y="163"/>
                </a:lnTo>
                <a:lnTo>
                  <a:pt x="295" y="176"/>
                </a:lnTo>
                <a:lnTo>
                  <a:pt x="288" y="190"/>
                </a:lnTo>
                <a:lnTo>
                  <a:pt x="281" y="202"/>
                </a:lnTo>
                <a:lnTo>
                  <a:pt x="275" y="215"/>
                </a:lnTo>
                <a:lnTo>
                  <a:pt x="270" y="230"/>
                </a:lnTo>
                <a:lnTo>
                  <a:pt x="263" y="243"/>
                </a:lnTo>
                <a:lnTo>
                  <a:pt x="258" y="257"/>
                </a:lnTo>
                <a:lnTo>
                  <a:pt x="255" y="271"/>
                </a:lnTo>
                <a:lnTo>
                  <a:pt x="250" y="286"/>
                </a:lnTo>
                <a:lnTo>
                  <a:pt x="247" y="300"/>
                </a:lnTo>
                <a:lnTo>
                  <a:pt x="245" y="314"/>
                </a:lnTo>
                <a:lnTo>
                  <a:pt x="242" y="329"/>
                </a:lnTo>
                <a:lnTo>
                  <a:pt x="241" y="345"/>
                </a:lnTo>
                <a:lnTo>
                  <a:pt x="239" y="360"/>
                </a:lnTo>
                <a:lnTo>
                  <a:pt x="239" y="375"/>
                </a:lnTo>
                <a:lnTo>
                  <a:pt x="239" y="391"/>
                </a:lnTo>
                <a:lnTo>
                  <a:pt x="239" y="407"/>
                </a:lnTo>
                <a:lnTo>
                  <a:pt x="240" y="423"/>
                </a:lnTo>
                <a:lnTo>
                  <a:pt x="336" y="420"/>
                </a:lnTo>
                <a:lnTo>
                  <a:pt x="172" y="571"/>
                </a:lnTo>
                <a:lnTo>
                  <a:pt x="0" y="428"/>
                </a:lnTo>
                <a:lnTo>
                  <a:pt x="85" y="426"/>
                </a:lnTo>
              </a:path>
            </a:pathLst>
          </a:custGeom>
          <a:solidFill>
            <a:schemeClr val="tx2"/>
          </a:solidFill>
          <a:ln w="22225"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58" name="Freeform 6"/>
          <p:cNvSpPr>
            <a:spLocks/>
          </p:cNvSpPr>
          <p:nvPr/>
        </p:nvSpPr>
        <p:spPr bwMode="auto">
          <a:xfrm>
            <a:off x="4843463" y="2042352"/>
            <a:ext cx="53975" cy="26987"/>
          </a:xfrm>
          <a:custGeom>
            <a:avLst/>
            <a:gdLst>
              <a:gd name="T0" fmla="*/ 4 w 21"/>
              <a:gd name="T1" fmla="*/ 9 h 17"/>
              <a:gd name="T2" fmla="*/ 1 w 21"/>
              <a:gd name="T3" fmla="*/ 16 h 17"/>
              <a:gd name="T4" fmla="*/ 20 w 21"/>
              <a:gd name="T5" fmla="*/ 16 h 17"/>
              <a:gd name="T6" fmla="*/ 20 w 21"/>
              <a:gd name="T7" fmla="*/ 0 h 17"/>
              <a:gd name="T8" fmla="*/ 1 w 21"/>
              <a:gd name="T9" fmla="*/ 0 h 17"/>
              <a:gd name="T10" fmla="*/ 0 w 21"/>
              <a:gd name="T11" fmla="*/ 9 h 17"/>
              <a:gd name="T12" fmla="*/ 1 w 21"/>
              <a:gd name="T13" fmla="*/ 0 h 17"/>
              <a:gd name="T14" fmla="*/ 0 w 21"/>
              <a:gd name="T15" fmla="*/ 0 h 17"/>
              <a:gd name="T16" fmla="*/ 0 w 21"/>
              <a:gd name="T17" fmla="*/ 9 h 17"/>
              <a:gd name="T18" fmla="*/ 4 w 21"/>
              <a:gd name="T19"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7">
                <a:moveTo>
                  <a:pt x="4" y="9"/>
                </a:moveTo>
                <a:lnTo>
                  <a:pt x="1" y="16"/>
                </a:lnTo>
                <a:lnTo>
                  <a:pt x="20" y="16"/>
                </a:lnTo>
                <a:lnTo>
                  <a:pt x="20" y="0"/>
                </a:lnTo>
                <a:lnTo>
                  <a:pt x="1" y="0"/>
                </a:lnTo>
                <a:lnTo>
                  <a:pt x="0" y="9"/>
                </a:lnTo>
                <a:lnTo>
                  <a:pt x="1" y="0"/>
                </a:lnTo>
                <a:lnTo>
                  <a:pt x="0" y="0"/>
                </a:lnTo>
                <a:lnTo>
                  <a:pt x="0" y="9"/>
                </a:lnTo>
                <a:lnTo>
                  <a:pt x="4" y="9"/>
                </a:lnTo>
              </a:path>
            </a:pathLst>
          </a:custGeom>
          <a:solidFill>
            <a:schemeClr val="tx2"/>
          </a:solidFill>
          <a:ln w="12700" cap="rnd" cmpd="sng">
            <a:solidFill>
              <a:schemeClr val="accent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59" name="Freeform 7"/>
          <p:cNvSpPr>
            <a:spLocks/>
          </p:cNvSpPr>
          <p:nvPr/>
        </p:nvSpPr>
        <p:spPr bwMode="auto">
          <a:xfrm rot="-5400000">
            <a:off x="5307806" y="4506945"/>
            <a:ext cx="731838" cy="1301750"/>
          </a:xfrm>
          <a:custGeom>
            <a:avLst/>
            <a:gdLst>
              <a:gd name="T0" fmla="*/ 85 w 461"/>
              <a:gd name="T1" fmla="*/ 426 h 572"/>
              <a:gd name="T2" fmla="*/ 91 w 461"/>
              <a:gd name="T3" fmla="*/ 392 h 572"/>
              <a:gd name="T4" fmla="*/ 99 w 461"/>
              <a:gd name="T5" fmla="*/ 358 h 572"/>
              <a:gd name="T6" fmla="*/ 110 w 461"/>
              <a:gd name="T7" fmla="*/ 325 h 572"/>
              <a:gd name="T8" fmla="*/ 123 w 461"/>
              <a:gd name="T9" fmla="*/ 294 h 572"/>
              <a:gd name="T10" fmla="*/ 141 w 461"/>
              <a:gd name="T11" fmla="*/ 263 h 572"/>
              <a:gd name="T12" fmla="*/ 159 w 461"/>
              <a:gd name="T13" fmla="*/ 232 h 572"/>
              <a:gd name="T14" fmla="*/ 179 w 461"/>
              <a:gd name="T15" fmla="*/ 203 h 572"/>
              <a:gd name="T16" fmla="*/ 203 w 461"/>
              <a:gd name="T17" fmla="*/ 175 h 572"/>
              <a:gd name="T18" fmla="*/ 227 w 461"/>
              <a:gd name="T19" fmla="*/ 148 h 572"/>
              <a:gd name="T20" fmla="*/ 254 w 461"/>
              <a:gd name="T21" fmla="*/ 122 h 572"/>
              <a:gd name="T22" fmla="*/ 283 w 461"/>
              <a:gd name="T23" fmla="*/ 98 h 572"/>
              <a:gd name="T24" fmla="*/ 313 w 461"/>
              <a:gd name="T25" fmla="*/ 74 h 572"/>
              <a:gd name="T26" fmla="*/ 345 w 461"/>
              <a:gd name="T27" fmla="*/ 54 h 572"/>
              <a:gd name="T28" fmla="*/ 377 w 461"/>
              <a:gd name="T29" fmla="*/ 33 h 572"/>
              <a:gd name="T30" fmla="*/ 411 w 461"/>
              <a:gd name="T31" fmla="*/ 16 h 572"/>
              <a:gd name="T32" fmla="*/ 446 w 461"/>
              <a:gd name="T33" fmla="*/ 0 h 572"/>
              <a:gd name="T34" fmla="*/ 446 w 461"/>
              <a:gd name="T35" fmla="*/ 20 h 572"/>
              <a:gd name="T36" fmla="*/ 419 w 461"/>
              <a:gd name="T37" fmla="*/ 38 h 572"/>
              <a:gd name="T38" fmla="*/ 393 w 461"/>
              <a:gd name="T39" fmla="*/ 59 h 572"/>
              <a:gd name="T40" fmla="*/ 370 w 461"/>
              <a:gd name="T41" fmla="*/ 80 h 572"/>
              <a:gd name="T42" fmla="*/ 349 w 461"/>
              <a:gd name="T43" fmla="*/ 103 h 572"/>
              <a:gd name="T44" fmla="*/ 328 w 461"/>
              <a:gd name="T45" fmla="*/ 126 h 572"/>
              <a:gd name="T46" fmla="*/ 311 w 461"/>
              <a:gd name="T47" fmla="*/ 150 h 572"/>
              <a:gd name="T48" fmla="*/ 295 w 461"/>
              <a:gd name="T49" fmla="*/ 176 h 572"/>
              <a:gd name="T50" fmla="*/ 281 w 461"/>
              <a:gd name="T51" fmla="*/ 202 h 572"/>
              <a:gd name="T52" fmla="*/ 270 w 461"/>
              <a:gd name="T53" fmla="*/ 230 h 572"/>
              <a:gd name="T54" fmla="*/ 258 w 461"/>
              <a:gd name="T55" fmla="*/ 257 h 572"/>
              <a:gd name="T56" fmla="*/ 250 w 461"/>
              <a:gd name="T57" fmla="*/ 286 h 572"/>
              <a:gd name="T58" fmla="*/ 245 w 461"/>
              <a:gd name="T59" fmla="*/ 314 h 572"/>
              <a:gd name="T60" fmla="*/ 241 w 461"/>
              <a:gd name="T61" fmla="*/ 345 h 572"/>
              <a:gd name="T62" fmla="*/ 239 w 461"/>
              <a:gd name="T63" fmla="*/ 375 h 572"/>
              <a:gd name="T64" fmla="*/ 239 w 461"/>
              <a:gd name="T65" fmla="*/ 407 h 572"/>
              <a:gd name="T66" fmla="*/ 336 w 461"/>
              <a:gd name="T67" fmla="*/ 420 h 572"/>
              <a:gd name="T68" fmla="*/ 0 w 461"/>
              <a:gd name="T69" fmla="*/ 42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1" h="572">
                <a:moveTo>
                  <a:pt x="85" y="426"/>
                </a:moveTo>
                <a:lnTo>
                  <a:pt x="85" y="426"/>
                </a:lnTo>
                <a:lnTo>
                  <a:pt x="88" y="409"/>
                </a:lnTo>
                <a:lnTo>
                  <a:pt x="91" y="392"/>
                </a:lnTo>
                <a:lnTo>
                  <a:pt x="95" y="375"/>
                </a:lnTo>
                <a:lnTo>
                  <a:pt x="99" y="358"/>
                </a:lnTo>
                <a:lnTo>
                  <a:pt x="105" y="342"/>
                </a:lnTo>
                <a:lnTo>
                  <a:pt x="110" y="325"/>
                </a:lnTo>
                <a:lnTo>
                  <a:pt x="117" y="310"/>
                </a:lnTo>
                <a:lnTo>
                  <a:pt x="123" y="294"/>
                </a:lnTo>
                <a:lnTo>
                  <a:pt x="132" y="278"/>
                </a:lnTo>
                <a:lnTo>
                  <a:pt x="141" y="263"/>
                </a:lnTo>
                <a:lnTo>
                  <a:pt x="150" y="247"/>
                </a:lnTo>
                <a:lnTo>
                  <a:pt x="159" y="232"/>
                </a:lnTo>
                <a:lnTo>
                  <a:pt x="169" y="218"/>
                </a:lnTo>
                <a:lnTo>
                  <a:pt x="179" y="203"/>
                </a:lnTo>
                <a:lnTo>
                  <a:pt x="191" y="188"/>
                </a:lnTo>
                <a:lnTo>
                  <a:pt x="203" y="175"/>
                </a:lnTo>
                <a:lnTo>
                  <a:pt x="214" y="161"/>
                </a:lnTo>
                <a:lnTo>
                  <a:pt x="227" y="148"/>
                </a:lnTo>
                <a:lnTo>
                  <a:pt x="240" y="135"/>
                </a:lnTo>
                <a:lnTo>
                  <a:pt x="254" y="122"/>
                </a:lnTo>
                <a:lnTo>
                  <a:pt x="268" y="109"/>
                </a:lnTo>
                <a:lnTo>
                  <a:pt x="283" y="98"/>
                </a:lnTo>
                <a:lnTo>
                  <a:pt x="297" y="86"/>
                </a:lnTo>
                <a:lnTo>
                  <a:pt x="313" y="74"/>
                </a:lnTo>
                <a:lnTo>
                  <a:pt x="327" y="64"/>
                </a:lnTo>
                <a:lnTo>
                  <a:pt x="345" y="54"/>
                </a:lnTo>
                <a:lnTo>
                  <a:pt x="360" y="43"/>
                </a:lnTo>
                <a:lnTo>
                  <a:pt x="377" y="33"/>
                </a:lnTo>
                <a:lnTo>
                  <a:pt x="393" y="25"/>
                </a:lnTo>
                <a:lnTo>
                  <a:pt x="411" y="16"/>
                </a:lnTo>
                <a:lnTo>
                  <a:pt x="428" y="7"/>
                </a:lnTo>
                <a:lnTo>
                  <a:pt x="446" y="0"/>
                </a:lnTo>
                <a:lnTo>
                  <a:pt x="460" y="10"/>
                </a:lnTo>
                <a:lnTo>
                  <a:pt x="446" y="20"/>
                </a:lnTo>
                <a:lnTo>
                  <a:pt x="432" y="29"/>
                </a:lnTo>
                <a:lnTo>
                  <a:pt x="419" y="38"/>
                </a:lnTo>
                <a:lnTo>
                  <a:pt x="406" y="49"/>
                </a:lnTo>
                <a:lnTo>
                  <a:pt x="393" y="59"/>
                </a:lnTo>
                <a:lnTo>
                  <a:pt x="382" y="69"/>
                </a:lnTo>
                <a:lnTo>
                  <a:pt x="370" y="80"/>
                </a:lnTo>
                <a:lnTo>
                  <a:pt x="359" y="91"/>
                </a:lnTo>
                <a:lnTo>
                  <a:pt x="349" y="103"/>
                </a:lnTo>
                <a:lnTo>
                  <a:pt x="339" y="114"/>
                </a:lnTo>
                <a:lnTo>
                  <a:pt x="328" y="126"/>
                </a:lnTo>
                <a:lnTo>
                  <a:pt x="319" y="138"/>
                </a:lnTo>
                <a:lnTo>
                  <a:pt x="311" y="150"/>
                </a:lnTo>
                <a:lnTo>
                  <a:pt x="302" y="163"/>
                </a:lnTo>
                <a:lnTo>
                  <a:pt x="295" y="176"/>
                </a:lnTo>
                <a:lnTo>
                  <a:pt x="288" y="190"/>
                </a:lnTo>
                <a:lnTo>
                  <a:pt x="281" y="202"/>
                </a:lnTo>
                <a:lnTo>
                  <a:pt x="275" y="215"/>
                </a:lnTo>
                <a:lnTo>
                  <a:pt x="270" y="230"/>
                </a:lnTo>
                <a:lnTo>
                  <a:pt x="263" y="243"/>
                </a:lnTo>
                <a:lnTo>
                  <a:pt x="258" y="257"/>
                </a:lnTo>
                <a:lnTo>
                  <a:pt x="255" y="271"/>
                </a:lnTo>
                <a:lnTo>
                  <a:pt x="250" y="286"/>
                </a:lnTo>
                <a:lnTo>
                  <a:pt x="247" y="300"/>
                </a:lnTo>
                <a:lnTo>
                  <a:pt x="245" y="314"/>
                </a:lnTo>
                <a:lnTo>
                  <a:pt x="242" y="329"/>
                </a:lnTo>
                <a:lnTo>
                  <a:pt x="241" y="345"/>
                </a:lnTo>
                <a:lnTo>
                  <a:pt x="239" y="360"/>
                </a:lnTo>
                <a:lnTo>
                  <a:pt x="239" y="375"/>
                </a:lnTo>
                <a:lnTo>
                  <a:pt x="239" y="391"/>
                </a:lnTo>
                <a:lnTo>
                  <a:pt x="239" y="407"/>
                </a:lnTo>
                <a:lnTo>
                  <a:pt x="240" y="423"/>
                </a:lnTo>
                <a:lnTo>
                  <a:pt x="336" y="420"/>
                </a:lnTo>
                <a:lnTo>
                  <a:pt x="172" y="571"/>
                </a:lnTo>
                <a:lnTo>
                  <a:pt x="0" y="428"/>
                </a:lnTo>
                <a:lnTo>
                  <a:pt x="85" y="426"/>
                </a:lnTo>
              </a:path>
            </a:pathLst>
          </a:custGeom>
          <a:solidFill>
            <a:schemeClr val="tx2"/>
          </a:solidFill>
          <a:ln w="22225"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pic>
        <p:nvPicPr>
          <p:cNvPr id="49161" name="Picture 9" descr="decontamina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570739"/>
            <a:ext cx="2057400" cy="1546947"/>
          </a:xfrm>
          <a:prstGeom prst="rect">
            <a:avLst/>
          </a:prstGeom>
          <a:noFill/>
          <a:ln w="12700">
            <a:solidFill>
              <a:srgbClr val="002A6C"/>
            </a:solidFill>
            <a:miter lim="800000"/>
            <a:headEnd/>
            <a:tailEnd/>
          </a:ln>
          <a:extLst>
            <a:ext uri="{909E8E84-426E-40DD-AFC4-6F175D3DCCD1}">
              <a14:hiddenFill xmlns:a14="http://schemas.microsoft.com/office/drawing/2010/main">
                <a:solidFill>
                  <a:srgbClr val="FFFFFF"/>
                </a:solidFill>
              </a14:hiddenFill>
            </a:ext>
          </a:extLst>
        </p:spPr>
      </p:pic>
      <p:sp>
        <p:nvSpPr>
          <p:cNvPr id="49162" name="Rectangle 10"/>
          <p:cNvSpPr>
            <a:spLocks noChangeArrowheads="1"/>
          </p:cNvSpPr>
          <p:nvPr/>
        </p:nvSpPr>
        <p:spPr bwMode="auto">
          <a:xfrm>
            <a:off x="3352800" y="123821"/>
            <a:ext cx="2514600" cy="446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eaLnBrk="0" hangingPunct="0"/>
            <a:r>
              <a:rPr lang="en-US" altLang="en-US" sz="2300" dirty="0">
                <a:solidFill>
                  <a:schemeClr val="tx2"/>
                </a:solidFill>
                <a:latin typeface="Gill Sans MT" panose="020B0502020104020203" pitchFamily="34" charset="0"/>
                <a:cs typeface="Gill Sans"/>
              </a:rPr>
              <a:t>Decontaminate</a:t>
            </a:r>
          </a:p>
        </p:txBody>
      </p:sp>
      <p:sp>
        <p:nvSpPr>
          <p:cNvPr id="49164" name="Rectangle 12"/>
          <p:cNvSpPr>
            <a:spLocks noChangeArrowheads="1"/>
          </p:cNvSpPr>
          <p:nvPr/>
        </p:nvSpPr>
        <p:spPr bwMode="auto">
          <a:xfrm>
            <a:off x="4114800" y="2605914"/>
            <a:ext cx="11430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eaLnBrk="0" hangingPunct="0"/>
            <a:r>
              <a:rPr lang="en-US" altLang="en-US" sz="2400" dirty="0">
                <a:solidFill>
                  <a:srgbClr val="002A6C"/>
                </a:solidFill>
                <a:latin typeface="Gill Sans MT" panose="020B0502020104020203" pitchFamily="34" charset="0"/>
              </a:rPr>
              <a:t>Clean</a:t>
            </a:r>
          </a:p>
        </p:txBody>
      </p:sp>
      <p:pic>
        <p:nvPicPr>
          <p:cNvPr id="49165" name="Picture 13" descr="scrub_sharp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3993" y="3063114"/>
            <a:ext cx="2194560" cy="1676400"/>
          </a:xfrm>
          <a:prstGeom prst="rect">
            <a:avLst/>
          </a:prstGeom>
          <a:noFill/>
          <a:ln w="12700">
            <a:solidFill>
              <a:srgbClr val="002A6C"/>
            </a:solidFill>
            <a:miter lim="800000"/>
            <a:headEnd/>
            <a:tailEnd/>
          </a:ln>
          <a:extLst>
            <a:ext uri="{909E8E84-426E-40DD-AFC4-6F175D3DCCD1}">
              <a14:hiddenFill xmlns:a14="http://schemas.microsoft.com/office/drawing/2010/main">
                <a:solidFill>
                  <a:srgbClr val="FFFFFF"/>
                </a:solidFill>
              </a14:hiddenFill>
            </a:ext>
          </a:extLst>
        </p:spPr>
      </p:pic>
      <p:sp>
        <p:nvSpPr>
          <p:cNvPr id="49166" name="Rectangle 14"/>
          <p:cNvSpPr>
            <a:spLocks noGrp="1" noChangeArrowheads="1"/>
          </p:cNvSpPr>
          <p:nvPr>
            <p:ph type="body" sz="half" idx="4294967295"/>
          </p:nvPr>
        </p:nvSpPr>
        <p:spPr>
          <a:xfrm>
            <a:off x="576384" y="2649949"/>
            <a:ext cx="2743200" cy="1751427"/>
          </a:xfrm>
          <a:noFill/>
          <a:ln/>
        </p:spPr>
        <p:txBody>
          <a:bodyPr/>
          <a:lstStyle/>
          <a:p>
            <a:pPr>
              <a:spcBef>
                <a:spcPct val="0"/>
              </a:spcBef>
              <a:buFont typeface="Wingdings" panose="05000000000000000000" pitchFamily="2" charset="2"/>
              <a:buNone/>
            </a:pPr>
            <a:r>
              <a:rPr lang="en-US" altLang="en-US" sz="2400" dirty="0">
                <a:solidFill>
                  <a:schemeClr val="tx2"/>
                </a:solidFill>
                <a:cs typeface="Gill Sans"/>
              </a:rPr>
              <a:t>Sterilize:</a:t>
            </a:r>
          </a:p>
          <a:p>
            <a:pPr marL="231775" indent="-231775">
              <a:spcBef>
                <a:spcPct val="0"/>
              </a:spcBef>
            </a:pPr>
            <a:r>
              <a:rPr lang="en-US" altLang="en-US" sz="2000" dirty="0">
                <a:solidFill>
                  <a:schemeClr val="tx2"/>
                </a:solidFill>
                <a:cs typeface="Gill Sans"/>
              </a:rPr>
              <a:t>Chemical </a:t>
            </a:r>
          </a:p>
          <a:p>
            <a:pPr marL="231775" indent="-231775">
              <a:spcBef>
                <a:spcPct val="0"/>
              </a:spcBef>
            </a:pPr>
            <a:r>
              <a:rPr lang="en-US" altLang="en-US" sz="2000" dirty="0">
                <a:solidFill>
                  <a:schemeClr val="tx2"/>
                </a:solidFill>
                <a:cs typeface="Gill Sans"/>
              </a:rPr>
              <a:t>High-pressure steam</a:t>
            </a:r>
          </a:p>
          <a:p>
            <a:pPr marL="231775" indent="-231775">
              <a:spcBef>
                <a:spcPct val="0"/>
              </a:spcBef>
            </a:pPr>
            <a:r>
              <a:rPr lang="en-US" altLang="en-US" sz="2000" dirty="0">
                <a:solidFill>
                  <a:schemeClr val="tx2"/>
                </a:solidFill>
                <a:cs typeface="Gill Sans"/>
              </a:rPr>
              <a:t>Dry heat</a:t>
            </a:r>
          </a:p>
        </p:txBody>
      </p:sp>
      <p:sp>
        <p:nvSpPr>
          <p:cNvPr id="49168" name="Freeform 16"/>
          <p:cNvSpPr>
            <a:spLocks/>
          </p:cNvSpPr>
          <p:nvPr/>
        </p:nvSpPr>
        <p:spPr bwMode="auto">
          <a:xfrm>
            <a:off x="2971800" y="5660263"/>
            <a:ext cx="685800" cy="625475"/>
          </a:xfrm>
          <a:custGeom>
            <a:avLst/>
            <a:gdLst>
              <a:gd name="T0" fmla="*/ 158 w 285"/>
              <a:gd name="T1" fmla="*/ 331 h 376"/>
              <a:gd name="T2" fmla="*/ 158 w 285"/>
              <a:gd name="T3" fmla="*/ 331 h 376"/>
              <a:gd name="T4" fmla="*/ 148 w 285"/>
              <a:gd name="T5" fmla="*/ 324 h 376"/>
              <a:gd name="T6" fmla="*/ 138 w 285"/>
              <a:gd name="T7" fmla="*/ 316 h 376"/>
              <a:gd name="T8" fmla="*/ 127 w 285"/>
              <a:gd name="T9" fmla="*/ 308 h 376"/>
              <a:gd name="T10" fmla="*/ 118 w 285"/>
              <a:gd name="T11" fmla="*/ 301 h 376"/>
              <a:gd name="T12" fmla="*/ 109 w 285"/>
              <a:gd name="T13" fmla="*/ 292 h 376"/>
              <a:gd name="T14" fmla="*/ 101 w 285"/>
              <a:gd name="T15" fmla="*/ 284 h 376"/>
              <a:gd name="T16" fmla="*/ 92 w 285"/>
              <a:gd name="T17" fmla="*/ 275 h 376"/>
              <a:gd name="T18" fmla="*/ 84 w 285"/>
              <a:gd name="T19" fmla="*/ 266 h 376"/>
              <a:gd name="T20" fmla="*/ 76 w 285"/>
              <a:gd name="T21" fmla="*/ 256 h 376"/>
              <a:gd name="T22" fmla="*/ 70 w 285"/>
              <a:gd name="T23" fmla="*/ 247 h 376"/>
              <a:gd name="T24" fmla="*/ 62 w 285"/>
              <a:gd name="T25" fmla="*/ 237 h 376"/>
              <a:gd name="T26" fmla="*/ 55 w 285"/>
              <a:gd name="T27" fmla="*/ 227 h 376"/>
              <a:gd name="T28" fmla="*/ 49 w 285"/>
              <a:gd name="T29" fmla="*/ 217 h 376"/>
              <a:gd name="T30" fmla="*/ 44 w 285"/>
              <a:gd name="T31" fmla="*/ 207 h 376"/>
              <a:gd name="T32" fmla="*/ 38 w 285"/>
              <a:gd name="T33" fmla="*/ 196 h 376"/>
              <a:gd name="T34" fmla="*/ 32 w 285"/>
              <a:gd name="T35" fmla="*/ 185 h 376"/>
              <a:gd name="T36" fmla="*/ 27 w 285"/>
              <a:gd name="T37" fmla="*/ 174 h 376"/>
              <a:gd name="T38" fmla="*/ 23 w 285"/>
              <a:gd name="T39" fmla="*/ 164 h 376"/>
              <a:gd name="T40" fmla="*/ 18 w 285"/>
              <a:gd name="T41" fmla="*/ 153 h 376"/>
              <a:gd name="T42" fmla="*/ 15 w 285"/>
              <a:gd name="T43" fmla="*/ 141 h 376"/>
              <a:gd name="T44" fmla="*/ 12 w 285"/>
              <a:gd name="T45" fmla="*/ 130 h 376"/>
              <a:gd name="T46" fmla="*/ 9 w 285"/>
              <a:gd name="T47" fmla="*/ 118 h 376"/>
              <a:gd name="T48" fmla="*/ 7 w 285"/>
              <a:gd name="T49" fmla="*/ 108 h 376"/>
              <a:gd name="T50" fmla="*/ 5 w 285"/>
              <a:gd name="T51" fmla="*/ 96 h 376"/>
              <a:gd name="T52" fmla="*/ 2 w 285"/>
              <a:gd name="T53" fmla="*/ 85 h 376"/>
              <a:gd name="T54" fmla="*/ 1 w 285"/>
              <a:gd name="T55" fmla="*/ 73 h 376"/>
              <a:gd name="T56" fmla="*/ 0 w 285"/>
              <a:gd name="T57" fmla="*/ 61 h 376"/>
              <a:gd name="T58" fmla="*/ 0 w 285"/>
              <a:gd name="T59" fmla="*/ 50 h 376"/>
              <a:gd name="T60" fmla="*/ 0 w 285"/>
              <a:gd name="T61" fmla="*/ 38 h 376"/>
              <a:gd name="T62" fmla="*/ 0 w 285"/>
              <a:gd name="T63" fmla="*/ 26 h 376"/>
              <a:gd name="T64" fmla="*/ 0 w 285"/>
              <a:gd name="T65" fmla="*/ 14 h 376"/>
              <a:gd name="T66" fmla="*/ 0 w 285"/>
              <a:gd name="T67" fmla="*/ 2 h 376"/>
              <a:gd name="T68" fmla="*/ 12 w 285"/>
              <a:gd name="T69" fmla="*/ 0 h 376"/>
              <a:gd name="T70" fmla="*/ 15 w 285"/>
              <a:gd name="T71" fmla="*/ 20 h 376"/>
              <a:gd name="T72" fmla="*/ 18 w 285"/>
              <a:gd name="T73" fmla="*/ 39 h 376"/>
              <a:gd name="T74" fmla="*/ 25 w 285"/>
              <a:gd name="T75" fmla="*/ 58 h 376"/>
              <a:gd name="T76" fmla="*/ 31 w 285"/>
              <a:gd name="T77" fmla="*/ 78 h 376"/>
              <a:gd name="T78" fmla="*/ 40 w 285"/>
              <a:gd name="T79" fmla="*/ 97 h 376"/>
              <a:gd name="T80" fmla="*/ 49 w 285"/>
              <a:gd name="T81" fmla="*/ 114 h 376"/>
              <a:gd name="T82" fmla="*/ 59 w 285"/>
              <a:gd name="T83" fmla="*/ 131 h 376"/>
              <a:gd name="T84" fmla="*/ 71 w 285"/>
              <a:gd name="T85" fmla="*/ 147 h 376"/>
              <a:gd name="T86" fmla="*/ 84 w 285"/>
              <a:gd name="T87" fmla="*/ 163 h 376"/>
              <a:gd name="T88" fmla="*/ 99 w 285"/>
              <a:gd name="T89" fmla="*/ 178 h 376"/>
              <a:gd name="T90" fmla="*/ 115 w 285"/>
              <a:gd name="T91" fmla="*/ 193 h 376"/>
              <a:gd name="T92" fmla="*/ 131 w 285"/>
              <a:gd name="T93" fmla="*/ 205 h 376"/>
              <a:gd name="T94" fmla="*/ 149 w 285"/>
              <a:gd name="T95" fmla="*/ 219 h 376"/>
              <a:gd name="T96" fmla="*/ 168 w 285"/>
              <a:gd name="T97" fmla="*/ 230 h 376"/>
              <a:gd name="T98" fmla="*/ 187 w 285"/>
              <a:gd name="T99" fmla="*/ 241 h 376"/>
              <a:gd name="T100" fmla="*/ 209 w 285"/>
              <a:gd name="T101" fmla="*/ 252 h 376"/>
              <a:gd name="T102" fmla="*/ 240 w 285"/>
              <a:gd name="T103" fmla="*/ 202 h 376"/>
              <a:gd name="T104" fmla="*/ 284 w 285"/>
              <a:gd name="T105" fmla="*/ 337 h 376"/>
              <a:gd name="T106" fmla="*/ 130 w 285"/>
              <a:gd name="T107" fmla="*/ 375 h 376"/>
              <a:gd name="T108" fmla="*/ 158 w 285"/>
              <a:gd name="T109" fmla="*/ 331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5" h="376">
                <a:moveTo>
                  <a:pt x="158" y="331"/>
                </a:moveTo>
                <a:lnTo>
                  <a:pt x="158" y="331"/>
                </a:lnTo>
                <a:lnTo>
                  <a:pt x="148" y="324"/>
                </a:lnTo>
                <a:lnTo>
                  <a:pt x="138" y="316"/>
                </a:lnTo>
                <a:lnTo>
                  <a:pt x="127" y="308"/>
                </a:lnTo>
                <a:lnTo>
                  <a:pt x="118" y="301"/>
                </a:lnTo>
                <a:lnTo>
                  <a:pt x="109" y="292"/>
                </a:lnTo>
                <a:lnTo>
                  <a:pt x="101" y="284"/>
                </a:lnTo>
                <a:lnTo>
                  <a:pt x="92" y="275"/>
                </a:lnTo>
                <a:lnTo>
                  <a:pt x="84" y="266"/>
                </a:lnTo>
                <a:lnTo>
                  <a:pt x="76" y="256"/>
                </a:lnTo>
                <a:lnTo>
                  <a:pt x="70" y="247"/>
                </a:lnTo>
                <a:lnTo>
                  <a:pt x="62" y="237"/>
                </a:lnTo>
                <a:lnTo>
                  <a:pt x="55" y="227"/>
                </a:lnTo>
                <a:lnTo>
                  <a:pt x="49" y="217"/>
                </a:lnTo>
                <a:lnTo>
                  <a:pt x="44" y="207"/>
                </a:lnTo>
                <a:lnTo>
                  <a:pt x="38" y="196"/>
                </a:lnTo>
                <a:lnTo>
                  <a:pt x="32" y="185"/>
                </a:lnTo>
                <a:lnTo>
                  <a:pt x="27" y="174"/>
                </a:lnTo>
                <a:lnTo>
                  <a:pt x="23" y="164"/>
                </a:lnTo>
                <a:lnTo>
                  <a:pt x="18" y="153"/>
                </a:lnTo>
                <a:lnTo>
                  <a:pt x="15" y="141"/>
                </a:lnTo>
                <a:lnTo>
                  <a:pt x="12" y="130"/>
                </a:lnTo>
                <a:lnTo>
                  <a:pt x="9" y="118"/>
                </a:lnTo>
                <a:lnTo>
                  <a:pt x="7" y="108"/>
                </a:lnTo>
                <a:lnTo>
                  <a:pt x="5" y="96"/>
                </a:lnTo>
                <a:lnTo>
                  <a:pt x="2" y="85"/>
                </a:lnTo>
                <a:lnTo>
                  <a:pt x="1" y="73"/>
                </a:lnTo>
                <a:lnTo>
                  <a:pt x="0" y="61"/>
                </a:lnTo>
                <a:lnTo>
                  <a:pt x="0" y="50"/>
                </a:lnTo>
                <a:lnTo>
                  <a:pt x="0" y="38"/>
                </a:lnTo>
                <a:lnTo>
                  <a:pt x="0" y="26"/>
                </a:lnTo>
                <a:lnTo>
                  <a:pt x="0" y="14"/>
                </a:lnTo>
                <a:lnTo>
                  <a:pt x="0" y="2"/>
                </a:lnTo>
                <a:lnTo>
                  <a:pt x="12" y="0"/>
                </a:lnTo>
                <a:lnTo>
                  <a:pt x="15" y="20"/>
                </a:lnTo>
                <a:lnTo>
                  <a:pt x="18" y="39"/>
                </a:lnTo>
                <a:lnTo>
                  <a:pt x="25" y="58"/>
                </a:lnTo>
                <a:lnTo>
                  <a:pt x="31" y="78"/>
                </a:lnTo>
                <a:lnTo>
                  <a:pt x="40" y="97"/>
                </a:lnTo>
                <a:lnTo>
                  <a:pt x="49" y="114"/>
                </a:lnTo>
                <a:lnTo>
                  <a:pt x="59" y="131"/>
                </a:lnTo>
                <a:lnTo>
                  <a:pt x="71" y="147"/>
                </a:lnTo>
                <a:lnTo>
                  <a:pt x="84" y="163"/>
                </a:lnTo>
                <a:lnTo>
                  <a:pt x="99" y="178"/>
                </a:lnTo>
                <a:lnTo>
                  <a:pt x="115" y="193"/>
                </a:lnTo>
                <a:lnTo>
                  <a:pt x="131" y="205"/>
                </a:lnTo>
                <a:lnTo>
                  <a:pt x="149" y="219"/>
                </a:lnTo>
                <a:lnTo>
                  <a:pt x="168" y="230"/>
                </a:lnTo>
                <a:lnTo>
                  <a:pt x="187" y="241"/>
                </a:lnTo>
                <a:lnTo>
                  <a:pt x="209" y="252"/>
                </a:lnTo>
                <a:lnTo>
                  <a:pt x="240" y="202"/>
                </a:lnTo>
                <a:lnTo>
                  <a:pt x="284" y="337"/>
                </a:lnTo>
                <a:lnTo>
                  <a:pt x="130" y="375"/>
                </a:lnTo>
                <a:lnTo>
                  <a:pt x="158" y="331"/>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70" name="Freeform 18"/>
          <p:cNvSpPr>
            <a:spLocks/>
          </p:cNvSpPr>
          <p:nvPr/>
        </p:nvSpPr>
        <p:spPr bwMode="auto">
          <a:xfrm rot="21256853">
            <a:off x="5514063" y="5660264"/>
            <a:ext cx="835025" cy="596900"/>
          </a:xfrm>
          <a:custGeom>
            <a:avLst/>
            <a:gdLst>
              <a:gd name="T0" fmla="*/ 125 w 286"/>
              <a:gd name="T1" fmla="*/ 331 h 376"/>
              <a:gd name="T2" fmla="*/ 125 w 286"/>
              <a:gd name="T3" fmla="*/ 331 h 376"/>
              <a:gd name="T4" fmla="*/ 135 w 286"/>
              <a:gd name="T5" fmla="*/ 324 h 376"/>
              <a:gd name="T6" fmla="*/ 146 w 286"/>
              <a:gd name="T7" fmla="*/ 316 h 376"/>
              <a:gd name="T8" fmla="*/ 156 w 286"/>
              <a:gd name="T9" fmla="*/ 308 h 376"/>
              <a:gd name="T10" fmla="*/ 165 w 286"/>
              <a:gd name="T11" fmla="*/ 301 h 376"/>
              <a:gd name="T12" fmla="*/ 174 w 286"/>
              <a:gd name="T13" fmla="*/ 292 h 376"/>
              <a:gd name="T14" fmla="*/ 183 w 286"/>
              <a:gd name="T15" fmla="*/ 284 h 376"/>
              <a:gd name="T16" fmla="*/ 192 w 286"/>
              <a:gd name="T17" fmla="*/ 275 h 376"/>
              <a:gd name="T18" fmla="*/ 200 w 286"/>
              <a:gd name="T19" fmla="*/ 266 h 376"/>
              <a:gd name="T20" fmla="*/ 207 w 286"/>
              <a:gd name="T21" fmla="*/ 256 h 376"/>
              <a:gd name="T22" fmla="*/ 214 w 286"/>
              <a:gd name="T23" fmla="*/ 247 h 376"/>
              <a:gd name="T24" fmla="*/ 222 w 286"/>
              <a:gd name="T25" fmla="*/ 237 h 376"/>
              <a:gd name="T26" fmla="*/ 228 w 286"/>
              <a:gd name="T27" fmla="*/ 227 h 376"/>
              <a:gd name="T28" fmla="*/ 234 w 286"/>
              <a:gd name="T29" fmla="*/ 217 h 376"/>
              <a:gd name="T30" fmla="*/ 240 w 286"/>
              <a:gd name="T31" fmla="*/ 207 h 376"/>
              <a:gd name="T32" fmla="*/ 246 w 286"/>
              <a:gd name="T33" fmla="*/ 196 h 376"/>
              <a:gd name="T34" fmla="*/ 251 w 286"/>
              <a:gd name="T35" fmla="*/ 185 h 376"/>
              <a:gd name="T36" fmla="*/ 256 w 286"/>
              <a:gd name="T37" fmla="*/ 174 h 376"/>
              <a:gd name="T38" fmla="*/ 260 w 286"/>
              <a:gd name="T39" fmla="*/ 164 h 376"/>
              <a:gd name="T40" fmla="*/ 265 w 286"/>
              <a:gd name="T41" fmla="*/ 153 h 376"/>
              <a:gd name="T42" fmla="*/ 268 w 286"/>
              <a:gd name="T43" fmla="*/ 141 h 376"/>
              <a:gd name="T44" fmla="*/ 272 w 286"/>
              <a:gd name="T45" fmla="*/ 130 h 376"/>
              <a:gd name="T46" fmla="*/ 275 w 286"/>
              <a:gd name="T47" fmla="*/ 118 h 376"/>
              <a:gd name="T48" fmla="*/ 277 w 286"/>
              <a:gd name="T49" fmla="*/ 108 h 376"/>
              <a:gd name="T50" fmla="*/ 279 w 286"/>
              <a:gd name="T51" fmla="*/ 96 h 376"/>
              <a:gd name="T52" fmla="*/ 281 w 286"/>
              <a:gd name="T53" fmla="*/ 85 h 376"/>
              <a:gd name="T54" fmla="*/ 283 w 286"/>
              <a:gd name="T55" fmla="*/ 73 h 376"/>
              <a:gd name="T56" fmla="*/ 284 w 286"/>
              <a:gd name="T57" fmla="*/ 61 h 376"/>
              <a:gd name="T58" fmla="*/ 285 w 286"/>
              <a:gd name="T59" fmla="*/ 50 h 376"/>
              <a:gd name="T60" fmla="*/ 285 w 286"/>
              <a:gd name="T61" fmla="*/ 38 h 376"/>
              <a:gd name="T62" fmla="*/ 285 w 286"/>
              <a:gd name="T63" fmla="*/ 26 h 376"/>
              <a:gd name="T64" fmla="*/ 285 w 286"/>
              <a:gd name="T65" fmla="*/ 14 h 376"/>
              <a:gd name="T66" fmla="*/ 284 w 286"/>
              <a:gd name="T67" fmla="*/ 2 h 376"/>
              <a:gd name="T68" fmla="*/ 272 w 286"/>
              <a:gd name="T69" fmla="*/ 0 h 376"/>
              <a:gd name="T70" fmla="*/ 269 w 286"/>
              <a:gd name="T71" fmla="*/ 20 h 376"/>
              <a:gd name="T72" fmla="*/ 265 w 286"/>
              <a:gd name="T73" fmla="*/ 39 h 376"/>
              <a:gd name="T74" fmla="*/ 258 w 286"/>
              <a:gd name="T75" fmla="*/ 58 h 376"/>
              <a:gd name="T76" fmla="*/ 252 w 286"/>
              <a:gd name="T77" fmla="*/ 78 h 376"/>
              <a:gd name="T78" fmla="*/ 244 w 286"/>
              <a:gd name="T79" fmla="*/ 97 h 376"/>
              <a:gd name="T80" fmla="*/ 235 w 286"/>
              <a:gd name="T81" fmla="*/ 114 h 376"/>
              <a:gd name="T82" fmla="*/ 224 w 286"/>
              <a:gd name="T83" fmla="*/ 131 h 376"/>
              <a:gd name="T84" fmla="*/ 213 w 286"/>
              <a:gd name="T85" fmla="*/ 147 h 376"/>
              <a:gd name="T86" fmla="*/ 199 w 286"/>
              <a:gd name="T87" fmla="*/ 163 h 376"/>
              <a:gd name="T88" fmla="*/ 185 w 286"/>
              <a:gd name="T89" fmla="*/ 178 h 376"/>
              <a:gd name="T90" fmla="*/ 169 w 286"/>
              <a:gd name="T91" fmla="*/ 193 h 376"/>
              <a:gd name="T92" fmla="*/ 152 w 286"/>
              <a:gd name="T93" fmla="*/ 205 h 376"/>
              <a:gd name="T94" fmla="*/ 135 w 286"/>
              <a:gd name="T95" fmla="*/ 219 h 376"/>
              <a:gd name="T96" fmla="*/ 115 w 286"/>
              <a:gd name="T97" fmla="*/ 230 h 376"/>
              <a:gd name="T98" fmla="*/ 96 w 286"/>
              <a:gd name="T99" fmla="*/ 241 h 376"/>
              <a:gd name="T100" fmla="*/ 74 w 286"/>
              <a:gd name="T101" fmla="*/ 252 h 376"/>
              <a:gd name="T102" fmla="*/ 43 w 286"/>
              <a:gd name="T103" fmla="*/ 202 h 376"/>
              <a:gd name="T104" fmla="*/ 0 w 286"/>
              <a:gd name="T105" fmla="*/ 337 h 376"/>
              <a:gd name="T106" fmla="*/ 153 w 286"/>
              <a:gd name="T107" fmla="*/ 375 h 376"/>
              <a:gd name="T108" fmla="*/ 125 w 286"/>
              <a:gd name="T109" fmla="*/ 331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6" h="376">
                <a:moveTo>
                  <a:pt x="125" y="331"/>
                </a:moveTo>
                <a:lnTo>
                  <a:pt x="125" y="331"/>
                </a:lnTo>
                <a:lnTo>
                  <a:pt x="135" y="324"/>
                </a:lnTo>
                <a:lnTo>
                  <a:pt x="146" y="316"/>
                </a:lnTo>
                <a:lnTo>
                  <a:pt x="156" y="308"/>
                </a:lnTo>
                <a:lnTo>
                  <a:pt x="165" y="301"/>
                </a:lnTo>
                <a:lnTo>
                  <a:pt x="174" y="292"/>
                </a:lnTo>
                <a:lnTo>
                  <a:pt x="183" y="284"/>
                </a:lnTo>
                <a:lnTo>
                  <a:pt x="192" y="275"/>
                </a:lnTo>
                <a:lnTo>
                  <a:pt x="200" y="266"/>
                </a:lnTo>
                <a:lnTo>
                  <a:pt x="207" y="256"/>
                </a:lnTo>
                <a:lnTo>
                  <a:pt x="214" y="247"/>
                </a:lnTo>
                <a:lnTo>
                  <a:pt x="222" y="237"/>
                </a:lnTo>
                <a:lnTo>
                  <a:pt x="228" y="227"/>
                </a:lnTo>
                <a:lnTo>
                  <a:pt x="234" y="217"/>
                </a:lnTo>
                <a:lnTo>
                  <a:pt x="240" y="207"/>
                </a:lnTo>
                <a:lnTo>
                  <a:pt x="246" y="196"/>
                </a:lnTo>
                <a:lnTo>
                  <a:pt x="251" y="185"/>
                </a:lnTo>
                <a:lnTo>
                  <a:pt x="256" y="174"/>
                </a:lnTo>
                <a:lnTo>
                  <a:pt x="260" y="164"/>
                </a:lnTo>
                <a:lnTo>
                  <a:pt x="265" y="153"/>
                </a:lnTo>
                <a:lnTo>
                  <a:pt x="268" y="141"/>
                </a:lnTo>
                <a:lnTo>
                  <a:pt x="272" y="130"/>
                </a:lnTo>
                <a:lnTo>
                  <a:pt x="275" y="118"/>
                </a:lnTo>
                <a:lnTo>
                  <a:pt x="277" y="108"/>
                </a:lnTo>
                <a:lnTo>
                  <a:pt x="279" y="96"/>
                </a:lnTo>
                <a:lnTo>
                  <a:pt x="281" y="85"/>
                </a:lnTo>
                <a:lnTo>
                  <a:pt x="283" y="73"/>
                </a:lnTo>
                <a:lnTo>
                  <a:pt x="284" y="61"/>
                </a:lnTo>
                <a:lnTo>
                  <a:pt x="285" y="50"/>
                </a:lnTo>
                <a:lnTo>
                  <a:pt x="285" y="38"/>
                </a:lnTo>
                <a:lnTo>
                  <a:pt x="285" y="26"/>
                </a:lnTo>
                <a:lnTo>
                  <a:pt x="285" y="14"/>
                </a:lnTo>
                <a:lnTo>
                  <a:pt x="284" y="2"/>
                </a:lnTo>
                <a:lnTo>
                  <a:pt x="272" y="0"/>
                </a:lnTo>
                <a:lnTo>
                  <a:pt x="269" y="20"/>
                </a:lnTo>
                <a:lnTo>
                  <a:pt x="265" y="39"/>
                </a:lnTo>
                <a:lnTo>
                  <a:pt x="258" y="58"/>
                </a:lnTo>
                <a:lnTo>
                  <a:pt x="252" y="78"/>
                </a:lnTo>
                <a:lnTo>
                  <a:pt x="244" y="97"/>
                </a:lnTo>
                <a:lnTo>
                  <a:pt x="235" y="114"/>
                </a:lnTo>
                <a:lnTo>
                  <a:pt x="224" y="131"/>
                </a:lnTo>
                <a:lnTo>
                  <a:pt x="213" y="147"/>
                </a:lnTo>
                <a:lnTo>
                  <a:pt x="199" y="163"/>
                </a:lnTo>
                <a:lnTo>
                  <a:pt x="185" y="178"/>
                </a:lnTo>
                <a:lnTo>
                  <a:pt x="169" y="193"/>
                </a:lnTo>
                <a:lnTo>
                  <a:pt x="152" y="205"/>
                </a:lnTo>
                <a:lnTo>
                  <a:pt x="135" y="219"/>
                </a:lnTo>
                <a:lnTo>
                  <a:pt x="115" y="230"/>
                </a:lnTo>
                <a:lnTo>
                  <a:pt x="96" y="241"/>
                </a:lnTo>
                <a:lnTo>
                  <a:pt x="74" y="252"/>
                </a:lnTo>
                <a:lnTo>
                  <a:pt x="43" y="202"/>
                </a:lnTo>
                <a:lnTo>
                  <a:pt x="0" y="337"/>
                </a:lnTo>
                <a:lnTo>
                  <a:pt x="153" y="375"/>
                </a:lnTo>
                <a:lnTo>
                  <a:pt x="125" y="331"/>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71" name="Rectangle 19"/>
          <p:cNvSpPr>
            <a:spLocks noChangeArrowheads="1"/>
          </p:cNvSpPr>
          <p:nvPr/>
        </p:nvSpPr>
        <p:spPr bwMode="auto">
          <a:xfrm>
            <a:off x="3124200" y="5828539"/>
            <a:ext cx="3124200" cy="800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eaLnBrk="0" hangingPunct="0"/>
            <a:r>
              <a:rPr lang="en-US" altLang="en-US" sz="2300" dirty="0">
                <a:solidFill>
                  <a:schemeClr val="tx2"/>
                </a:solidFill>
                <a:latin typeface="Gill Sans MT" panose="020B0502020104020203" pitchFamily="34" charset="0"/>
                <a:cs typeface="Gill Sans"/>
              </a:rPr>
              <a:t>Dry/Cool </a:t>
            </a:r>
            <a:br>
              <a:rPr lang="en-US" altLang="en-US" sz="2300" dirty="0">
                <a:solidFill>
                  <a:schemeClr val="tx2"/>
                </a:solidFill>
                <a:latin typeface="Gill Sans MT" panose="020B0502020104020203" pitchFamily="34" charset="0"/>
                <a:cs typeface="Gill Sans"/>
              </a:rPr>
            </a:br>
            <a:r>
              <a:rPr lang="en-US" altLang="en-US" sz="2300" dirty="0">
                <a:solidFill>
                  <a:schemeClr val="tx2"/>
                </a:solidFill>
                <a:latin typeface="Gill Sans MT" panose="020B0502020104020203" pitchFamily="34" charset="0"/>
                <a:cs typeface="Gill Sans"/>
              </a:rPr>
              <a:t>and Store</a:t>
            </a:r>
          </a:p>
        </p:txBody>
      </p:sp>
      <p:pic>
        <p:nvPicPr>
          <p:cNvPr id="49172" name="Picture 20" descr="disinfect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4537901"/>
            <a:ext cx="2297330" cy="1824038"/>
          </a:xfrm>
          <a:prstGeom prst="rect">
            <a:avLst/>
          </a:prstGeom>
          <a:noFill/>
          <a:ln w="12700">
            <a:solidFill>
              <a:srgbClr val="002A6C"/>
            </a:solidFill>
            <a:miter lim="800000"/>
            <a:headEnd/>
            <a:tailEnd/>
          </a:ln>
          <a:extLst>
            <a:ext uri="{909E8E84-426E-40DD-AFC4-6F175D3DCCD1}">
              <a14:hiddenFill xmlns:a14="http://schemas.microsoft.com/office/drawing/2010/main">
                <a:solidFill>
                  <a:srgbClr val="FFFFFF"/>
                </a:solidFill>
              </a14:hiddenFill>
            </a:ext>
          </a:extLst>
        </p:spPr>
      </p:pic>
      <p:sp>
        <p:nvSpPr>
          <p:cNvPr id="49174" name="Rectangle 22"/>
          <p:cNvSpPr>
            <a:spLocks noChangeArrowheads="1"/>
          </p:cNvSpPr>
          <p:nvPr/>
        </p:nvSpPr>
        <p:spPr bwMode="auto">
          <a:xfrm>
            <a:off x="6324600" y="2559051"/>
            <a:ext cx="2819400" cy="186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lr>
                <a:srgbClr val="718C3F"/>
              </a:buClr>
              <a:buFont typeface="Wingdings" panose="05000000000000000000" pitchFamily="2" charset="2"/>
              <a:buChar char="§"/>
              <a:defRPr sz="2400">
                <a:solidFill>
                  <a:schemeClr val="tx1"/>
                </a:solidFill>
                <a:latin typeface="Helvetica" panose="020B0604020202020204" pitchFamily="34" charset="0"/>
              </a:defRPr>
            </a:lvl1pPr>
            <a:lvl2pPr marL="742950" indent="-285750">
              <a:spcBef>
                <a:spcPct val="20000"/>
              </a:spcBef>
              <a:buClr>
                <a:srgbClr val="718C3F"/>
              </a:buClr>
              <a:buSzPct val="85000"/>
              <a:buFont typeface="Wingdings" panose="05000000000000000000" pitchFamily="2" charset="2"/>
              <a:buChar char="§"/>
              <a:defRPr sz="2000">
                <a:solidFill>
                  <a:schemeClr val="tx1"/>
                </a:solidFill>
                <a:latin typeface="Helvetica" panose="020B0604020202020204" pitchFamily="34" charset="0"/>
              </a:defRPr>
            </a:lvl2pPr>
            <a:lvl3pPr marL="1143000" indent="-228600">
              <a:spcBef>
                <a:spcPct val="20000"/>
              </a:spcBef>
              <a:buClr>
                <a:srgbClr val="718C3F"/>
              </a:buClr>
              <a:buFont typeface="Arial" panose="020B0604020202020204" pitchFamily="34" charset="0"/>
              <a:buChar char="–"/>
              <a:defRPr>
                <a:solidFill>
                  <a:schemeClr val="tx1"/>
                </a:solidFill>
                <a:latin typeface="Helvetica" panose="020B0604020202020204" pitchFamily="34" charset="0"/>
              </a:defRPr>
            </a:lvl3pPr>
            <a:lvl4pPr marL="1600200" indent="-228600">
              <a:spcBef>
                <a:spcPct val="20000"/>
              </a:spcBef>
              <a:buClr>
                <a:srgbClr val="718C3F"/>
              </a:buClr>
              <a:buChar char="•"/>
              <a:defRPr sz="1600">
                <a:solidFill>
                  <a:schemeClr val="tx1"/>
                </a:solidFill>
                <a:latin typeface="Helvetica" panose="020B0604020202020204" pitchFamily="34" charset="0"/>
              </a:defRPr>
            </a:lvl4pPr>
            <a:lvl5pPr marL="2057400" indent="-228600">
              <a:spcBef>
                <a:spcPct val="20000"/>
              </a:spcBef>
              <a:buClr>
                <a:srgbClr val="718C3F"/>
              </a:buClr>
              <a:buSzPct val="90000"/>
              <a:buChar char="•"/>
              <a:defRPr sz="1600">
                <a:solidFill>
                  <a:schemeClr val="tx1"/>
                </a:solidFill>
                <a:latin typeface="Helvetica" panose="020B0604020202020204" pitchFamily="34" charset="0"/>
              </a:defRPr>
            </a:lvl5pPr>
            <a:lvl6pPr marL="2514600" indent="-228600" fontAlgn="base">
              <a:spcBef>
                <a:spcPct val="20000"/>
              </a:spcBef>
              <a:spcAft>
                <a:spcPct val="0"/>
              </a:spcAft>
              <a:buClr>
                <a:srgbClr val="718C3F"/>
              </a:buClr>
              <a:buSzPct val="90000"/>
              <a:buChar char="•"/>
              <a:defRPr sz="1600">
                <a:solidFill>
                  <a:schemeClr val="tx1"/>
                </a:solidFill>
                <a:latin typeface="Helvetica" panose="020B0604020202020204" pitchFamily="34" charset="0"/>
              </a:defRPr>
            </a:lvl6pPr>
            <a:lvl7pPr marL="2971800" indent="-228600" fontAlgn="base">
              <a:spcBef>
                <a:spcPct val="20000"/>
              </a:spcBef>
              <a:spcAft>
                <a:spcPct val="0"/>
              </a:spcAft>
              <a:buClr>
                <a:srgbClr val="718C3F"/>
              </a:buClr>
              <a:buSzPct val="90000"/>
              <a:buChar char="•"/>
              <a:defRPr sz="1600">
                <a:solidFill>
                  <a:schemeClr val="tx1"/>
                </a:solidFill>
                <a:latin typeface="Helvetica" panose="020B0604020202020204" pitchFamily="34" charset="0"/>
              </a:defRPr>
            </a:lvl7pPr>
            <a:lvl8pPr marL="3429000" indent="-228600" fontAlgn="base">
              <a:spcBef>
                <a:spcPct val="20000"/>
              </a:spcBef>
              <a:spcAft>
                <a:spcPct val="0"/>
              </a:spcAft>
              <a:buClr>
                <a:srgbClr val="718C3F"/>
              </a:buClr>
              <a:buSzPct val="90000"/>
              <a:buChar char="•"/>
              <a:defRPr sz="1600">
                <a:solidFill>
                  <a:schemeClr val="tx1"/>
                </a:solidFill>
                <a:latin typeface="Helvetica" panose="020B0604020202020204" pitchFamily="34" charset="0"/>
              </a:defRPr>
            </a:lvl8pPr>
            <a:lvl9pPr marL="3886200" indent="-228600" fontAlgn="base">
              <a:spcBef>
                <a:spcPct val="20000"/>
              </a:spcBef>
              <a:spcAft>
                <a:spcPct val="0"/>
              </a:spcAft>
              <a:buClr>
                <a:srgbClr val="718C3F"/>
              </a:buClr>
              <a:buSzPct val="90000"/>
              <a:buChar char="•"/>
              <a:defRPr sz="1600">
                <a:solidFill>
                  <a:schemeClr val="tx1"/>
                </a:solidFill>
                <a:latin typeface="Helvetica" panose="020B0604020202020204" pitchFamily="34" charset="0"/>
              </a:defRPr>
            </a:lvl9pPr>
          </a:lstStyle>
          <a:p>
            <a:pPr marL="0" indent="0">
              <a:spcBef>
                <a:spcPct val="0"/>
              </a:spcBef>
              <a:buNone/>
            </a:pPr>
            <a:r>
              <a:rPr lang="en-US" altLang="en-US" sz="2300" dirty="0">
                <a:solidFill>
                  <a:schemeClr val="tx2"/>
                </a:solidFill>
                <a:latin typeface="Gill Sans MT" panose="020B0502020104020203" pitchFamily="34" charset="0"/>
                <a:cs typeface="Gill Sans"/>
              </a:rPr>
              <a:t>High-Level </a:t>
            </a:r>
            <a:r>
              <a:rPr lang="en-US" altLang="en-US" sz="2300" dirty="0" smtClean="0">
                <a:solidFill>
                  <a:schemeClr val="tx2"/>
                </a:solidFill>
                <a:latin typeface="Gill Sans MT" panose="020B0502020104020203" pitchFamily="34" charset="0"/>
                <a:cs typeface="Gill Sans"/>
              </a:rPr>
              <a:t>Disinfection </a:t>
            </a:r>
            <a:r>
              <a:rPr lang="en-US" altLang="en-US" sz="2000" dirty="0" smtClean="0">
                <a:solidFill>
                  <a:schemeClr val="tx2"/>
                </a:solidFill>
                <a:latin typeface="Gill Sans MT" panose="020B0502020104020203" pitchFamily="34" charset="0"/>
                <a:cs typeface="Gill Sans"/>
              </a:rPr>
              <a:t>(20 </a:t>
            </a:r>
            <a:r>
              <a:rPr lang="en-US" altLang="en-US" sz="2000" dirty="0">
                <a:solidFill>
                  <a:schemeClr val="tx2"/>
                </a:solidFill>
                <a:latin typeface="Gill Sans MT" panose="020B0502020104020203" pitchFamily="34" charset="0"/>
                <a:cs typeface="Gill Sans"/>
              </a:rPr>
              <a:t>min</a:t>
            </a:r>
            <a:r>
              <a:rPr lang="en-US" altLang="en-US" sz="2000" dirty="0" smtClean="0">
                <a:solidFill>
                  <a:schemeClr val="tx2"/>
                </a:solidFill>
                <a:latin typeface="Gill Sans MT" panose="020B0502020104020203" pitchFamily="34" charset="0"/>
                <a:cs typeface="Gill Sans"/>
              </a:rPr>
              <a:t>.)</a:t>
            </a:r>
            <a:r>
              <a:rPr lang="en-US" altLang="en-US" sz="2300" dirty="0" smtClean="0">
                <a:solidFill>
                  <a:schemeClr val="tx2"/>
                </a:solidFill>
                <a:latin typeface="Gill Sans MT" panose="020B0502020104020203" pitchFamily="34" charset="0"/>
                <a:cs typeface="Gill Sans"/>
              </a:rPr>
              <a:t>:</a:t>
            </a:r>
            <a:endParaRPr lang="en-US" altLang="en-US" sz="2300" dirty="0">
              <a:solidFill>
                <a:schemeClr val="tx2"/>
              </a:solidFill>
              <a:latin typeface="Gill Sans MT" panose="020B0502020104020203" pitchFamily="34" charset="0"/>
              <a:cs typeface="Gill Sans"/>
            </a:endParaRPr>
          </a:p>
          <a:p>
            <a:pPr marL="231775" indent="-231775">
              <a:spcBef>
                <a:spcPct val="0"/>
              </a:spcBef>
              <a:buClr>
                <a:srgbClr val="002A6C"/>
              </a:buClr>
              <a:buFont typeface="Arial" panose="020B0604020202020204" pitchFamily="34" charset="0"/>
              <a:buChar char="•"/>
            </a:pPr>
            <a:r>
              <a:rPr lang="en-US" altLang="en-US" sz="2000" dirty="0" smtClean="0">
                <a:solidFill>
                  <a:schemeClr val="tx2"/>
                </a:solidFill>
                <a:latin typeface="Gill Sans MT" panose="020B0502020104020203" pitchFamily="34" charset="0"/>
                <a:cs typeface="Gill Sans"/>
              </a:rPr>
              <a:t>Boil</a:t>
            </a:r>
            <a:endParaRPr lang="en-US" altLang="en-US" sz="2000" dirty="0">
              <a:solidFill>
                <a:schemeClr val="tx2"/>
              </a:solidFill>
              <a:latin typeface="Gill Sans MT" panose="020B0502020104020203" pitchFamily="34" charset="0"/>
              <a:cs typeface="Gill Sans"/>
            </a:endParaRPr>
          </a:p>
          <a:p>
            <a:pPr marL="231775" indent="-231775">
              <a:spcBef>
                <a:spcPct val="0"/>
              </a:spcBef>
              <a:buClr>
                <a:srgbClr val="002A6C"/>
              </a:buClr>
              <a:buFont typeface="Arial" panose="020B0604020202020204" pitchFamily="34" charset="0"/>
              <a:buChar char="•"/>
            </a:pPr>
            <a:r>
              <a:rPr lang="en-US" altLang="en-US" sz="2000" dirty="0">
                <a:solidFill>
                  <a:schemeClr val="tx2"/>
                </a:solidFill>
                <a:latin typeface="Gill Sans MT" panose="020B0502020104020203" pitchFamily="34" charset="0"/>
                <a:cs typeface="Gill Sans"/>
              </a:rPr>
              <a:t>Steam</a:t>
            </a:r>
          </a:p>
          <a:p>
            <a:pPr marL="231775" indent="-231775">
              <a:spcBef>
                <a:spcPct val="0"/>
              </a:spcBef>
              <a:buClr>
                <a:srgbClr val="002A6C"/>
              </a:buClr>
              <a:buFont typeface="Arial" panose="020B0604020202020204" pitchFamily="34" charset="0"/>
              <a:buChar char="•"/>
            </a:pPr>
            <a:r>
              <a:rPr lang="en-US" altLang="en-US" sz="2000" dirty="0">
                <a:solidFill>
                  <a:schemeClr val="tx2"/>
                </a:solidFill>
                <a:latin typeface="Gill Sans MT" panose="020B0502020104020203" pitchFamily="34" charset="0"/>
                <a:cs typeface="Gill Sans"/>
              </a:rPr>
              <a:t>Chemical </a:t>
            </a:r>
          </a:p>
        </p:txBody>
      </p:sp>
      <p:sp>
        <p:nvSpPr>
          <p:cNvPr id="49185" name="Rectangle 33"/>
          <p:cNvSpPr>
            <a:spLocks noChangeArrowheads="1"/>
          </p:cNvSpPr>
          <p:nvPr/>
        </p:nvSpPr>
        <p:spPr bwMode="auto">
          <a:xfrm>
            <a:off x="1295400" y="-115061"/>
            <a:ext cx="7772400" cy="1143000"/>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3200">
                <a:solidFill>
                  <a:schemeClr val="tx1"/>
                </a:solidFill>
                <a:latin typeface="Helvetica" panose="020B0604020202020204" pitchFamily="34" charset="0"/>
              </a:defRPr>
            </a:lvl1pPr>
            <a:lvl2pPr algn="ctr">
              <a:defRPr sz="3200">
                <a:solidFill>
                  <a:schemeClr val="tx1"/>
                </a:solidFill>
                <a:latin typeface="Helvetica" panose="020B0604020202020204" pitchFamily="34" charset="0"/>
              </a:defRPr>
            </a:lvl2pPr>
            <a:lvl3pPr algn="ctr">
              <a:defRPr sz="3200">
                <a:solidFill>
                  <a:schemeClr val="tx1"/>
                </a:solidFill>
                <a:latin typeface="Helvetica" panose="020B0604020202020204" pitchFamily="34" charset="0"/>
              </a:defRPr>
            </a:lvl3pPr>
            <a:lvl4pPr algn="ctr">
              <a:defRPr sz="3200">
                <a:solidFill>
                  <a:schemeClr val="tx1"/>
                </a:solidFill>
                <a:latin typeface="Helvetica" panose="020B0604020202020204" pitchFamily="34" charset="0"/>
              </a:defRPr>
            </a:lvl4pPr>
            <a:lvl5pPr algn="ctr">
              <a:defRPr sz="3200">
                <a:solidFill>
                  <a:schemeClr val="tx1"/>
                </a:solidFill>
                <a:latin typeface="Helvetica" panose="020B0604020202020204" pitchFamily="34" charset="0"/>
              </a:defRPr>
            </a:lvl5pPr>
            <a:lvl6pPr marL="457200" algn="ctr" fontAlgn="base">
              <a:spcBef>
                <a:spcPct val="0"/>
              </a:spcBef>
              <a:spcAft>
                <a:spcPct val="0"/>
              </a:spcAft>
              <a:defRPr sz="3200">
                <a:solidFill>
                  <a:schemeClr val="tx1"/>
                </a:solidFill>
                <a:latin typeface="Helvetica" panose="020B0604020202020204" pitchFamily="34" charset="0"/>
              </a:defRPr>
            </a:lvl6pPr>
            <a:lvl7pPr marL="914400" algn="ctr" fontAlgn="base">
              <a:spcBef>
                <a:spcPct val="0"/>
              </a:spcBef>
              <a:spcAft>
                <a:spcPct val="0"/>
              </a:spcAft>
              <a:defRPr sz="3200">
                <a:solidFill>
                  <a:schemeClr val="tx1"/>
                </a:solidFill>
                <a:latin typeface="Helvetica" panose="020B0604020202020204" pitchFamily="34" charset="0"/>
              </a:defRPr>
            </a:lvl7pPr>
            <a:lvl8pPr marL="1371600" algn="ctr" fontAlgn="base">
              <a:spcBef>
                <a:spcPct val="0"/>
              </a:spcBef>
              <a:spcAft>
                <a:spcPct val="0"/>
              </a:spcAft>
              <a:defRPr sz="3200">
                <a:solidFill>
                  <a:schemeClr val="tx1"/>
                </a:solidFill>
                <a:latin typeface="Helvetica" panose="020B0604020202020204" pitchFamily="34" charset="0"/>
              </a:defRPr>
            </a:lvl8pPr>
            <a:lvl9pPr marL="1828800" algn="ctr" fontAlgn="base">
              <a:spcBef>
                <a:spcPct val="0"/>
              </a:spcBef>
              <a:spcAft>
                <a:spcPct val="0"/>
              </a:spcAft>
              <a:defRPr sz="3200">
                <a:solidFill>
                  <a:schemeClr val="tx1"/>
                </a:solidFill>
                <a:latin typeface="Helvetica" panose="020B0604020202020204" pitchFamily="34" charset="0"/>
              </a:defRPr>
            </a:lvl9pPr>
          </a:lstStyle>
          <a:p>
            <a:endParaRPr lang="pt-BR" altLang="en-US"/>
          </a:p>
        </p:txBody>
      </p:sp>
      <p:sp>
        <p:nvSpPr>
          <p:cNvPr id="49187" name="Text Box 35"/>
          <p:cNvSpPr txBox="1">
            <a:spLocks noChangeArrowheads="1"/>
          </p:cNvSpPr>
          <p:nvPr/>
        </p:nvSpPr>
        <p:spPr bwMode="auto">
          <a:xfrm>
            <a:off x="108505" y="837540"/>
            <a:ext cx="3083813" cy="1200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eaLnBrk="0" hangingPunct="0">
              <a:spcBef>
                <a:spcPct val="50000"/>
              </a:spcBef>
            </a:pPr>
            <a:r>
              <a:rPr lang="en-US" altLang="en-US" sz="3600" b="1" dirty="0" smtClean="0">
                <a:solidFill>
                  <a:schemeClr val="tx2"/>
                </a:solidFill>
                <a:latin typeface="Gill Sans"/>
              </a:rPr>
              <a:t>Instrument Processing</a:t>
            </a:r>
            <a:endParaRPr lang="en-US" altLang="en-US" sz="3600" b="1" dirty="0">
              <a:solidFill>
                <a:schemeClr val="tx2"/>
              </a:solidFill>
              <a:latin typeface="Gill Sans"/>
            </a:endParaRPr>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65671" y="4586983"/>
            <a:ext cx="2490550" cy="1984012"/>
          </a:xfrm>
          <a:prstGeom prst="rect">
            <a:avLst/>
          </a:prstGeom>
          <a:ln w="12700">
            <a:solidFill>
              <a:srgbClr val="002A6C"/>
            </a:solidFill>
          </a:ln>
        </p:spPr>
      </p:pic>
    </p:spTree>
    <p:extLst>
      <p:ext uri="{BB962C8B-B14F-4D97-AF65-F5344CB8AC3E}">
        <p14:creationId xmlns:p14="http://schemas.microsoft.com/office/powerpoint/2010/main" val="5598776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9" name="Rectangle 7"/>
          <p:cNvSpPr>
            <a:spLocks noGrp="1" noChangeArrowheads="1"/>
          </p:cNvSpPr>
          <p:nvPr>
            <p:ph type="title"/>
          </p:nvPr>
        </p:nvSpPr>
        <p:spPr>
          <a:xfrm>
            <a:off x="0" y="381000"/>
            <a:ext cx="9144000" cy="914400"/>
          </a:xfrm>
        </p:spPr>
        <p:txBody>
          <a:bodyPr/>
          <a:lstStyle/>
          <a:p>
            <a:r>
              <a:rPr lang="en-US" altLang="en-US" sz="3200" dirty="0" smtClean="0"/>
              <a:t>Processing Instruments and Other Items: </a:t>
            </a:r>
            <a:br>
              <a:rPr lang="en-US" altLang="en-US" sz="3200" dirty="0" smtClean="0"/>
            </a:br>
            <a:r>
              <a:rPr lang="en-US" altLang="en-US" sz="3200" dirty="0" smtClean="0"/>
              <a:t>4 Steps</a:t>
            </a:r>
            <a:endParaRPr lang="en-US" altLang="en-US" sz="3200" dirty="0"/>
          </a:p>
        </p:txBody>
      </p:sp>
      <p:sp>
        <p:nvSpPr>
          <p:cNvPr id="38920" name="Rectangle 8"/>
          <p:cNvSpPr>
            <a:spLocks noGrp="1" noChangeArrowheads="1"/>
          </p:cNvSpPr>
          <p:nvPr>
            <p:ph type="body" sz="half" idx="1"/>
          </p:nvPr>
        </p:nvSpPr>
        <p:spPr/>
        <p:txBody>
          <a:bodyPr/>
          <a:lstStyle/>
          <a:p>
            <a:pPr marL="457200" indent="-457200">
              <a:buFont typeface="+mj-lt"/>
              <a:buAutoNum type="arabicPeriod"/>
            </a:pPr>
            <a:r>
              <a:rPr lang="en-US" altLang="en-US" sz="2600" b="1" dirty="0" smtClean="0">
                <a:solidFill>
                  <a:srgbClr val="777777"/>
                </a:solidFill>
              </a:rPr>
              <a:t>Decontamination</a:t>
            </a:r>
            <a:r>
              <a:rPr lang="en-US" altLang="en-US" sz="2600" dirty="0" smtClean="0">
                <a:solidFill>
                  <a:srgbClr val="777777"/>
                </a:solidFill>
              </a:rPr>
              <a:t> makes inanimate objects safer to be handled by staff </a:t>
            </a:r>
            <a:r>
              <a:rPr lang="en-US" altLang="en-US" sz="2600" i="1" dirty="0" smtClean="0">
                <a:solidFill>
                  <a:srgbClr val="777777"/>
                </a:solidFill>
              </a:rPr>
              <a:t>before</a:t>
            </a:r>
            <a:r>
              <a:rPr lang="en-US" altLang="en-US" sz="2600" dirty="0" smtClean="0">
                <a:solidFill>
                  <a:srgbClr val="777777"/>
                </a:solidFill>
              </a:rPr>
              <a:t> cleaning</a:t>
            </a:r>
            <a:br>
              <a:rPr lang="en-US" altLang="en-US" sz="2600" dirty="0" smtClean="0">
                <a:solidFill>
                  <a:srgbClr val="777777"/>
                </a:solidFill>
              </a:rPr>
            </a:br>
            <a:endParaRPr lang="en-US" altLang="en-US" sz="2600" dirty="0" smtClean="0">
              <a:solidFill>
                <a:srgbClr val="777777"/>
              </a:solidFill>
            </a:endParaRPr>
          </a:p>
          <a:p>
            <a:pPr marL="457200" indent="-457200">
              <a:buFont typeface="+mj-lt"/>
              <a:buAutoNum type="arabicPeriod"/>
            </a:pPr>
            <a:r>
              <a:rPr lang="en-US" altLang="en-US" sz="2600" b="1" dirty="0" smtClean="0">
                <a:solidFill>
                  <a:srgbClr val="777777"/>
                </a:solidFill>
              </a:rPr>
              <a:t>Cleaning</a:t>
            </a:r>
            <a:r>
              <a:rPr lang="en-US" altLang="en-US" sz="2600" dirty="0" smtClean="0">
                <a:solidFill>
                  <a:srgbClr val="777777"/>
                </a:solidFill>
              </a:rPr>
              <a:t> physically removes all visible dust, soil, blood, or other </a:t>
            </a:r>
            <a:br>
              <a:rPr lang="en-US" altLang="en-US" sz="2600" dirty="0" smtClean="0">
                <a:solidFill>
                  <a:srgbClr val="777777"/>
                </a:solidFill>
              </a:rPr>
            </a:br>
            <a:r>
              <a:rPr lang="en-US" altLang="en-US" sz="2600" dirty="0" smtClean="0">
                <a:solidFill>
                  <a:srgbClr val="777777"/>
                </a:solidFill>
              </a:rPr>
              <a:t>body fluids from </a:t>
            </a:r>
            <a:br>
              <a:rPr lang="en-US" altLang="en-US" sz="2600" dirty="0" smtClean="0">
                <a:solidFill>
                  <a:srgbClr val="777777"/>
                </a:solidFill>
              </a:rPr>
            </a:br>
            <a:r>
              <a:rPr lang="en-US" altLang="en-US" sz="2600" dirty="0" smtClean="0">
                <a:solidFill>
                  <a:srgbClr val="777777"/>
                </a:solidFill>
              </a:rPr>
              <a:t>inanimate objects</a:t>
            </a:r>
            <a:endParaRPr lang="en-US" altLang="en-US" sz="2600" dirty="0">
              <a:solidFill>
                <a:srgbClr val="777777"/>
              </a:solidFill>
            </a:endParaRPr>
          </a:p>
        </p:txBody>
      </p:sp>
      <p:sp>
        <p:nvSpPr>
          <p:cNvPr id="6" name="Rectangle 10"/>
          <p:cNvSpPr txBox="1">
            <a:spLocks noChangeArrowheads="1"/>
          </p:cNvSpPr>
          <p:nvPr/>
        </p:nvSpPr>
        <p:spPr bwMode="auto">
          <a:xfrm>
            <a:off x="4724400" y="1600200"/>
            <a:ext cx="42672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buFont typeface="+mj-lt"/>
              <a:buAutoNum type="arabicPeriod" startAt="3"/>
            </a:pPr>
            <a:r>
              <a:rPr lang="en-US" altLang="en-US" sz="2600" b="1" dirty="0" smtClean="0">
                <a:solidFill>
                  <a:srgbClr val="777777"/>
                </a:solidFill>
              </a:rPr>
              <a:t>High-level disinfection</a:t>
            </a:r>
            <a:r>
              <a:rPr lang="en-US" altLang="en-US" sz="2600" dirty="0" smtClean="0">
                <a:solidFill>
                  <a:srgbClr val="777777"/>
                </a:solidFill>
              </a:rPr>
              <a:t> eliminates all organisms (bacteria, viruses, fungi, and parasites) except some endospores OR</a:t>
            </a:r>
          </a:p>
          <a:p>
            <a:pPr marL="400050" lvl="1" indent="0">
              <a:buNone/>
            </a:pPr>
            <a:r>
              <a:rPr lang="en-US" altLang="en-US" sz="2600" b="1" dirty="0" smtClean="0">
                <a:solidFill>
                  <a:srgbClr val="777777"/>
                </a:solidFill>
              </a:rPr>
              <a:t>Sterilization</a:t>
            </a:r>
            <a:r>
              <a:rPr lang="en-US" altLang="en-US" sz="2600" dirty="0" smtClean="0">
                <a:solidFill>
                  <a:srgbClr val="777777"/>
                </a:solidFill>
              </a:rPr>
              <a:t> eliminates all </a:t>
            </a:r>
            <a:r>
              <a:rPr lang="en-US" altLang="en-US" sz="2600" dirty="0" smtClean="0">
                <a:solidFill>
                  <a:srgbClr val="777777"/>
                </a:solidFill>
              </a:rPr>
              <a:t>organisms, </a:t>
            </a:r>
            <a:r>
              <a:rPr lang="en-US" altLang="en-US" sz="2600" dirty="0" smtClean="0">
                <a:solidFill>
                  <a:srgbClr val="777777"/>
                </a:solidFill>
              </a:rPr>
              <a:t>including bacterial </a:t>
            </a:r>
            <a:r>
              <a:rPr lang="en-US" altLang="en-US" sz="2600" dirty="0" smtClean="0">
                <a:solidFill>
                  <a:srgbClr val="777777"/>
                </a:solidFill>
              </a:rPr>
              <a:t>endospores</a:t>
            </a:r>
          </a:p>
          <a:p>
            <a:pPr marL="514350" indent="-514350">
              <a:buAutoNum type="arabicPeriod" startAt="4"/>
            </a:pPr>
            <a:r>
              <a:rPr lang="en-US" altLang="en-US" sz="2600" b="1" dirty="0" smtClean="0">
                <a:solidFill>
                  <a:srgbClr val="777777"/>
                </a:solidFill>
              </a:rPr>
              <a:t>Storage</a:t>
            </a:r>
            <a:r>
              <a:rPr lang="en-US" altLang="en-US" sz="2600" dirty="0" smtClean="0">
                <a:solidFill>
                  <a:srgbClr val="777777"/>
                </a:solidFill>
              </a:rPr>
              <a:t> </a:t>
            </a:r>
            <a:r>
              <a:rPr lang="en-US" altLang="en-US" sz="2600" dirty="0" smtClean="0">
                <a:solidFill>
                  <a:srgbClr val="777777"/>
                </a:solidFill>
              </a:rPr>
              <a:t>of HLD/sterilized</a:t>
            </a:r>
            <a:r>
              <a:rPr lang="en-US" altLang="en-US" sz="2600" dirty="0">
                <a:solidFill>
                  <a:srgbClr val="777777"/>
                </a:solidFill>
              </a:rPr>
              <a:t> </a:t>
            </a:r>
            <a:r>
              <a:rPr lang="en-US" altLang="en-US" sz="2600" dirty="0" smtClean="0">
                <a:solidFill>
                  <a:srgbClr val="777777"/>
                </a:solidFill>
              </a:rPr>
              <a:t>instruments </a:t>
            </a:r>
            <a:endParaRPr lang="en-US" altLang="en-US" sz="2600" dirty="0" smtClean="0">
              <a:solidFill>
                <a:srgbClr val="777777"/>
              </a:solidFill>
            </a:endParaRPr>
          </a:p>
          <a:p>
            <a:pPr marL="457200" indent="-457200">
              <a:buFont typeface="+mj-lt"/>
              <a:buAutoNum type="arabicPeriod" startAt="3"/>
            </a:pPr>
            <a:endParaRPr lang="en-US" altLang="en-US" sz="2600" dirty="0">
              <a:solidFill>
                <a:schemeClr val="tx2"/>
              </a:solidFill>
            </a:endParaRPr>
          </a:p>
        </p:txBody>
      </p:sp>
    </p:spTree>
    <p:extLst>
      <p:ext uri="{BB962C8B-B14F-4D97-AF65-F5344CB8AC3E}">
        <p14:creationId xmlns:p14="http://schemas.microsoft.com/office/powerpoint/2010/main" val="9096398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2" name="Picture 4" descr="safezo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615" y="1452907"/>
            <a:ext cx="3752385" cy="2456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0640">
                <a:solidFill>
                  <a:schemeClr val="accent1"/>
                </a:solidFill>
                <a:miter lim="800000"/>
                <a:headEnd/>
                <a:tailEnd/>
              </a14:hiddenLine>
            </a:ext>
          </a:extLst>
        </p:spPr>
      </p:pic>
      <p:grpSp>
        <p:nvGrpSpPr>
          <p:cNvPr id="43022" name="Group 14"/>
          <p:cNvGrpSpPr>
            <a:grpSpLocks/>
          </p:cNvGrpSpPr>
          <p:nvPr/>
        </p:nvGrpSpPr>
        <p:grpSpPr bwMode="auto">
          <a:xfrm>
            <a:off x="3224290" y="1452907"/>
            <a:ext cx="5142648" cy="5296558"/>
            <a:chOff x="2629" y="1500"/>
            <a:chExt cx="2506" cy="2581"/>
          </a:xfrm>
        </p:grpSpPr>
        <p:pic>
          <p:nvPicPr>
            <p:cNvPr id="43017" name="Picture 9" descr="blunt_need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7" y="1500"/>
              <a:ext cx="1838" cy="1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accent1"/>
                  </a:solidFill>
                  <a:miter lim="800000"/>
                  <a:headEnd/>
                  <a:tailEnd/>
                </a14:hiddenLine>
              </a:ext>
            </a:extLst>
          </p:spPr>
        </p:pic>
        <p:pic>
          <p:nvPicPr>
            <p:cNvPr id="43018" name="Picture 10" descr="blade_remova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9" y="2769"/>
              <a:ext cx="1392" cy="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accent1"/>
                  </a:solidFill>
                  <a:miter lim="800000"/>
                  <a:headEnd/>
                  <a:tailEnd/>
                </a14:hiddenLine>
              </a:ext>
            </a:extLst>
          </p:spPr>
        </p:pic>
      </p:grpSp>
      <p:sp>
        <p:nvSpPr>
          <p:cNvPr id="2" name="Title 1"/>
          <p:cNvSpPr>
            <a:spLocks noGrp="1"/>
          </p:cNvSpPr>
          <p:nvPr>
            <p:ph type="title"/>
          </p:nvPr>
        </p:nvSpPr>
        <p:spPr>
          <a:xfrm>
            <a:off x="438615" y="386107"/>
            <a:ext cx="8229600" cy="1066800"/>
          </a:xfrm>
        </p:spPr>
        <p:txBody>
          <a:bodyPr>
            <a:normAutofit fontScale="90000"/>
          </a:bodyPr>
          <a:lstStyle/>
          <a:p>
            <a:r>
              <a:rPr lang="pt-BR" altLang="en-US" sz="4000" dirty="0" smtClean="0"/>
              <a:t>Handling Sharps</a:t>
            </a:r>
            <a:r>
              <a:rPr lang="pt-BR" altLang="en-US" dirty="0" smtClean="0"/>
              <a:t/>
            </a:r>
            <a:br>
              <a:rPr lang="pt-BR" altLang="en-US" dirty="0" smtClean="0"/>
            </a:br>
            <a:endParaRPr lang="en-US" dirty="0"/>
          </a:p>
        </p:txBody>
      </p:sp>
    </p:spTree>
    <p:extLst>
      <p:ext uri="{BB962C8B-B14F-4D97-AF65-F5344CB8AC3E}">
        <p14:creationId xmlns:p14="http://schemas.microsoft.com/office/powerpoint/2010/main" val="24571224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30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7" name="Picture 7" descr="needlebo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828800"/>
            <a:ext cx="38862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accent1"/>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5800" y="1805172"/>
            <a:ext cx="4648200" cy="3605027"/>
          </a:xfrm>
          <a:prstGeom prst="rect">
            <a:avLst/>
          </a:prstGeom>
        </p:spPr>
      </p:pic>
      <p:sp>
        <p:nvSpPr>
          <p:cNvPr id="2" name="Title 1"/>
          <p:cNvSpPr>
            <a:spLocks noGrp="1"/>
          </p:cNvSpPr>
          <p:nvPr>
            <p:ph type="title"/>
          </p:nvPr>
        </p:nvSpPr>
        <p:spPr/>
        <p:txBody>
          <a:bodyPr>
            <a:normAutofit/>
          </a:bodyPr>
          <a:lstStyle/>
          <a:p>
            <a:r>
              <a:rPr lang="pt-BR" altLang="en-US" sz="3600" dirty="0" smtClean="0"/>
              <a:t>Disposing of Sharps</a:t>
            </a:r>
            <a:endParaRPr lang="pt-BR" altLang="en-US" sz="3600" dirty="0"/>
          </a:p>
        </p:txBody>
      </p:sp>
    </p:spTree>
    <p:extLst>
      <p:ext uri="{BB962C8B-B14F-4D97-AF65-F5344CB8AC3E}">
        <p14:creationId xmlns:p14="http://schemas.microsoft.com/office/powerpoint/2010/main" val="29232333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1026" descr="mopp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752600"/>
            <a:ext cx="3652838" cy="2819400"/>
          </a:xfrm>
          <a:prstGeom prst="rect">
            <a:avLst/>
          </a:prstGeom>
          <a:noFill/>
          <a:ln w="28575">
            <a:solidFill>
              <a:schemeClr val="accent6"/>
            </a:solidFill>
            <a:miter lim="800000"/>
            <a:headEnd/>
            <a:tailEnd/>
          </a:ln>
          <a:extLst>
            <a:ext uri="{909E8E84-426E-40DD-AFC4-6F175D3DCCD1}">
              <a14:hiddenFill xmlns:a14="http://schemas.microsoft.com/office/drawing/2010/main">
                <a:solidFill>
                  <a:srgbClr val="FFFFFF"/>
                </a:solidFill>
              </a14:hiddenFill>
            </a:ext>
          </a:extLst>
        </p:spPr>
      </p:pic>
      <p:sp>
        <p:nvSpPr>
          <p:cNvPr id="65548" name="Rectangle 1036"/>
          <p:cNvSpPr>
            <a:spLocks noGrp="1" noChangeArrowheads="1"/>
          </p:cNvSpPr>
          <p:nvPr>
            <p:ph type="title"/>
          </p:nvPr>
        </p:nvSpPr>
        <p:spPr/>
        <p:txBody>
          <a:bodyPr>
            <a:noAutofit/>
          </a:bodyPr>
          <a:lstStyle/>
          <a:p>
            <a:r>
              <a:rPr lang="en-US" altLang="en-US" sz="3600" dirty="0" smtClean="0"/>
              <a:t>Environmental Cleaning</a:t>
            </a:r>
            <a:br>
              <a:rPr lang="en-US" altLang="en-US" sz="3600" dirty="0" smtClean="0"/>
            </a:br>
            <a:endParaRPr lang="en-US" altLang="en-US" sz="3600" dirty="0"/>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1436" y="3209944"/>
            <a:ext cx="3810000" cy="3079711"/>
          </a:xfrm>
          <a:prstGeom prst="rect">
            <a:avLst/>
          </a:prstGeom>
          <a:ln w="28575">
            <a:solidFill>
              <a:schemeClr val="accent6"/>
            </a:solidFill>
          </a:ln>
        </p:spPr>
      </p:pic>
    </p:spTree>
    <p:extLst>
      <p:ext uri="{BB962C8B-B14F-4D97-AF65-F5344CB8AC3E}">
        <p14:creationId xmlns:p14="http://schemas.microsoft.com/office/powerpoint/2010/main" val="42782290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5" name="Picture 7" descr="claypot_7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657166"/>
            <a:ext cx="4290869" cy="3219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accent1"/>
                </a:solidFill>
                <a:miter lim="800000"/>
                <a:headEnd/>
                <a:tailEnd/>
              </a14:hiddenLine>
            </a:ext>
          </a:extLst>
        </p:spPr>
      </p:pic>
      <p:pic>
        <p:nvPicPr>
          <p:cNvPr id="2" name="Picture 1"/>
          <p:cNvPicPr>
            <a:picLocks noChangeAspect="1"/>
          </p:cNvPicPr>
          <p:nvPr/>
        </p:nvPicPr>
        <p:blipFill>
          <a:blip r:embed="rId4"/>
          <a:stretch>
            <a:fillRect/>
          </a:stretch>
        </p:blipFill>
        <p:spPr>
          <a:xfrm>
            <a:off x="5334000" y="1182429"/>
            <a:ext cx="3124200" cy="4493141"/>
          </a:xfrm>
          <a:prstGeom prst="rect">
            <a:avLst/>
          </a:prstGeom>
        </p:spPr>
      </p:pic>
      <p:sp>
        <p:nvSpPr>
          <p:cNvPr id="3" name="Title 2"/>
          <p:cNvSpPr>
            <a:spLocks noGrp="1"/>
          </p:cNvSpPr>
          <p:nvPr>
            <p:ph type="title"/>
          </p:nvPr>
        </p:nvSpPr>
        <p:spPr/>
        <p:txBody>
          <a:bodyPr/>
          <a:lstStyle/>
          <a:p>
            <a:r>
              <a:rPr lang="pt-BR" altLang="en-US" dirty="0" smtClean="0"/>
              <a:t>Waste Management</a:t>
            </a:r>
            <a:endParaRPr lang="pt-BR" altLang="en-US" dirty="0"/>
          </a:p>
        </p:txBody>
      </p:sp>
    </p:spTree>
    <p:extLst>
      <p:ext uri="{BB962C8B-B14F-4D97-AF65-F5344CB8AC3E}">
        <p14:creationId xmlns:p14="http://schemas.microsoft.com/office/powerpoint/2010/main" val="39586581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32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Injection Safety </a:t>
            </a:r>
            <a:endParaRPr lang="en-US" dirty="0"/>
          </a:p>
        </p:txBody>
      </p:sp>
      <p:pic>
        <p:nvPicPr>
          <p:cNvPr id="3" name="Picture 2"/>
          <p:cNvPicPr>
            <a:picLocks noChangeAspect="1"/>
          </p:cNvPicPr>
          <p:nvPr/>
        </p:nvPicPr>
        <p:blipFill>
          <a:blip r:embed="rId3"/>
          <a:stretch>
            <a:fillRect/>
          </a:stretch>
        </p:blipFill>
        <p:spPr>
          <a:xfrm>
            <a:off x="2329631" y="2057400"/>
            <a:ext cx="4484738" cy="3124200"/>
          </a:xfrm>
          <a:prstGeom prst="rect">
            <a:avLst/>
          </a:prstGeom>
        </p:spPr>
      </p:pic>
    </p:spTree>
    <p:extLst>
      <p:ext uri="{BB962C8B-B14F-4D97-AF65-F5344CB8AC3E}">
        <p14:creationId xmlns:p14="http://schemas.microsoft.com/office/powerpoint/2010/main" val="3307002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Infection Prevention Overview</a:t>
            </a:r>
            <a:endParaRPr lang="en-US" dirty="0"/>
          </a:p>
        </p:txBody>
      </p:sp>
      <p:sp>
        <p:nvSpPr>
          <p:cNvPr id="6" name="Content Placeholder 5"/>
          <p:cNvSpPr>
            <a:spLocks noGrp="1"/>
          </p:cNvSpPr>
          <p:nvPr>
            <p:ph idx="1"/>
          </p:nvPr>
        </p:nvSpPr>
        <p:spPr/>
        <p:txBody>
          <a:bodyPr/>
          <a:lstStyle/>
          <a:p>
            <a:pPr marL="0" indent="0">
              <a:buNone/>
            </a:pPr>
            <a:r>
              <a:rPr lang="en-US" dirty="0" smtClean="0"/>
              <a:t>Presentation Outline :</a:t>
            </a:r>
          </a:p>
          <a:p>
            <a:endParaRPr lang="en-US" dirty="0" smtClean="0"/>
          </a:p>
          <a:p>
            <a:r>
              <a:rPr lang="en-US" sz="2800" dirty="0" smtClean="0"/>
              <a:t>The disease transmission cycle</a:t>
            </a:r>
          </a:p>
          <a:p>
            <a:r>
              <a:rPr lang="en-US" sz="2800" dirty="0" smtClean="0"/>
              <a:t>How to prevent the spread of infection</a:t>
            </a:r>
          </a:p>
          <a:p>
            <a:r>
              <a:rPr lang="en-US" sz="2800" dirty="0" smtClean="0"/>
              <a:t>Basic principles of and steps for infection prevention</a:t>
            </a:r>
          </a:p>
          <a:p>
            <a:r>
              <a:rPr lang="en-US" sz="2800" dirty="0" smtClean="0"/>
              <a:t>Standard Precautions </a:t>
            </a:r>
          </a:p>
          <a:p>
            <a:r>
              <a:rPr lang="en-US" sz="2800" dirty="0" smtClean="0"/>
              <a:t>How to educate family members and the community about preventing disease transmission</a:t>
            </a:r>
          </a:p>
          <a:p>
            <a:endParaRPr lang="en-US" dirty="0"/>
          </a:p>
        </p:txBody>
      </p:sp>
    </p:spTree>
    <p:extLst>
      <p:ext uri="{BB962C8B-B14F-4D97-AF65-F5344CB8AC3E}">
        <p14:creationId xmlns:p14="http://schemas.microsoft.com/office/powerpoint/2010/main" val="2962756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Respiratory Etiquette </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2057400"/>
            <a:ext cx="3486150" cy="348615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800" y="2009775"/>
            <a:ext cx="3608614" cy="3581400"/>
          </a:xfrm>
          <a:prstGeom prst="rect">
            <a:avLst/>
          </a:prstGeom>
        </p:spPr>
      </p:pic>
    </p:spTree>
    <p:extLst>
      <p:ext uri="{BB962C8B-B14F-4D97-AF65-F5344CB8AC3E}">
        <p14:creationId xmlns:p14="http://schemas.microsoft.com/office/powerpoint/2010/main" val="14068934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Education of Family Members and Community</a:t>
            </a:r>
            <a:endParaRPr lang="en-US" dirty="0"/>
          </a:p>
        </p:txBody>
      </p:sp>
      <p:sp>
        <p:nvSpPr>
          <p:cNvPr id="3" name="Rectangle 5"/>
          <p:cNvSpPr txBox="1">
            <a:spLocks noChangeArrowheads="1"/>
          </p:cNvSpPr>
          <p:nvPr/>
        </p:nvSpPr>
        <p:spPr>
          <a:xfrm>
            <a:off x="457200" y="1600200"/>
            <a:ext cx="8229600" cy="4525963"/>
          </a:xfrm>
          <a:prstGeom prst="rect">
            <a:avLst/>
          </a:prstGeom>
        </p:spPr>
        <p:txBody>
          <a:bodyPr anchor="t"/>
          <a:lst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en-US" dirty="0">
                <a:solidFill>
                  <a:srgbClr val="777777"/>
                </a:solidFill>
              </a:rPr>
              <a:t>Teach patients and their families how </a:t>
            </a:r>
            <a:br>
              <a:rPr lang="en-US" altLang="en-US" dirty="0">
                <a:solidFill>
                  <a:srgbClr val="777777"/>
                </a:solidFill>
              </a:rPr>
            </a:br>
            <a:r>
              <a:rPr lang="en-US" altLang="en-US" dirty="0">
                <a:solidFill>
                  <a:srgbClr val="777777"/>
                </a:solidFill>
              </a:rPr>
              <a:t>to reduce the risk of exposure in the home</a:t>
            </a:r>
          </a:p>
          <a:p>
            <a:r>
              <a:rPr lang="en-US" altLang="en-US" dirty="0">
                <a:solidFill>
                  <a:srgbClr val="777777"/>
                </a:solidFill>
              </a:rPr>
              <a:t>Create awareness about the importance of hand hygiene</a:t>
            </a:r>
          </a:p>
          <a:p>
            <a:r>
              <a:rPr lang="en-US" altLang="en-US" dirty="0">
                <a:solidFill>
                  <a:srgbClr val="777777"/>
                </a:solidFill>
              </a:rPr>
              <a:t>Involve community members in maintaining infection prevention practices such as availability of clean water, waste management, etc. at the health facility </a:t>
            </a:r>
          </a:p>
        </p:txBody>
      </p:sp>
    </p:spTree>
    <p:extLst>
      <p:ext uri="{BB962C8B-B14F-4D97-AF65-F5344CB8AC3E}">
        <p14:creationId xmlns:p14="http://schemas.microsoft.com/office/powerpoint/2010/main" val="3315781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fontScale="90000"/>
          </a:bodyPr>
          <a:lstStyle/>
          <a:p>
            <a:r>
              <a:rPr lang="en-US" altLang="en-US" dirty="0" smtClean="0"/>
              <a:t>Infection prevention is</a:t>
            </a:r>
            <a:br>
              <a:rPr lang="en-US" altLang="en-US" dirty="0" smtClean="0"/>
            </a:br>
            <a:r>
              <a:rPr lang="en-US" altLang="en-US" dirty="0" smtClean="0"/>
              <a:t>everyone’s responsibility.</a:t>
            </a:r>
            <a:endParaRPr lang="en-US" altLang="en-US" dirty="0"/>
          </a:p>
        </p:txBody>
      </p:sp>
      <p:pic>
        <p:nvPicPr>
          <p:cNvPr id="30724" name="Picture 4" descr="hapgr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600200"/>
            <a:ext cx="5557838" cy="404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accent1"/>
                </a:solidFill>
                <a:miter lim="800000"/>
                <a:headEnd/>
                <a:tailEnd/>
              </a14:hiddenLine>
            </a:ext>
          </a:extLst>
        </p:spPr>
      </p:pic>
    </p:spTree>
    <p:extLst>
      <p:ext uri="{BB962C8B-B14F-4D97-AF65-F5344CB8AC3E}">
        <p14:creationId xmlns:p14="http://schemas.microsoft.com/office/powerpoint/2010/main" val="15552130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4" name="Rectangle 4"/>
          <p:cNvSpPr>
            <a:spLocks noGrp="1" noChangeArrowheads="1"/>
          </p:cNvSpPr>
          <p:nvPr>
            <p:ph type="title"/>
          </p:nvPr>
        </p:nvSpPr>
        <p:spPr/>
        <p:txBody>
          <a:bodyPr/>
          <a:lstStyle/>
          <a:p>
            <a:r>
              <a:rPr lang="en-US" altLang="en-US" smtClean="0"/>
              <a:t>Key Points</a:t>
            </a:r>
            <a:endParaRPr lang="en-US" altLang="en-US" dirty="0"/>
          </a:p>
        </p:txBody>
      </p:sp>
      <p:sp>
        <p:nvSpPr>
          <p:cNvPr id="61445" name="Rectangle 5"/>
          <p:cNvSpPr>
            <a:spLocks noGrp="1" noChangeArrowheads="1"/>
          </p:cNvSpPr>
          <p:nvPr>
            <p:ph idx="1"/>
          </p:nvPr>
        </p:nvSpPr>
        <p:spPr/>
        <p:txBody>
          <a:bodyPr/>
          <a:lstStyle/>
          <a:p>
            <a:r>
              <a:rPr lang="en-US" altLang="en-US" dirty="0" smtClean="0"/>
              <a:t>Minimize and prevent exposure to </a:t>
            </a:r>
            <a:br>
              <a:rPr lang="en-US" altLang="en-US" dirty="0" smtClean="0"/>
            </a:br>
            <a:r>
              <a:rPr lang="en-US" altLang="en-US" dirty="0" smtClean="0"/>
              <a:t>infection by:</a:t>
            </a:r>
          </a:p>
          <a:p>
            <a:pPr lvl="1"/>
            <a:r>
              <a:rPr lang="en-US" altLang="en-US" dirty="0" smtClean="0"/>
              <a:t>Using Standard Precautions with every patient</a:t>
            </a:r>
          </a:p>
          <a:p>
            <a:pPr lvl="1"/>
            <a:r>
              <a:rPr lang="en-US" altLang="en-US" dirty="0" smtClean="0"/>
              <a:t>Disposing of clinic waste adequately</a:t>
            </a:r>
          </a:p>
          <a:p>
            <a:r>
              <a:rPr lang="en-US" altLang="en-US" smtClean="0"/>
              <a:t>Work together to make the workplace safer</a:t>
            </a:r>
          </a:p>
          <a:p>
            <a:r>
              <a:rPr lang="en-US" altLang="en-US" dirty="0" smtClean="0"/>
              <a:t>Teach patients and their families how </a:t>
            </a:r>
            <a:br>
              <a:rPr lang="en-US" altLang="en-US" dirty="0" smtClean="0"/>
            </a:br>
            <a:r>
              <a:rPr lang="en-US" altLang="en-US" dirty="0" smtClean="0"/>
              <a:t>to reduce risk of exposure in the home</a:t>
            </a:r>
          </a:p>
          <a:p>
            <a:endParaRPr lang="en-US" altLang="en-US" dirty="0"/>
          </a:p>
        </p:txBody>
      </p:sp>
    </p:spTree>
    <p:extLst>
      <p:ext uri="{BB962C8B-B14F-4D97-AF65-F5344CB8AC3E}">
        <p14:creationId xmlns:p14="http://schemas.microsoft.com/office/powerpoint/2010/main" val="21202562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4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6144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6144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144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144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5"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Infection Prevention </a:t>
            </a:r>
            <a:endParaRPr lang="en-US" dirty="0"/>
          </a:p>
        </p:txBody>
      </p:sp>
      <p:sp>
        <p:nvSpPr>
          <p:cNvPr id="3" name="Content Placeholder 2"/>
          <p:cNvSpPr>
            <a:spLocks noGrp="1"/>
          </p:cNvSpPr>
          <p:nvPr>
            <p:ph sz="half" idx="1"/>
          </p:nvPr>
        </p:nvSpPr>
        <p:spPr/>
        <p:txBody>
          <a:bodyPr/>
          <a:lstStyle/>
          <a:p>
            <a:r>
              <a:rPr lang="en-US" dirty="0" smtClean="0"/>
              <a:t>Are we at risk?</a:t>
            </a:r>
            <a:r>
              <a:rPr lang="en-US" altLang="en-US" dirty="0" smtClean="0"/>
              <a:t> </a:t>
            </a:r>
          </a:p>
          <a:p>
            <a:endParaRPr lang="en-US" altLang="en-US" dirty="0" smtClean="0"/>
          </a:p>
          <a:p>
            <a:r>
              <a:rPr lang="en-US" altLang="en-US" dirty="0" smtClean="0"/>
              <a:t>What is the most common or frequent risk that health care workers encounter while caring for patients?</a:t>
            </a:r>
            <a:endParaRPr lang="en-US" dirty="0" smtClean="0"/>
          </a:p>
          <a:p>
            <a:endParaRPr lang="en-US" dirty="0" smtClean="0"/>
          </a:p>
          <a:p>
            <a:endParaRPr lang="en-US" dirty="0"/>
          </a:p>
        </p:txBody>
      </p:sp>
      <p:pic>
        <p:nvPicPr>
          <p:cNvPr id="5" name="Content Placeholder 4" descr="finge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a:xfrm>
            <a:off x="6667498" y="3863180"/>
            <a:ext cx="4" cy="3"/>
          </a:xfrm>
        </p:spPr>
      </p:pic>
      <p:pic>
        <p:nvPicPr>
          <p:cNvPr id="6" name="Picture 5"/>
          <p:cNvPicPr>
            <a:picLocks noChangeAspect="1"/>
          </p:cNvPicPr>
          <p:nvPr/>
        </p:nvPicPr>
        <p:blipFill>
          <a:blip r:embed="rId4"/>
          <a:stretch>
            <a:fillRect/>
          </a:stretch>
        </p:blipFill>
        <p:spPr>
          <a:xfrm>
            <a:off x="4876800" y="1752454"/>
            <a:ext cx="2983832" cy="3353091"/>
          </a:xfrm>
          <a:prstGeom prst="rect">
            <a:avLst/>
          </a:prstGeom>
        </p:spPr>
      </p:pic>
    </p:spTree>
    <p:extLst>
      <p:ext uri="{BB962C8B-B14F-4D97-AF65-F5344CB8AC3E}">
        <p14:creationId xmlns:p14="http://schemas.microsoft.com/office/powerpoint/2010/main" val="3588845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Why Do We Need Infection Prevention?</a:t>
            </a:r>
            <a:endParaRPr lang="en-US" dirty="0"/>
          </a:p>
        </p:txBody>
      </p:sp>
      <p:sp>
        <p:nvSpPr>
          <p:cNvPr id="3" name="Content Placeholder 2"/>
          <p:cNvSpPr>
            <a:spLocks noGrp="1"/>
          </p:cNvSpPr>
          <p:nvPr>
            <p:ph idx="1"/>
          </p:nvPr>
        </p:nvSpPr>
        <p:spPr/>
        <p:txBody>
          <a:bodyPr/>
          <a:lstStyle/>
          <a:p>
            <a:r>
              <a:rPr lang="en-US" altLang="en-US" dirty="0" smtClean="0"/>
              <a:t>To reduce the risk of disease transmission to health care workers, clients, communities, and you!</a:t>
            </a:r>
          </a:p>
          <a:p>
            <a:r>
              <a:rPr lang="en-US" altLang="en-US" dirty="0" smtClean="0"/>
              <a:t>To protect health care workers at all </a:t>
            </a:r>
            <a:br>
              <a:rPr lang="en-US" altLang="en-US" dirty="0" smtClean="0"/>
            </a:br>
            <a:r>
              <a:rPr lang="en-US" altLang="en-US" dirty="0" smtClean="0"/>
              <a:t>levels—from physicians and nurses to </a:t>
            </a:r>
            <a:br>
              <a:rPr lang="en-US" altLang="en-US" dirty="0" smtClean="0"/>
            </a:br>
            <a:r>
              <a:rPr lang="en-US" altLang="en-US" dirty="0" smtClean="0"/>
              <a:t>cleaning, housekeeping, and laboratory staff</a:t>
            </a:r>
          </a:p>
          <a:p>
            <a:endParaRPr lang="en-US" dirty="0"/>
          </a:p>
        </p:txBody>
      </p:sp>
    </p:spTree>
    <p:extLst>
      <p:ext uri="{BB962C8B-B14F-4D97-AF65-F5344CB8AC3E}">
        <p14:creationId xmlns:p14="http://schemas.microsoft.com/office/powerpoint/2010/main" val="17532877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Are the Disease-Producing Agents?</a:t>
            </a:r>
            <a:endParaRPr lang="en-US" dirty="0"/>
          </a:p>
        </p:txBody>
      </p:sp>
      <p:sp>
        <p:nvSpPr>
          <p:cNvPr id="3" name="Content Placeholder 2"/>
          <p:cNvSpPr>
            <a:spLocks noGrp="1"/>
          </p:cNvSpPr>
          <p:nvPr>
            <p:ph sz="half" idx="1"/>
          </p:nvPr>
        </p:nvSpPr>
        <p:spPr/>
        <p:txBody>
          <a:bodyPr/>
          <a:lstStyle/>
          <a:p>
            <a:r>
              <a:rPr lang="en-US" altLang="en-US" dirty="0" smtClean="0"/>
              <a:t>Microorganisms can cause infection:</a:t>
            </a:r>
          </a:p>
          <a:p>
            <a:pPr lvl="1"/>
            <a:r>
              <a:rPr lang="en-US" altLang="en-US" dirty="0" smtClean="0"/>
              <a:t>Bacteria (vegetative, mycobacteria, endospores)</a:t>
            </a:r>
          </a:p>
          <a:p>
            <a:pPr lvl="1"/>
            <a:r>
              <a:rPr lang="en-US" altLang="en-US" dirty="0" smtClean="0"/>
              <a:t>Viruses</a:t>
            </a:r>
          </a:p>
          <a:p>
            <a:pPr lvl="1"/>
            <a:r>
              <a:rPr lang="en-US" altLang="en-US" dirty="0" smtClean="0"/>
              <a:t>Fungi</a:t>
            </a:r>
          </a:p>
          <a:p>
            <a:pPr lvl="1"/>
            <a:r>
              <a:rPr lang="en-US" altLang="en-US" dirty="0" smtClean="0"/>
              <a:t>Parasites</a:t>
            </a:r>
            <a:endParaRPr lang="en-US" altLang="en-US" dirty="0"/>
          </a:p>
        </p:txBody>
      </p:sp>
      <p:pic>
        <p:nvPicPr>
          <p:cNvPr id="5" name="Content Placeholder 4"/>
          <p:cNvPicPr>
            <a:picLocks noGrp="1" noChangeAspect="1"/>
          </p:cNvPicPr>
          <p:nvPr>
            <p:ph sz="half" idx="2"/>
          </p:nvPr>
        </p:nvPicPr>
        <p:blipFill>
          <a:blip r:embed="rId3"/>
          <a:stretch>
            <a:fillRect/>
          </a:stretch>
        </p:blipFill>
        <p:spPr>
          <a:xfrm>
            <a:off x="4760130" y="1371600"/>
            <a:ext cx="3814740" cy="4525963"/>
          </a:xfrm>
        </p:spPr>
      </p:pic>
    </p:spTree>
    <p:extLst>
      <p:ext uri="{BB962C8B-B14F-4D97-AF65-F5344CB8AC3E}">
        <p14:creationId xmlns:p14="http://schemas.microsoft.com/office/powerpoint/2010/main" val="376391101"/>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ltLang="en-US" smtClean="0"/>
              <a:t>The Disease-Transmission Cycle</a:t>
            </a:r>
            <a:endParaRPr lang="en-US" altLang="en-US" dirty="0"/>
          </a:p>
        </p:txBody>
      </p:sp>
      <p:graphicFrame>
        <p:nvGraphicFramePr>
          <p:cNvPr id="2" name="Diagram 1"/>
          <p:cNvGraphicFramePr/>
          <p:nvPr>
            <p:extLst>
              <p:ext uri="{D42A27DB-BD31-4B8C-83A1-F6EECF244321}">
                <p14:modId xmlns:p14="http://schemas.microsoft.com/office/powerpoint/2010/main" val="2002146141"/>
              </p:ext>
            </p:extLst>
          </p:nvPr>
        </p:nvGraphicFramePr>
        <p:xfrm>
          <a:off x="381000" y="1219200"/>
          <a:ext cx="82296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ight Arrow 2"/>
          <p:cNvSpPr/>
          <p:nvPr/>
        </p:nvSpPr>
        <p:spPr>
          <a:xfrm>
            <a:off x="1600200" y="58674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12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You Can Help Prevent Infection!</a:t>
            </a:r>
            <a:endParaRPr lang="en-US" dirty="0"/>
          </a:p>
        </p:txBody>
      </p:sp>
      <p:sp>
        <p:nvSpPr>
          <p:cNvPr id="5" name="Content Placeholder 2"/>
          <p:cNvSpPr>
            <a:spLocks noGrp="1"/>
          </p:cNvSpPr>
          <p:nvPr>
            <p:ph sz="half" idx="1"/>
          </p:nvPr>
        </p:nvSpPr>
        <p:spPr/>
        <p:txBody>
          <a:bodyPr/>
          <a:lstStyle/>
          <a:p>
            <a:r>
              <a:rPr lang="en-US" altLang="en-US" dirty="0" smtClean="0"/>
              <a:t>By using </a:t>
            </a:r>
            <a:r>
              <a:rPr lang="en-US" altLang="en-US" dirty="0" smtClean="0"/>
              <a:t>set of guidelines that places protective barriers (physical, chemical, or mechanical) between a susceptible host (person lacking immunity) and the organisms.</a:t>
            </a:r>
            <a:endParaRPr lang="en-US" altLang="en-US" dirty="0"/>
          </a:p>
        </p:txBody>
      </p:sp>
      <p:pic>
        <p:nvPicPr>
          <p:cNvPr id="6" name="Picture 11" descr="decontaminate2"/>
          <p:cNvPicPr preferRelativeResize="0">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a:xfrm>
            <a:off x="4881200" y="1600200"/>
            <a:ext cx="3572600" cy="4525963"/>
          </a:xfrm>
        </p:spPr>
      </p:pic>
    </p:spTree>
    <p:extLst>
      <p:ext uri="{BB962C8B-B14F-4D97-AF65-F5344CB8AC3E}">
        <p14:creationId xmlns:p14="http://schemas.microsoft.com/office/powerpoint/2010/main" val="2768831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p:txBody>
          <a:bodyPr/>
          <a:lstStyle/>
          <a:p>
            <a:r>
              <a:rPr lang="en-US" altLang="en-US" smtClean="0"/>
              <a:t>What are the Standard Precautions?</a:t>
            </a:r>
            <a:endParaRPr lang="en-US" altLang="en-US" dirty="0"/>
          </a:p>
        </p:txBody>
      </p:sp>
      <p:sp>
        <p:nvSpPr>
          <p:cNvPr id="14341" name="Rectangle 5"/>
          <p:cNvSpPr>
            <a:spLocks noGrp="1" noChangeArrowheads="1"/>
          </p:cNvSpPr>
          <p:nvPr>
            <p:ph sz="half" idx="1"/>
          </p:nvPr>
        </p:nvSpPr>
        <p:spPr/>
        <p:txBody>
          <a:bodyPr/>
          <a:lstStyle/>
          <a:p>
            <a:r>
              <a:rPr lang="en-US" altLang="en-US" dirty="0" smtClean="0"/>
              <a:t>Guidelines to create a physical, mechanical, or chemical barrier between microorganisms and a person to prevent the spread of infection and break the disease-transmission cycle</a:t>
            </a:r>
          </a:p>
          <a:p>
            <a:pPr marL="0" indent="0">
              <a:buNone/>
            </a:pPr>
            <a:endParaRPr lang="en-US" altLang="en-US" dirty="0"/>
          </a:p>
        </p:txBody>
      </p:sp>
      <p:pic>
        <p:nvPicPr>
          <p:cNvPr id="5" name="Content Placeholder 4"/>
          <p:cNvPicPr>
            <a:picLocks noGrp="1" noChangeAspect="1" noChangeArrowheads="1"/>
          </p:cNvPicPr>
          <p:nvPr>
            <p:ph sz="half" idx="2"/>
          </p:nvPr>
        </p:nvPicPr>
        <p:blipFill>
          <a:blip r:embed="rId3" cstate="screen"/>
          <a:stretch>
            <a:fillRect/>
          </a:stretch>
        </p:blipFill>
        <p:spPr>
          <a:xfrm rot="5400000">
            <a:off x="4821875" y="2493325"/>
            <a:ext cx="4204557" cy="2418307"/>
          </a:xfrm>
        </p:spPr>
      </p:pic>
    </p:spTree>
    <p:extLst>
      <p:ext uri="{BB962C8B-B14F-4D97-AF65-F5344CB8AC3E}">
        <p14:creationId xmlns:p14="http://schemas.microsoft.com/office/powerpoint/2010/main" val="636040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341">
                                            <p:txEl>
                                              <p:pRg st="0" end="0"/>
                                            </p:txEl>
                                          </p:spTgt>
                                        </p:tgtEl>
                                        <p:attrNameLst>
                                          <p:attrName>style.visibility</p:attrName>
                                        </p:attrNameLst>
                                      </p:cBhvr>
                                      <p:to>
                                        <p:strVal val="visible"/>
                                      </p:to>
                                    </p:set>
                                    <p:anim calcmode="lin" valueType="num">
                                      <p:cBhvr additive="base">
                                        <p:cTn id="7" dur="500" fill="hold"/>
                                        <p:tgtEl>
                                          <p:spTgt spid="1434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4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p:txBody>
          <a:bodyPr/>
          <a:lstStyle/>
          <a:p>
            <a:r>
              <a:rPr lang="en-US" altLang="en-US" smtClean="0"/>
              <a:t>Types of Barriers</a:t>
            </a:r>
            <a:endParaRPr lang="en-US" altLang="en-US" dirty="0"/>
          </a:p>
        </p:txBody>
      </p:sp>
      <p:sp>
        <p:nvSpPr>
          <p:cNvPr id="14341" name="Rectangle 5"/>
          <p:cNvSpPr>
            <a:spLocks noGrp="1" noChangeArrowheads="1"/>
          </p:cNvSpPr>
          <p:nvPr>
            <p:ph idx="1"/>
          </p:nvPr>
        </p:nvSpPr>
        <p:spPr/>
        <p:txBody>
          <a:bodyPr/>
          <a:lstStyle/>
          <a:p>
            <a:r>
              <a:rPr lang="en-US" altLang="en-US" sz="2800" dirty="0" smtClean="0"/>
              <a:t>Physical: High-level disinfection (HLD) by boiling or steaming and sterilization by autoclaving or dry heat ovens </a:t>
            </a:r>
          </a:p>
          <a:p>
            <a:r>
              <a:rPr lang="en-US" altLang="en-US" sz="2800" dirty="0" smtClean="0"/>
              <a:t>Mechanical: Personal protective equipment </a:t>
            </a:r>
            <a:br>
              <a:rPr lang="en-US" altLang="en-US" sz="2800" dirty="0" smtClean="0"/>
            </a:br>
            <a:r>
              <a:rPr lang="en-US" altLang="en-US" sz="2800" dirty="0" smtClean="0"/>
              <a:t>(gloves, face masks, goggles, gowns, plastic or rubber aprons, and drapes)</a:t>
            </a:r>
          </a:p>
          <a:p>
            <a:r>
              <a:rPr lang="en-US" altLang="en-US" sz="2800" dirty="0" smtClean="0"/>
              <a:t>Chemical:  Antiseptics (</a:t>
            </a:r>
            <a:r>
              <a:rPr lang="en-US" altLang="en-US" sz="2800" dirty="0" err="1" smtClean="0"/>
              <a:t>iodophors</a:t>
            </a:r>
            <a:r>
              <a:rPr lang="en-US" altLang="en-US" sz="2800" dirty="0" smtClean="0"/>
              <a:t> and alcohol-based antiseptic agents) and high-level disinfectants: </a:t>
            </a:r>
          </a:p>
          <a:p>
            <a:r>
              <a:rPr lang="en-US" altLang="en-US" sz="2800" dirty="0" smtClean="0"/>
              <a:t>Chlorine</a:t>
            </a:r>
          </a:p>
          <a:p>
            <a:r>
              <a:rPr lang="en-US" altLang="en-US" sz="2800" dirty="0" smtClean="0"/>
              <a:t>Glutaraldehyde </a:t>
            </a:r>
          </a:p>
        </p:txBody>
      </p:sp>
    </p:spTree>
    <p:extLst>
      <p:ext uri="{BB962C8B-B14F-4D97-AF65-F5344CB8AC3E}">
        <p14:creationId xmlns:p14="http://schemas.microsoft.com/office/powerpoint/2010/main" val="3566015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341">
                                            <p:txEl>
                                              <p:pRg st="0" end="0"/>
                                            </p:txEl>
                                          </p:spTgt>
                                        </p:tgtEl>
                                        <p:attrNameLst>
                                          <p:attrName>style.visibility</p:attrName>
                                        </p:attrNameLst>
                                      </p:cBhvr>
                                      <p:to>
                                        <p:strVal val="visible"/>
                                      </p:to>
                                    </p:set>
                                    <p:anim calcmode="lin" valueType="num">
                                      <p:cBhvr additive="base">
                                        <p:cTn id="7" dur="500" fill="hold"/>
                                        <p:tgtEl>
                                          <p:spTgt spid="1434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4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341">
                                            <p:txEl>
                                              <p:pRg st="1" end="1"/>
                                            </p:txEl>
                                          </p:spTgt>
                                        </p:tgtEl>
                                        <p:attrNameLst>
                                          <p:attrName>style.visibility</p:attrName>
                                        </p:attrNameLst>
                                      </p:cBhvr>
                                      <p:to>
                                        <p:strVal val="visible"/>
                                      </p:to>
                                    </p:set>
                                    <p:anim calcmode="lin" valueType="num">
                                      <p:cBhvr additive="base">
                                        <p:cTn id="13" dur="500" fill="hold"/>
                                        <p:tgtEl>
                                          <p:spTgt spid="1434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4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341">
                                            <p:txEl>
                                              <p:pRg st="2" end="2"/>
                                            </p:txEl>
                                          </p:spTgt>
                                        </p:tgtEl>
                                        <p:attrNameLst>
                                          <p:attrName>style.visibility</p:attrName>
                                        </p:attrNameLst>
                                      </p:cBhvr>
                                      <p:to>
                                        <p:strVal val="visible"/>
                                      </p:to>
                                    </p:set>
                                    <p:anim calcmode="lin" valueType="num">
                                      <p:cBhvr additive="base">
                                        <p:cTn id="19" dur="500" fill="hold"/>
                                        <p:tgtEl>
                                          <p:spTgt spid="1434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41">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4341">
                                            <p:txEl>
                                              <p:pRg st="3" end="3"/>
                                            </p:txEl>
                                          </p:spTgt>
                                        </p:tgtEl>
                                        <p:attrNameLst>
                                          <p:attrName>style.visibility</p:attrName>
                                        </p:attrNameLst>
                                      </p:cBhvr>
                                      <p:to>
                                        <p:strVal val="visible"/>
                                      </p:to>
                                    </p:set>
                                    <p:anim calcmode="lin" valueType="num">
                                      <p:cBhvr additive="base">
                                        <p:cTn id="23" dur="500" fill="hold"/>
                                        <p:tgtEl>
                                          <p:spTgt spid="14341">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4341">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4341">
                                            <p:txEl>
                                              <p:pRg st="4" end="4"/>
                                            </p:txEl>
                                          </p:spTgt>
                                        </p:tgtEl>
                                        <p:attrNameLst>
                                          <p:attrName>style.visibility</p:attrName>
                                        </p:attrNameLst>
                                      </p:cBhvr>
                                      <p:to>
                                        <p:strVal val="visible"/>
                                      </p:to>
                                    </p:set>
                                    <p:anim calcmode="lin" valueType="num">
                                      <p:cBhvr additive="base">
                                        <p:cTn id="27" dur="500" fill="hold"/>
                                        <p:tgtEl>
                                          <p:spTgt spid="14341">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434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CSP_PowerPoint_Template">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2.xml><?xml version="1.0" encoding="utf-8"?>
<a:theme xmlns:a="http://schemas.openxmlformats.org/drawingml/2006/main" name="1_Office Theme">
  <a:themeElements>
    <a:clrScheme name="MCSP Colors B">
      <a:dk1>
        <a:srgbClr val="000000"/>
      </a:dk1>
      <a:lt1>
        <a:srgbClr val="777777"/>
      </a:lt1>
      <a:dk2>
        <a:srgbClr val="002A6C"/>
      </a:dk2>
      <a:lt2>
        <a:srgbClr val="9DBFE5"/>
      </a:lt2>
      <a:accent1>
        <a:srgbClr val="367A52"/>
      </a:accent1>
      <a:accent2>
        <a:srgbClr val="0090B6"/>
      </a:accent2>
      <a:accent3>
        <a:srgbClr val="914E71"/>
      </a:accent3>
      <a:accent4>
        <a:srgbClr val="79578F"/>
      </a:accent4>
      <a:accent5>
        <a:srgbClr val="D5B4E4"/>
      </a:accent5>
      <a:accent6>
        <a:srgbClr val="667B8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391D8734-B467-4542-BC34-5B5C5FCA39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Final Documents Content Type" ma:contentTypeID="0x010100B9FB6409CD70674ABB5349969E1C67F6005E75EE04991F3F42B99E754BF7D97C4B" ma:contentTypeVersion="32" ma:contentTypeDescription="" ma:contentTypeScope="" ma:versionID="2062ad570f68123f8ffbd9255c7da6f6">
  <xsd:schema xmlns:xsd="http://www.w3.org/2001/XMLSchema" xmlns:xs="http://www.w3.org/2001/XMLSchema" xmlns:p="http://schemas.microsoft.com/office/2006/metadata/properties" xmlns:ns2="f0785ec1-1048-4400-be50-ab24b43b924b" xmlns:ns3="http://schemas.microsoft.com/sharepoint.v3" xmlns:ns4="http://schemas.microsoft.com/sharepoint/v4" targetNamespace="http://schemas.microsoft.com/office/2006/metadata/properties" ma:root="true" ma:fieldsID="1f7b3acda92a2d9b171bfad4ad2fe3a4" ns2:_="" ns3:_="" ns4:_="">
    <xsd:import namespace="f0785ec1-1048-4400-be50-ab24b43b924b"/>
    <xsd:import namespace="http://schemas.microsoft.com/sharepoint.v3"/>
    <xsd:import namespace="http://schemas.microsoft.com/sharepoint/v4"/>
    <xsd:element name="properties">
      <xsd:complexType>
        <xsd:sequence>
          <xsd:element name="documentManagement">
            <xsd:complexType>
              <xsd:all>
                <xsd:element ref="ns2:Country_x0020_Technical_x0020_Team" minOccurs="0"/>
                <xsd:element ref="ns2:Description_x002f_Notes" minOccurs="0"/>
                <xsd:element ref="ns2:o1270e96c55b4d968cd1b3c2f154ff87" minOccurs="0"/>
                <xsd:element ref="ns2:TaxCatchAll" minOccurs="0"/>
                <xsd:element ref="ns2:TaxCatchAllLabel" minOccurs="0"/>
                <xsd:element ref="ns2:d752e56ead884e3fa239de669a13281d" minOccurs="0"/>
                <xsd:element ref="ns3:CategoryDescription" minOccurs="0"/>
                <xsd:element ref="ns2:a55e2a9178474b4bb01140e591eaac61" minOccurs="0"/>
                <xsd:element ref="ns2:k4fa48eb2d7b427a813ce27bfad0cec3" minOccurs="0"/>
                <xsd:element ref="ns2:c25934d968004dbc9e688abe03a61615" minOccurs="0"/>
                <xsd:element ref="ns2:k427ab633b7b4938a54a20aba39a9ba7"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85ec1-1048-4400-be50-ab24b43b924b" elementFormDefault="qualified">
    <xsd:import namespace="http://schemas.microsoft.com/office/2006/documentManagement/types"/>
    <xsd:import namespace="http://schemas.microsoft.com/office/infopath/2007/PartnerControls"/>
    <xsd:element name="Country_x0020_Technical_x0020_Team" ma:index="1" nillable="true" ma:displayName="MCSP Team" ma:default="Immunization" ma:internalName="Country_x0020_Technical_x0020_Team">
      <xsd:simpleType>
        <xsd:restriction base="dms:Text">
          <xsd:maxLength value="255"/>
        </xsd:restriction>
      </xsd:simpleType>
    </xsd:element>
    <xsd:element name="Description_x002f_Notes" ma:index="8" nillable="true" ma:displayName="Description/Notes" ma:internalName="Description_x002F_Notes" ma:readOnly="false">
      <xsd:simpleType>
        <xsd:restriction base="dms:Note">
          <xsd:maxLength value="255"/>
        </xsd:restriction>
      </xsd:simpleType>
    </xsd:element>
    <xsd:element name="o1270e96c55b4d968cd1b3c2f154ff87" ma:index="10" nillable="true" ma:taxonomy="true" ma:internalName="o1270e96c55b4d968cd1b3c2f154ff87" ma:taxonomyFieldName="Country_x0020_Team" ma:displayName="Country Team Tags" ma:readOnly="false" ma:default="" ma:fieldId="{81270e96-c55b-4d96-8cd1-b3c2f154ff87}" ma:taxonomyMulti="true" ma:sspId="ec767cac-7ca2-4fcb-9b87-cea637044337" ma:termSetId="d4b10962-4fd8-4b73-804a-123b6a8997e6"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64b7ccb9-42e3-4c7c-9f7c-42ec49a0b118}" ma:internalName="TaxCatchAll" ma:showField="CatchAllData"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64b7ccb9-42e3-4c7c-9f7c-42ec49a0b118}" ma:internalName="TaxCatchAllLabel" ma:readOnly="true" ma:showField="CatchAllDataLabel"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d752e56ead884e3fa239de669a13281d" ma:index="14" nillable="true" ma:taxonomy="true" ma:internalName="d752e56ead884e3fa239de669a13281d" ma:taxonomyFieldName="Cross_x002d_cutting_x0020_Team" ma:displayName="Cross-cutting Area Tags" ma:readOnly="false" ma:default="" ma:fieldId="{d752e56e-ad88-4e3f-a239-de669a13281d}" ma:taxonomyMulti="true" ma:sspId="ec767cac-7ca2-4fcb-9b87-cea637044337" ma:termSetId="bf6245ec-2970-481b-b576-f0bd14ff4328" ma:anchorId="00000000-0000-0000-0000-000000000000" ma:open="false" ma:isKeyword="false">
      <xsd:complexType>
        <xsd:sequence>
          <xsd:element ref="pc:Terms" minOccurs="0" maxOccurs="1"/>
        </xsd:sequence>
      </xsd:complexType>
    </xsd:element>
    <xsd:element name="a55e2a9178474b4bb01140e591eaac61" ma:index="17" nillable="true" ma:taxonomy="true" ma:internalName="a55e2a9178474b4bb01140e591eaac61" ma:taxonomyFieldName="Descriptive_x0020_Tags" ma:displayName="Organization/Initiative Tags" ma:default="" ma:fieldId="{a55e2a91-7847-4b4b-b011-40e591eaac61}" ma:taxonomyMulti="true" ma:sspId="ec767cac-7ca2-4fcb-9b87-cea637044337" ma:termSetId="bb3207ae-ec12-4e3b-99d0-1ac6a33ead5e" ma:anchorId="00000000-0000-0000-0000-000000000000" ma:open="true" ma:isKeyword="false">
      <xsd:complexType>
        <xsd:sequence>
          <xsd:element ref="pc:Terms" minOccurs="0" maxOccurs="1"/>
        </xsd:sequence>
      </xsd:complexType>
    </xsd:element>
    <xsd:element name="k4fa48eb2d7b427a813ce27bfad0cec3" ma:index="19" nillable="true" ma:taxonomy="true" ma:internalName="k4fa48eb2d7b427a813ce27bfad0cec3" ma:taxonomyFieldName="Technical_x0020_Team" ma:displayName="Technical Area Tags" ma:readOnly="false" ma:default="" ma:fieldId="{44fa48eb-2d7b-427a-813c-e27bfad0cec3}" ma:taxonomyMulti="true" ma:sspId="ec767cac-7ca2-4fcb-9b87-cea637044337" ma:termSetId="b068aada-bd63-4acb-8779-dfe704f14a94" ma:anchorId="00000000-0000-0000-0000-000000000000" ma:open="false" ma:isKeyword="false">
      <xsd:complexType>
        <xsd:sequence>
          <xsd:element ref="pc:Terms" minOccurs="0" maxOccurs="1"/>
        </xsd:sequence>
      </xsd:complexType>
    </xsd:element>
    <xsd:element name="c25934d968004dbc9e688abe03a61615" ma:index="21" nillable="true" ma:taxonomy="true" ma:internalName="c25934d968004dbc9e688abe03a61615" ma:taxonomyFieldName="Content_x0020_Type" ma:displayName="Resource Type Tags" ma:readOnly="false" ma:default="" ma:fieldId="{c25934d9-6800-4dbc-9e68-8abe03a61615}" ma:taxonomyMulti="true" ma:sspId="ec767cac-7ca2-4fcb-9b87-cea637044337" ma:termSetId="72d02951-e07e-491d-8c93-fb4f0370e9ba" ma:anchorId="00000000-0000-0000-0000-000000000000" ma:open="true" ma:isKeyword="false">
      <xsd:complexType>
        <xsd:sequence>
          <xsd:element ref="pc:Terms" minOccurs="0" maxOccurs="1"/>
        </xsd:sequence>
      </xsd:complexType>
    </xsd:element>
    <xsd:element name="k427ab633b7b4938a54a20aba39a9ba7" ma:index="23" nillable="true" ma:taxonomy="true" ma:internalName="k427ab633b7b4938a54a20aba39a9ba7" ma:taxonomyFieldName="Intervention_x0020_Type" ma:displayName="Intervention Type Tags" ma:default="" ma:fieldId="{4427ab63-3b7b-4938-a54a-20aba39a9ba7}" ma:taxonomyMulti="true" ma:sspId="ec767cac-7ca2-4fcb-9b87-cea637044337" ma:termSetId="b58302f1-69ce-475b-8c6e-4b62fb5d1090"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16" nillable="true" ma:displayName="Description" ma:hidden="true" ma:internalName="CategoryDescrip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5"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4"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f0785ec1-1048-4400-be50-ab24b43b924b"/>
    <Description_x002f_Notes xmlns="f0785ec1-1048-4400-be50-ab24b43b924b" xsi:nil="true"/>
    <a55e2a9178474b4bb01140e591eaac61 xmlns="f0785ec1-1048-4400-be50-ab24b43b924b">
      <Terms xmlns="http://schemas.microsoft.com/office/infopath/2007/PartnerControls"/>
    </a55e2a9178474b4bb01140e591eaac61>
    <k4fa48eb2d7b427a813ce27bfad0cec3 xmlns="f0785ec1-1048-4400-be50-ab24b43b924b">
      <Terms xmlns="http://schemas.microsoft.com/office/infopath/2007/PartnerControls"/>
    </k4fa48eb2d7b427a813ce27bfad0cec3>
    <o1270e96c55b4d968cd1b3c2f154ff87 xmlns="f0785ec1-1048-4400-be50-ab24b43b924b">
      <Terms xmlns="http://schemas.microsoft.com/office/infopath/2007/PartnerControls"/>
    </o1270e96c55b4d968cd1b3c2f154ff87>
    <IconOverlay xmlns="http://schemas.microsoft.com/sharepoint/v4" xsi:nil="true"/>
    <c25934d968004dbc9e688abe03a61615 xmlns="f0785ec1-1048-4400-be50-ab24b43b924b">
      <Terms xmlns="http://schemas.microsoft.com/office/infopath/2007/PartnerControls"/>
    </c25934d968004dbc9e688abe03a61615>
    <d752e56ead884e3fa239de669a13281d xmlns="f0785ec1-1048-4400-be50-ab24b43b924b">
      <Terms xmlns="http://schemas.microsoft.com/office/infopath/2007/PartnerControls"/>
    </d752e56ead884e3fa239de669a13281d>
    <CategoryDescription xmlns="http://schemas.microsoft.com/sharepoint.v3" xsi:nil="true"/>
    <k427ab633b7b4938a54a20aba39a9ba7 xmlns="f0785ec1-1048-4400-be50-ab24b43b924b">
      <Terms xmlns="http://schemas.microsoft.com/office/infopath/2007/PartnerControls"/>
    </k427ab633b7b4938a54a20aba39a9ba7>
    <Country_x0020_Technical_x0020_Team xmlns="f0785ec1-1048-4400-be50-ab24b43b924b">Immunization</Country_x0020_Technical_x0020_Team>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81C05363-1DFA-4506-875A-00BC4521D9E1}"/>
</file>

<file path=customXml/itemProps2.xml><?xml version="1.0" encoding="utf-8"?>
<ds:datastoreItem xmlns:ds="http://schemas.openxmlformats.org/officeDocument/2006/customXml" ds:itemID="{C39A011C-0E51-4428-BFB1-667872945D4F}"/>
</file>

<file path=customXml/itemProps3.xml><?xml version="1.0" encoding="utf-8"?>
<ds:datastoreItem xmlns:ds="http://schemas.openxmlformats.org/officeDocument/2006/customXml" ds:itemID="{1EF93955-957A-496F-8736-8AFF84094CA6}"/>
</file>

<file path=customXml/itemProps4.xml><?xml version="1.0" encoding="utf-8"?>
<ds:datastoreItem xmlns:ds="http://schemas.openxmlformats.org/officeDocument/2006/customXml" ds:itemID="{DF2D7F32-9B0E-4089-B16E-FD928A931A3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MCSP_PowerPoint_Template</Template>
  <TotalTime>3736</TotalTime>
  <Words>3454</Words>
  <Application>Microsoft Office PowerPoint</Application>
  <PresentationFormat>On-screen Show (4:3)</PresentationFormat>
  <Paragraphs>209</Paragraphs>
  <Slides>23</Slides>
  <Notes>23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Arial</vt:lpstr>
      <vt:lpstr>Calibri</vt:lpstr>
      <vt:lpstr>Gill Sans</vt:lpstr>
      <vt:lpstr>Gill Sans MT</vt:lpstr>
      <vt:lpstr>Helvetica</vt:lpstr>
      <vt:lpstr>Times New Roman</vt:lpstr>
      <vt:lpstr>Wingdings</vt:lpstr>
      <vt:lpstr>MCSP_PowerPoint_Template</vt:lpstr>
      <vt:lpstr>1_Office Theme</vt:lpstr>
      <vt:lpstr>Infection Prevention:  An Overview</vt:lpstr>
      <vt:lpstr>Infection Prevention Overview</vt:lpstr>
      <vt:lpstr>Infection Prevention </vt:lpstr>
      <vt:lpstr>Why Do We Need Infection Prevention?</vt:lpstr>
      <vt:lpstr>What Are the Disease-Producing Agents?</vt:lpstr>
      <vt:lpstr>The Disease-Transmission Cycle</vt:lpstr>
      <vt:lpstr>You Can Help Prevent Infection!</vt:lpstr>
      <vt:lpstr>What are the Standard Precautions?</vt:lpstr>
      <vt:lpstr>Types of Barriers</vt:lpstr>
      <vt:lpstr>Standard Precautions</vt:lpstr>
      <vt:lpstr>Standard Precautions Include...</vt:lpstr>
      <vt:lpstr>Standard Precautions Include...</vt:lpstr>
      <vt:lpstr>PowerPoint Presentation</vt:lpstr>
      <vt:lpstr>Processing Instruments and Other Items:  4 Steps</vt:lpstr>
      <vt:lpstr>Handling Sharps </vt:lpstr>
      <vt:lpstr>Disposing of Sharps</vt:lpstr>
      <vt:lpstr>Environmental Cleaning </vt:lpstr>
      <vt:lpstr>Waste Management</vt:lpstr>
      <vt:lpstr>Injection Safety </vt:lpstr>
      <vt:lpstr>Respiratory Etiquette </vt:lpstr>
      <vt:lpstr>Education of Family Members and Community</vt:lpstr>
      <vt:lpstr>Infection prevention is everyone’s responsibility.</vt:lpstr>
      <vt:lpstr>Key Points</vt:lpstr>
    </vt:vector>
  </TitlesOfParts>
  <Company>Jhpiego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lelliott</dc:creator>
  <cp:lastModifiedBy>Jacqueline Wille</cp:lastModifiedBy>
  <cp:revision>210</cp:revision>
  <dcterms:created xsi:type="dcterms:W3CDTF">2016-01-29T17:12:16Z</dcterms:created>
  <dcterms:modified xsi:type="dcterms:W3CDTF">2017-05-17T13:48:11Z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0x010100B9FB6409CD70674ABB5349969E1C67F6005E75EE04991F3F42B99E754BF7D97C4B</vt:lpwstr>
  </property>
  <property fmtid="{D5CDD505-2E9C-101B-9397-08002B2CF9AE}" pid="3" name="_dlc_DocIdItemGuid">
    <vt:lpwstr>9ccc6841-61de-4de9-9802-a9469ce21bcc</vt:lpwstr>
  </property>
</Properties>
</file>