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8" r:id="rId5"/>
  </p:sldMasterIdLst>
  <p:notesMasterIdLst>
    <p:notesMasterId r:id="rId15"/>
  </p:notesMasterIdLst>
  <p:handoutMasterIdLst>
    <p:handoutMasterId r:id="rId16"/>
  </p:handoutMasterIdLst>
  <p:sldIdLst>
    <p:sldId id="256" r:id="rId6"/>
    <p:sldId id="259" r:id="rId7"/>
    <p:sldId id="262" r:id="rId8"/>
    <p:sldId id="263" r:id="rId9"/>
    <p:sldId id="264" r:id="rId10"/>
    <p:sldId id="265" r:id="rId11"/>
    <p:sldId id="266" r:id="rId12"/>
    <p:sldId id="268" r:id="rId13"/>
    <p:sldId id="258" r:id="rId14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cqueline Wille" initials="JW" lastIdx="3" clrIdx="0">
    <p:extLst>
      <p:ext uri="{19B8F6BF-5375-455C-9EA6-DF929625EA0E}">
        <p15:presenceInfo xmlns:p15="http://schemas.microsoft.com/office/powerpoint/2012/main" userId="S-1-5-21-200220283-296057445-522006248-28615" providerId="AD"/>
      </p:ext>
    </p:extLst>
  </p:cmAuthor>
  <p:cmAuthor id="2" name="Chris Merriman" initials="CM" lastIdx="1" clrIdx="1">
    <p:extLst>
      <p:ext uri="{19B8F6BF-5375-455C-9EA6-DF929625EA0E}">
        <p15:presenceInfo xmlns:p15="http://schemas.microsoft.com/office/powerpoint/2012/main" userId="S-1-5-21-200220283-296057445-522006248-4550" providerId="AD"/>
      </p:ext>
    </p:extLst>
  </p:cmAuthor>
  <p:cmAuthor id="3" name="shabana Zaeem" initials="sZ" lastIdx="4" clrIdx="2"/>
  <p:cmAuthor id="4" name="Leah Elliott" initials="LE" lastIdx="12" clrIdx="3">
    <p:extLst>
      <p:ext uri="{19B8F6BF-5375-455C-9EA6-DF929625EA0E}">
        <p15:presenceInfo xmlns:p15="http://schemas.microsoft.com/office/powerpoint/2012/main" userId="S-1-5-21-200220283-296057445-522006248-22795" providerId="AD"/>
      </p:ext>
    </p:extLst>
  </p:cmAuthor>
  <p:cmAuthor id="5" name="Lucas Fleming" initials="LF" lastIdx="1" clrIdx="4">
    <p:extLst>
      <p:ext uri="{19B8F6BF-5375-455C-9EA6-DF929625EA0E}">
        <p15:presenceInfo xmlns:p15="http://schemas.microsoft.com/office/powerpoint/2012/main" userId="14e4d051a28fdda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DBFE5"/>
    <a:srgbClr val="FCF6F7"/>
    <a:srgbClr val="002A6C"/>
    <a:srgbClr val="808080"/>
    <a:srgbClr val="5F5F5F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84022" autoAdjust="0"/>
  </p:normalViewPr>
  <p:slideViewPr>
    <p:cSldViewPr>
      <p:cViewPr varScale="1">
        <p:scale>
          <a:sx n="97" d="100"/>
          <a:sy n="97" d="100"/>
        </p:scale>
        <p:origin x="175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381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1837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27DDFA20-9B43-444A-B272-35DA6C7EA89F}" type="datetimeFigureOut">
              <a:rPr lang="en-US"/>
              <a:pPr>
                <a:defRPr/>
              </a:pPr>
              <a:t>4/13/2018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5AB222FF-92D1-4136-AD76-BADB0E8887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101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222FF-92D1-4136-AD76-BADB0E88879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305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Both photos under</a:t>
            </a:r>
            <a:r>
              <a:rPr lang="en-US" baseline="0" dirty="0" smtClean="0"/>
              <a:t> attribution creative common licenses.</a:t>
            </a:r>
          </a:p>
          <a:p>
            <a:r>
              <a:rPr lang="en-US" baseline="0" dirty="0" smtClean="0"/>
              <a:t>Photo 1: https://www.flickr.com/photos/spavaai/1362555652/</a:t>
            </a:r>
          </a:p>
          <a:p>
            <a:r>
              <a:rPr lang="en-US" baseline="0" dirty="0" smtClean="0"/>
              <a:t>Photo 2: https://www.flickr.com/photos/unep_dc/8475414083/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222FF-92D1-4136-AD76-BADB0E88879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453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Pictures from</a:t>
            </a:r>
            <a:r>
              <a:rPr lang="en-US" baseline="0" dirty="0" smtClean="0"/>
              <a:t> the Jhpiego IP LRP Guide for Trainers: http://reprolineplus.org/system/files/resources/ip_trainer_0.pdf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222FF-92D1-4136-AD76-BADB0E88879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123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Source: </a:t>
            </a:r>
            <a:r>
              <a:rPr lang="en-US" dirty="0" err="1" smtClean="0"/>
              <a:t>Shabana</a:t>
            </a:r>
            <a:r>
              <a:rPr lang="en-US" dirty="0" smtClean="0"/>
              <a:t> Zaeem, PRIDE Project, USAID, 2008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222FF-92D1-4136-AD76-BADB0E88879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9069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Source: </a:t>
            </a:r>
            <a:r>
              <a:rPr lang="en-US" dirty="0" err="1" smtClean="0"/>
              <a:t>Shabana</a:t>
            </a:r>
            <a:r>
              <a:rPr lang="en-US" dirty="0" smtClean="0"/>
              <a:t> Zaeem, PRIDE Project, USAID, 2008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222FF-92D1-4136-AD76-BADB0E88879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645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Source:</a:t>
            </a:r>
            <a:r>
              <a:rPr lang="en-US" baseline="0" dirty="0" smtClean="0"/>
              <a:t> Jhpiego IP manual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222FF-92D1-4136-AD76-BADB0E88879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5102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Source: </a:t>
            </a:r>
            <a:r>
              <a:rPr lang="en-US" dirty="0" err="1" smtClean="0"/>
              <a:t>Jhpiego</a:t>
            </a:r>
            <a:r>
              <a:rPr lang="en-US" dirty="0" smtClean="0"/>
              <a:t> IP Manual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222FF-92D1-4136-AD76-BADB0E88879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781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Est-</a:t>
            </a:r>
            <a:r>
              <a:rPr lang="en-US" dirty="0" err="1" smtClean="0"/>
              <a:t>ce</a:t>
            </a:r>
            <a:r>
              <a:rPr lang="en-US" dirty="0" smtClean="0"/>
              <a:t> que la </a:t>
            </a:r>
            <a:r>
              <a:rPr lang="en-US" dirty="0" err="1" smtClean="0"/>
              <a:t>prévention</a:t>
            </a:r>
            <a:r>
              <a:rPr lang="en-US" dirty="0" smtClean="0"/>
              <a:t> des infections </a:t>
            </a:r>
            <a:r>
              <a:rPr lang="en-US" dirty="0" err="1" smtClean="0"/>
              <a:t>représente</a:t>
            </a:r>
            <a:r>
              <a:rPr lang="en-US" dirty="0" smtClean="0"/>
              <a:t> un </a:t>
            </a:r>
            <a:r>
              <a:rPr lang="en-US" dirty="0" err="1" smtClean="0"/>
              <a:t>problème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votre</a:t>
            </a:r>
            <a:r>
              <a:rPr lang="en-US" dirty="0" smtClean="0"/>
              <a:t> </a:t>
            </a:r>
            <a:r>
              <a:rPr lang="en-US" dirty="0" err="1" smtClean="0"/>
              <a:t>établissement</a:t>
            </a:r>
            <a:r>
              <a:rPr lang="en-US" dirty="0" smtClean="0"/>
              <a:t> 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222FF-92D1-4136-AD76-BADB0E88879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9316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B222FF-92D1-4136-AD76-BADB0E88879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43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514600"/>
            <a:ext cx="9144000" cy="4343400"/>
          </a:xfrm>
          <a:prstGeom prst="rect">
            <a:avLst/>
          </a:prstGeom>
          <a:gradFill>
            <a:gsLst>
              <a:gs pos="80000">
                <a:srgbClr val="FFFFFF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8"/>
          <p:cNvGrpSpPr>
            <a:grpSpLocks noChangeAspect="1"/>
          </p:cNvGrpSpPr>
          <p:nvPr/>
        </p:nvGrpSpPr>
        <p:grpSpPr bwMode="auto">
          <a:xfrm>
            <a:off x="2141538" y="762000"/>
            <a:ext cx="4860925" cy="752475"/>
            <a:chOff x="2362200" y="762000"/>
            <a:chExt cx="4419600" cy="684422"/>
          </a:xfrm>
        </p:grpSpPr>
        <p:pic>
          <p:nvPicPr>
            <p:cNvPr id="6" name="Picture 2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803802"/>
              <a:ext cx="1752600" cy="642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7772400" cy="26670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40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77724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808080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919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 noChangeAspect="1"/>
          </p:cNvGrpSpPr>
          <p:nvPr/>
        </p:nvGrpSpPr>
        <p:grpSpPr bwMode="auto">
          <a:xfrm>
            <a:off x="2141538" y="762000"/>
            <a:ext cx="4860925" cy="752475"/>
            <a:chOff x="2362200" y="762000"/>
            <a:chExt cx="4419600" cy="684422"/>
          </a:xfrm>
        </p:grpSpPr>
        <p:pic>
          <p:nvPicPr>
            <p:cNvPr id="6" name="Picture 2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803802"/>
              <a:ext cx="1752600" cy="642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4648200" cy="26670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4648200" cy="12192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5F5F5F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quarter" idx="13"/>
          </p:nvPr>
        </p:nvSpPr>
        <p:spPr>
          <a:xfrm>
            <a:off x="5638800" y="1981200"/>
            <a:ext cx="2667000" cy="4038600"/>
          </a:xfrm>
        </p:spPr>
        <p:txBody>
          <a:bodyPr rtlCol="0"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13348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AD2A7-6147-4577-9891-B30CACE7B8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020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5F5F5F"/>
                </a:solidFill>
              </a:defRPr>
            </a:lvl1pPr>
            <a:lvl2pPr>
              <a:defRPr sz="24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800">
                <a:solidFill>
                  <a:srgbClr val="5F5F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5F5F5F"/>
                </a:solidFill>
              </a:defRPr>
            </a:lvl1pPr>
            <a:lvl2pPr>
              <a:defRPr sz="24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800">
                <a:solidFill>
                  <a:srgbClr val="5F5F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548B5-EC84-4B0E-BE13-E7192186B0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81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rgbClr val="5F5F5F"/>
                </a:solidFill>
              </a:defRPr>
            </a:lvl1pPr>
            <a:lvl2pPr>
              <a:defRPr sz="22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600">
                <a:solidFill>
                  <a:srgbClr val="5F5F5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599CD-AF74-45D7-9EBD-42E72EC99B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98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934AD-DBC9-4EDD-B686-455CF3D748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429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C2176-5AA6-42CC-B2F5-29103EC16F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62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93738" y="1831975"/>
            <a:ext cx="76962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n-US" altLang="en-US" sz="3400" dirty="0">
                <a:solidFill>
                  <a:srgbClr val="002A6C"/>
                </a:solidFill>
                <a:latin typeface="Gill Sans MT" pitchFamily="34" charset="0"/>
              </a:rPr>
              <a:t>For more information, please visit</a:t>
            </a:r>
          </a:p>
          <a:p>
            <a:pPr algn="ctr">
              <a:defRPr/>
            </a:pPr>
            <a:r>
              <a:rPr lang="en-US" altLang="en-US" sz="3400" b="1" dirty="0">
                <a:solidFill>
                  <a:srgbClr val="002A6C"/>
                </a:solidFill>
                <a:latin typeface="Gill Sans MT" pitchFamily="34" charset="0"/>
              </a:rPr>
              <a:t>www.mcsprogram.org</a:t>
            </a:r>
          </a:p>
          <a:p>
            <a:pPr>
              <a:defRPr/>
            </a:pPr>
            <a:endParaRPr lang="en-US" altLang="en-US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93738" y="3733800"/>
            <a:ext cx="7696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n-US" altLang="en-US" sz="1400" dirty="0">
                <a:latin typeface="Gill Sans MT" pitchFamily="34" charset="0"/>
              </a:rPr>
              <a:t>This presentation was made possible by the generous support of the American people through the United States Agency for International Development (USAID), under the terms of the Cooperative Agreement AID-OAA-A-14-00028. The contents are the responsibility of the authors and do not necessarily reflect the views of USAID or the United States Government.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60438" y="6019800"/>
            <a:ext cx="716280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defRPr/>
            </a:pPr>
            <a:r>
              <a:rPr lang="en-US" altLang="en-US" sz="2800" baseline="30000" dirty="0">
                <a:solidFill>
                  <a:srgbClr val="002A6C"/>
                </a:solidFill>
                <a:latin typeface="Gill Sans MT" pitchFamily="34" charset="0"/>
              </a:rPr>
              <a:t> facebook.com/MCSPglobal 			twitter.com/MCSPglobal</a:t>
            </a:r>
          </a:p>
        </p:txBody>
      </p:sp>
    </p:spTree>
    <p:extLst>
      <p:ext uri="{BB962C8B-B14F-4D97-AF65-F5344CB8AC3E}">
        <p14:creationId xmlns:p14="http://schemas.microsoft.com/office/powerpoint/2010/main" val="234985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 noChangeAspect="1"/>
          </p:cNvGrpSpPr>
          <p:nvPr/>
        </p:nvGrpSpPr>
        <p:grpSpPr bwMode="auto">
          <a:xfrm>
            <a:off x="2141538" y="762000"/>
            <a:ext cx="4860925" cy="752475"/>
            <a:chOff x="2362200" y="762000"/>
            <a:chExt cx="4419600" cy="684422"/>
          </a:xfrm>
        </p:grpSpPr>
        <p:pic>
          <p:nvPicPr>
            <p:cNvPr id="6" name="Picture 2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803802"/>
              <a:ext cx="1752600" cy="642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4648200" cy="26670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4648200" cy="12192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5F5F5F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quarter" idx="13"/>
          </p:nvPr>
        </p:nvSpPr>
        <p:spPr>
          <a:xfrm>
            <a:off x="5638800" y="1981200"/>
            <a:ext cx="2667000" cy="4038600"/>
          </a:xfrm>
        </p:spPr>
        <p:txBody>
          <a:bodyPr rtlCol="0"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noProof="0" dirty="0"/>
              <a:t>Click icon to add online image</a:t>
            </a:r>
          </a:p>
        </p:txBody>
      </p:sp>
    </p:spTree>
    <p:extLst>
      <p:ext uri="{BB962C8B-B14F-4D97-AF65-F5344CB8AC3E}">
        <p14:creationId xmlns:p14="http://schemas.microsoft.com/office/powerpoint/2010/main" val="3532761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222A4-8AC8-48A7-9C6E-F978AD5342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197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5F5F5F"/>
                </a:solidFill>
              </a:defRPr>
            </a:lvl1pPr>
            <a:lvl2pPr>
              <a:defRPr sz="24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800">
                <a:solidFill>
                  <a:srgbClr val="5F5F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5F5F5F"/>
                </a:solidFill>
              </a:defRPr>
            </a:lvl1pPr>
            <a:lvl2pPr>
              <a:defRPr sz="24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800">
                <a:solidFill>
                  <a:srgbClr val="5F5F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D850E-1C30-4D87-8E65-6E186B9687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44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rgbClr val="5F5F5F"/>
                </a:solidFill>
              </a:defRPr>
            </a:lvl1pPr>
            <a:lvl2pPr>
              <a:defRPr sz="22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600">
                <a:solidFill>
                  <a:srgbClr val="5F5F5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75BA6-6F66-4B4F-B889-433C6A812A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05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F6CA6-AB2A-454F-BC4F-F3F64A7795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866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1EBD9-0337-43EE-B526-2D0F895111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660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93738" y="1831975"/>
            <a:ext cx="76962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/>
            <a:r>
              <a:rPr lang="fr-FR" sz="3400" kern="1200" dirty="0" smtClean="0">
                <a:solidFill>
                  <a:schemeClr val="tx2"/>
                </a:solidFill>
                <a:effectLst/>
                <a:latin typeface="Gill Sans MT" panose="020B0502020104020203" pitchFamily="34" charset="0"/>
                <a:ea typeface="+mn-ea"/>
                <a:cs typeface="Arial" charset="0"/>
              </a:rPr>
              <a:t>Pour de plus amples informations, </a:t>
            </a:r>
          </a:p>
          <a:p>
            <a:pPr lvl="0" algn="ctr"/>
            <a:r>
              <a:rPr lang="fr-FR" sz="3400" kern="1200" dirty="0" smtClean="0">
                <a:solidFill>
                  <a:schemeClr val="tx2"/>
                </a:solidFill>
                <a:effectLst/>
                <a:latin typeface="Gill Sans MT" panose="020B0502020104020203" pitchFamily="34" charset="0"/>
                <a:ea typeface="+mn-ea"/>
                <a:cs typeface="Arial" charset="0"/>
              </a:rPr>
              <a:t>rendez-vous sur le site </a:t>
            </a:r>
          </a:p>
          <a:p>
            <a:pPr lvl="0" algn="ctr"/>
            <a:r>
              <a:rPr lang="fr-FR" sz="3400" b="1" kern="1200" dirty="0" smtClean="0">
                <a:solidFill>
                  <a:schemeClr val="tx2"/>
                </a:solidFill>
                <a:effectLst/>
                <a:latin typeface="Gill Sans MT" panose="020B0502020104020203" pitchFamily="34" charset="0"/>
                <a:ea typeface="+mn-ea"/>
                <a:cs typeface="Arial" charset="0"/>
              </a:rPr>
              <a:t>www.mcsprogram.org</a:t>
            </a:r>
            <a:endParaRPr lang="en-US" sz="3400" b="1" kern="1200" dirty="0" smtClean="0">
              <a:solidFill>
                <a:schemeClr val="tx2"/>
              </a:solidFill>
              <a:effectLst/>
              <a:latin typeface="Gill Sans MT" panose="020B0502020104020203" pitchFamily="34" charset="0"/>
              <a:ea typeface="+mn-ea"/>
              <a:cs typeface="Arial" charset="0"/>
            </a:endParaRPr>
          </a:p>
          <a:p>
            <a:pPr>
              <a:defRPr/>
            </a:pPr>
            <a:endParaRPr lang="en-US" altLang="en-US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93738" y="3733800"/>
            <a:ext cx="76962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/>
            <a:r>
              <a:rPr lang="fr-FR" sz="1400" kern="1200" spc="-20" baseline="0" dirty="0" smtClean="0">
                <a:solidFill>
                  <a:schemeClr val="tx1"/>
                </a:solidFill>
                <a:effectLst/>
                <a:latin typeface="Gill Sans MT" panose="020B0502020104020203" pitchFamily="34" charset="0"/>
                <a:ea typeface="+mn-ea"/>
                <a:cs typeface="Arial" charset="0"/>
              </a:rPr>
              <a:t>Cette présentation a été rendue possible grâce au soutien généreux du peuple américain, par le biais de l’USAID, en vertu de l’accord coopératif AID-OAA-A-14-00028. Les auteurs sont responsables de ce contenu qui ne représente pas forcément le point de vue de l’USAID ou du Gouvernement des Etats-Unis.</a:t>
            </a:r>
            <a:endParaRPr lang="en-US" sz="1400" kern="1200" spc="-20" baseline="0" dirty="0">
              <a:solidFill>
                <a:schemeClr val="tx1"/>
              </a:solidFill>
              <a:effectLst/>
              <a:latin typeface="Gill Sans MT" panose="020B0502020104020203" pitchFamily="34" charset="0"/>
              <a:ea typeface="+mn-ea"/>
              <a:cs typeface="Arial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60438" y="6019800"/>
            <a:ext cx="716280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defRPr/>
            </a:pPr>
            <a:r>
              <a:rPr lang="en-US" altLang="en-US" sz="2800" baseline="30000" dirty="0">
                <a:solidFill>
                  <a:srgbClr val="002A6C"/>
                </a:solidFill>
                <a:latin typeface="Gill Sans MT" pitchFamily="34" charset="0"/>
              </a:rPr>
              <a:t> facebook.com/MCSPglobal 			twitter.com/MCSPglobal</a:t>
            </a:r>
          </a:p>
        </p:txBody>
      </p:sp>
    </p:spTree>
    <p:extLst>
      <p:ext uri="{BB962C8B-B14F-4D97-AF65-F5344CB8AC3E}">
        <p14:creationId xmlns:p14="http://schemas.microsoft.com/office/powerpoint/2010/main" val="343622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 noChangeAspect="1"/>
          </p:cNvGrpSpPr>
          <p:nvPr/>
        </p:nvGrpSpPr>
        <p:grpSpPr bwMode="auto">
          <a:xfrm>
            <a:off x="2141538" y="762000"/>
            <a:ext cx="4860925" cy="752475"/>
            <a:chOff x="2362200" y="762000"/>
            <a:chExt cx="4419600" cy="684422"/>
          </a:xfrm>
        </p:grpSpPr>
        <p:pic>
          <p:nvPicPr>
            <p:cNvPr id="5" name="Picture 2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803802"/>
              <a:ext cx="1752600" cy="642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7772400" cy="26670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40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77724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5F5F5F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39723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514600"/>
            <a:ext cx="9144000" cy="4343400"/>
          </a:xfrm>
          <a:prstGeom prst="rect">
            <a:avLst/>
          </a:prstGeom>
          <a:gradFill>
            <a:gsLst>
              <a:gs pos="80000">
                <a:srgbClr val="FFFFFF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Gill Sans MT" panose="020B0502020104020203" pitchFamily="34" charset="0"/>
                <a:cs typeface="+mn-cs"/>
              </a:defRPr>
            </a:lvl1pPr>
          </a:lstStyle>
          <a:p>
            <a:pPr>
              <a:defRPr/>
            </a:pPr>
            <a:fld id="{79FC7A99-52AE-4C05-A101-E07476EE88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9DBFE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51" r:id="rId8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500" kern="1200">
          <a:solidFill>
            <a:srgbClr val="002A6C"/>
          </a:solidFill>
          <a:latin typeface="Gill Sans MT" panose="020B0502020104020203" pitchFamily="34" charset="0"/>
          <a:ea typeface="+mj-ea"/>
          <a:cs typeface="Arial" panose="020B060402020202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rgbClr val="5F5F5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438311-3C4B-43E1-9EEF-3D41646CB2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9DBFE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54" r:id="rId8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500" kern="1200">
          <a:solidFill>
            <a:srgbClr val="002A6C"/>
          </a:solidFill>
          <a:latin typeface="Gill Sans MT" panose="020B0502020104020203" pitchFamily="34" charset="0"/>
          <a:ea typeface="+mj-ea"/>
          <a:cs typeface="Arial" panose="020B0604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ctrTitle"/>
          </p:nvPr>
        </p:nvSpPr>
        <p:spPr>
          <a:xfrm>
            <a:off x="762000" y="2643554"/>
            <a:ext cx="7772400" cy="2667000"/>
          </a:xfrm>
        </p:spPr>
        <p:txBody>
          <a:bodyPr anchor="b"/>
          <a:lstStyle/>
          <a:p>
            <a:r>
              <a:rPr lang="fr-BE" altLang="en-US" dirty="0" smtClean="0"/>
              <a:t>Exercice 5-2 :  Qu’est-ce que ces photos nous révèlent ?</a:t>
            </a:r>
            <a:endParaRPr lang="fr-BE" altLang="en-US" dirty="0">
              <a:cs typeface="Arial" charset="0"/>
            </a:endParaRPr>
          </a:p>
        </p:txBody>
      </p:sp>
      <p:sp>
        <p:nvSpPr>
          <p:cNvPr id="9219" name="Subtitle 4"/>
          <p:cNvSpPr>
            <a:spLocks noGrp="1"/>
          </p:cNvSpPr>
          <p:nvPr>
            <p:ph type="subTitle" idx="1"/>
          </p:nvPr>
        </p:nvSpPr>
        <p:spPr>
          <a:xfrm>
            <a:off x="762000" y="5334000"/>
            <a:ext cx="7772400" cy="685800"/>
          </a:xfrm>
        </p:spPr>
        <p:txBody>
          <a:bodyPr>
            <a:noAutofit/>
          </a:bodyPr>
          <a:lstStyle/>
          <a:p>
            <a:r>
              <a:rPr lang="en-US" altLang="en-US" dirty="0">
                <a:cs typeface="Arial" charset="0"/>
              </a:rPr>
              <a:t>Module </a:t>
            </a:r>
            <a:r>
              <a:rPr lang="en-US" altLang="en-US" dirty="0" smtClean="0">
                <a:cs typeface="Arial" charset="0"/>
              </a:rPr>
              <a:t>5 : </a:t>
            </a:r>
            <a:r>
              <a:rPr lang="fr-FR" dirty="0"/>
              <a:t>Prévention des infections pour </a:t>
            </a:r>
            <a:r>
              <a:rPr lang="fr-FR" dirty="0" smtClean="0"/>
              <a:t>les méthodes de </a:t>
            </a:r>
            <a:r>
              <a:rPr lang="fr-FR" dirty="0"/>
              <a:t>longue durée d’action</a:t>
            </a:r>
            <a:endParaRPr lang="en-US" altLang="en-US" dirty="0">
              <a:cs typeface="Arial" charset="0"/>
            </a:endParaRPr>
          </a:p>
        </p:txBody>
      </p:sp>
      <p:pic>
        <p:nvPicPr>
          <p:cNvPr id="5" name="Picture 4" descr="BD00028_" title="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286000"/>
            <a:ext cx="1428750" cy="15196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" title="Imag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3276600"/>
            <a:ext cx="5157217" cy="3429000"/>
          </a:xfrm>
          <a:prstGeom prst="rect">
            <a:avLst/>
          </a:prstGeom>
        </p:spPr>
      </p:pic>
      <p:pic>
        <p:nvPicPr>
          <p:cNvPr id="5" name="Picture 4" descr="Image" title="Imag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5156391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91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" title="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124200"/>
            <a:ext cx="4648200" cy="3474003"/>
          </a:xfrm>
          <a:prstGeom prst="rect">
            <a:avLst/>
          </a:prstGeom>
        </p:spPr>
      </p:pic>
      <p:pic>
        <p:nvPicPr>
          <p:cNvPr id="6" name="Picture 5" descr="Image" title="Imag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600"/>
            <a:ext cx="4648200" cy="3479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09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" title="Image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5" t="13072"/>
          <a:stretch/>
        </p:blipFill>
        <p:spPr bwMode="auto">
          <a:xfrm>
            <a:off x="381000" y="381000"/>
            <a:ext cx="4288536" cy="304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mage" title="Imag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59" b="11714"/>
          <a:stretch/>
        </p:blipFill>
        <p:spPr bwMode="auto">
          <a:xfrm>
            <a:off x="3810000" y="2819400"/>
            <a:ext cx="4669895" cy="3124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96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 descr="DSC01025.JPG" title="Image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" y="1181100"/>
            <a:ext cx="3420374" cy="4648200"/>
          </a:xfrm>
        </p:spPr>
      </p:pic>
      <p:pic>
        <p:nvPicPr>
          <p:cNvPr id="5" name="Content Placeholder 14" descr="DSC00971.JPG" title="Imag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9749" y="879757"/>
            <a:ext cx="3649589" cy="2541494"/>
          </a:xfrm>
          <a:prstGeom prst="rect">
            <a:avLst/>
          </a:prstGeom>
        </p:spPr>
      </p:pic>
      <p:pic>
        <p:nvPicPr>
          <p:cNvPr id="6" name="Content Placeholder 18" descr="DSC00332.JPG" title="Imag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3505200"/>
            <a:ext cx="3657338" cy="274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29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" title="Imag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2398" y="326231"/>
            <a:ext cx="3724045" cy="3481388"/>
          </a:xfr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upload.wikimedia.org/wikipedia/commons/3/34/Sharps_Container.jpg" title="Imag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26231"/>
            <a:ext cx="3505200" cy="3204883"/>
          </a:xfrm>
          <a:prstGeom prst="rect">
            <a:avLst/>
          </a:prstGeom>
          <a:noFill/>
          <a:ln>
            <a:solidFill>
              <a:srgbClr val="FFFFFF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" title="Imag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98" y="3938588"/>
            <a:ext cx="3642485" cy="2538412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Image" title="Image"/>
          <p:cNvPicPr preferRelativeResize="0"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786188"/>
            <a:ext cx="3505200" cy="2690811"/>
          </a:xfrm>
          <a:prstGeom prst="rect">
            <a:avLst/>
          </a:prstGeom>
          <a:noFill/>
          <a:ln w="12700">
            <a:solidFill>
              <a:srgbClr val="FF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3380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26" descr="Image" title="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1000"/>
            <a:ext cx="5067300" cy="3494966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27" descr="Image" title="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650" y="3143250"/>
            <a:ext cx="4781550" cy="3298043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053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fr-BE" altLang="en-US" sz="3300" dirty="0" smtClean="0">
                <a:solidFill>
                  <a:schemeClr val="tx2"/>
                </a:solidFill>
              </a:rPr>
              <a:t>Est-ce que la prévention des infections représente un problème dans votre établissement </a:t>
            </a:r>
            <a:r>
              <a:rPr lang="en-US" altLang="en-US" sz="3300" dirty="0" smtClean="0">
                <a:solidFill>
                  <a:schemeClr val="tx2"/>
                </a:solidFill>
              </a:rPr>
              <a:t>?</a:t>
            </a:r>
            <a:endParaRPr lang="en-US" altLang="en-US" sz="3300" dirty="0">
              <a:solidFill>
                <a:schemeClr val="tx2"/>
              </a:solidFill>
            </a:endParaRPr>
          </a:p>
        </p:txBody>
      </p:sp>
      <p:pic>
        <p:nvPicPr>
          <p:cNvPr id="5" name="Picture 3" descr="BD00028_" title="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550" y="2209800"/>
            <a:ext cx="3390900" cy="33215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59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108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CSP_PowerPoint">
  <a:themeElements>
    <a:clrScheme name="MCSP">
      <a:dk1>
        <a:srgbClr val="000000"/>
      </a:dk1>
      <a:lt1>
        <a:srgbClr val="777777"/>
      </a:lt1>
      <a:dk2>
        <a:srgbClr val="002A6C"/>
      </a:dk2>
      <a:lt2>
        <a:srgbClr val="9DBFE5"/>
      </a:lt2>
      <a:accent1>
        <a:srgbClr val="CA535C"/>
      </a:accent1>
      <a:accent2>
        <a:srgbClr val="FAC684"/>
      </a:accent2>
      <a:accent3>
        <a:srgbClr val="D5B4E4"/>
      </a:accent3>
      <a:accent4>
        <a:srgbClr val="002A6C"/>
      </a:accent4>
      <a:accent5>
        <a:srgbClr val="9DBFE5"/>
      </a:accent5>
      <a:accent6>
        <a:srgbClr val="CA535C"/>
      </a:accent6>
      <a:hlink>
        <a:srgbClr val="777777"/>
      </a:hlink>
      <a:folHlink>
        <a:srgbClr val="FAC68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SP_PowerPoint_Template" id="{41E99D92-D9CB-47D9-9484-943198713460}" vid="{1994C90F-CDCB-4F77-A9F4-C56B0B72ADC1}"/>
    </a:ext>
  </a:extLst>
</a:theme>
</file>

<file path=ppt/theme/theme2.xml><?xml version="1.0" encoding="utf-8"?>
<a:theme xmlns:a="http://schemas.openxmlformats.org/drawingml/2006/main" name="1_Office Theme">
  <a:themeElements>
    <a:clrScheme name="MCSP Colors B">
      <a:dk1>
        <a:srgbClr val="000000"/>
      </a:dk1>
      <a:lt1>
        <a:srgbClr val="777777"/>
      </a:lt1>
      <a:dk2>
        <a:srgbClr val="002A6C"/>
      </a:dk2>
      <a:lt2>
        <a:srgbClr val="9DBFE5"/>
      </a:lt2>
      <a:accent1>
        <a:srgbClr val="367A52"/>
      </a:accent1>
      <a:accent2>
        <a:srgbClr val="0090B6"/>
      </a:accent2>
      <a:accent3>
        <a:srgbClr val="914E71"/>
      </a:accent3>
      <a:accent4>
        <a:srgbClr val="79578F"/>
      </a:accent4>
      <a:accent5>
        <a:srgbClr val="D5B4E4"/>
      </a:accent5>
      <a:accent6>
        <a:srgbClr val="667B8C"/>
      </a:accent6>
      <a:hlink>
        <a:srgbClr val="00000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SP_PowerPoint_Template" id="{41E99D92-D9CB-47D9-9484-943198713460}" vid="{C264392D-AF5F-46D9-A0F9-5480A9CE2D9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Final Documents Content Type" ma:contentTypeID="0x010100B9FB6409CD70674ABB5349969E1C67F6005E75EE04991F3F42B99E754BF7D97C4B" ma:contentTypeVersion="32" ma:contentTypeDescription="" ma:contentTypeScope="" ma:versionID="2062ad570f68123f8ffbd9255c7da6f6">
  <xsd:schema xmlns:xsd="http://www.w3.org/2001/XMLSchema" xmlns:xs="http://www.w3.org/2001/XMLSchema" xmlns:p="http://schemas.microsoft.com/office/2006/metadata/properties" xmlns:ns2="f0785ec1-1048-4400-be50-ab24b43b924b" xmlns:ns3="http://schemas.microsoft.com/sharepoint.v3" xmlns:ns4="http://schemas.microsoft.com/sharepoint/v4" targetNamespace="http://schemas.microsoft.com/office/2006/metadata/properties" ma:root="true" ma:fieldsID="1f7b3acda92a2d9b171bfad4ad2fe3a4" ns2:_="" ns3:_="" ns4:_="">
    <xsd:import namespace="f0785ec1-1048-4400-be50-ab24b43b924b"/>
    <xsd:import namespace="http://schemas.microsoft.com/sharepoint.v3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Country_x0020_Technical_x0020_Team" minOccurs="0"/>
                <xsd:element ref="ns2:Description_x002f_Notes" minOccurs="0"/>
                <xsd:element ref="ns2:o1270e96c55b4d968cd1b3c2f154ff87" minOccurs="0"/>
                <xsd:element ref="ns2:TaxCatchAll" minOccurs="0"/>
                <xsd:element ref="ns2:TaxCatchAllLabel" minOccurs="0"/>
                <xsd:element ref="ns2:d752e56ead884e3fa239de669a13281d" minOccurs="0"/>
                <xsd:element ref="ns3:CategoryDescription" minOccurs="0"/>
                <xsd:element ref="ns2:a55e2a9178474b4bb01140e591eaac61" minOccurs="0"/>
                <xsd:element ref="ns2:k4fa48eb2d7b427a813ce27bfad0cec3" minOccurs="0"/>
                <xsd:element ref="ns2:c25934d968004dbc9e688abe03a61615" minOccurs="0"/>
                <xsd:element ref="ns2:k427ab633b7b4938a54a20aba39a9ba7" minOccurs="0"/>
                <xsd:element ref="ns4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785ec1-1048-4400-be50-ab24b43b924b" elementFormDefault="qualified">
    <xsd:import namespace="http://schemas.microsoft.com/office/2006/documentManagement/types"/>
    <xsd:import namespace="http://schemas.microsoft.com/office/infopath/2007/PartnerControls"/>
    <xsd:element name="Country_x0020_Technical_x0020_Team" ma:index="1" nillable="true" ma:displayName="MCSP Team" ma:default="Immunization" ma:internalName="Country_x0020_Technical_x0020_Team">
      <xsd:simpleType>
        <xsd:restriction base="dms:Text">
          <xsd:maxLength value="255"/>
        </xsd:restriction>
      </xsd:simpleType>
    </xsd:element>
    <xsd:element name="Description_x002f_Notes" ma:index="8" nillable="true" ma:displayName="Description/Notes" ma:internalName="Description_x002F_Notes" ma:readOnly="false">
      <xsd:simpleType>
        <xsd:restriction base="dms:Note">
          <xsd:maxLength value="255"/>
        </xsd:restriction>
      </xsd:simpleType>
    </xsd:element>
    <xsd:element name="o1270e96c55b4d968cd1b3c2f154ff87" ma:index="10" nillable="true" ma:taxonomy="true" ma:internalName="o1270e96c55b4d968cd1b3c2f154ff87" ma:taxonomyFieldName="Country_x0020_Team" ma:displayName="Country Team Tags" ma:readOnly="false" ma:default="" ma:fieldId="{81270e96-c55b-4d96-8cd1-b3c2f154ff87}" ma:taxonomyMulti="true" ma:sspId="ec767cac-7ca2-4fcb-9b87-cea637044337" ma:termSetId="d4b10962-4fd8-4b73-804a-123b6a8997e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1" nillable="true" ma:displayName="Taxonomy Catch All Column" ma:hidden="true" ma:list="{64b7ccb9-42e3-4c7c-9f7c-42ec49a0b118}" ma:internalName="TaxCatchAll" ma:showField="CatchAllData" ma:web="f0785ec1-1048-4400-be50-ab24b43b924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" nillable="true" ma:displayName="Taxonomy Catch All Column1" ma:hidden="true" ma:list="{64b7ccb9-42e3-4c7c-9f7c-42ec49a0b118}" ma:internalName="TaxCatchAllLabel" ma:readOnly="true" ma:showField="CatchAllDataLabel" ma:web="f0785ec1-1048-4400-be50-ab24b43b924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752e56ead884e3fa239de669a13281d" ma:index="14" nillable="true" ma:taxonomy="true" ma:internalName="d752e56ead884e3fa239de669a13281d" ma:taxonomyFieldName="Cross_x002d_cutting_x0020_Team" ma:displayName="Cross-cutting Area Tags" ma:readOnly="false" ma:default="" ma:fieldId="{d752e56e-ad88-4e3f-a239-de669a13281d}" ma:taxonomyMulti="true" ma:sspId="ec767cac-7ca2-4fcb-9b87-cea637044337" ma:termSetId="bf6245ec-2970-481b-b576-f0bd14ff432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55e2a9178474b4bb01140e591eaac61" ma:index="17" nillable="true" ma:taxonomy="true" ma:internalName="a55e2a9178474b4bb01140e591eaac61" ma:taxonomyFieldName="Descriptive_x0020_Tags" ma:displayName="Organization/Initiative Tags" ma:default="" ma:fieldId="{a55e2a91-7847-4b4b-b011-40e591eaac61}" ma:taxonomyMulti="true" ma:sspId="ec767cac-7ca2-4fcb-9b87-cea637044337" ma:termSetId="bb3207ae-ec12-4e3b-99d0-1ac6a33ead5e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k4fa48eb2d7b427a813ce27bfad0cec3" ma:index="19" nillable="true" ma:taxonomy="true" ma:internalName="k4fa48eb2d7b427a813ce27bfad0cec3" ma:taxonomyFieldName="Technical_x0020_Team" ma:displayName="Technical Area Tags" ma:readOnly="false" ma:default="" ma:fieldId="{44fa48eb-2d7b-427a-813c-e27bfad0cec3}" ma:taxonomyMulti="true" ma:sspId="ec767cac-7ca2-4fcb-9b87-cea637044337" ma:termSetId="b068aada-bd63-4acb-8779-dfe704f14a9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25934d968004dbc9e688abe03a61615" ma:index="21" nillable="true" ma:taxonomy="true" ma:internalName="c25934d968004dbc9e688abe03a61615" ma:taxonomyFieldName="Content_x0020_Type" ma:displayName="Resource Type Tags" ma:readOnly="false" ma:default="" ma:fieldId="{c25934d9-6800-4dbc-9e68-8abe03a61615}" ma:taxonomyMulti="true" ma:sspId="ec767cac-7ca2-4fcb-9b87-cea637044337" ma:termSetId="72d02951-e07e-491d-8c93-fb4f0370e9ba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k427ab633b7b4938a54a20aba39a9ba7" ma:index="23" nillable="true" ma:taxonomy="true" ma:internalName="k427ab633b7b4938a54a20aba39a9ba7" ma:taxonomyFieldName="Intervention_x0020_Type" ma:displayName="Intervention Type Tags" ma:default="" ma:fieldId="{4427ab63-3b7b-4938-a54a-20aba39a9ba7}" ma:taxonomyMulti="true" ma:sspId="ec767cac-7ca2-4fcb-9b87-cea637044337" ma:termSetId="b58302f1-69ce-475b-8c6e-4b62fb5d1090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.v3" elementFormDefault="qualified">
    <xsd:import namespace="http://schemas.microsoft.com/office/2006/documentManagement/types"/>
    <xsd:import namespace="http://schemas.microsoft.com/office/infopath/2007/PartnerControls"/>
    <xsd:element name="CategoryDescription" ma:index="16" nillable="true" ma:displayName="Description" ma:hidden="true" ma:internalName="CategoryDescrip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5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4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0785ec1-1048-4400-be50-ab24b43b924b"/>
    <Description_x002f_Notes xmlns="f0785ec1-1048-4400-be50-ab24b43b924b" xsi:nil="true"/>
    <a55e2a9178474b4bb01140e591eaac61 xmlns="f0785ec1-1048-4400-be50-ab24b43b924b">
      <Terms xmlns="http://schemas.microsoft.com/office/infopath/2007/PartnerControls"/>
    </a55e2a9178474b4bb01140e591eaac61>
    <k4fa48eb2d7b427a813ce27bfad0cec3 xmlns="f0785ec1-1048-4400-be50-ab24b43b924b">
      <Terms xmlns="http://schemas.microsoft.com/office/infopath/2007/PartnerControls"/>
    </k4fa48eb2d7b427a813ce27bfad0cec3>
    <o1270e96c55b4d968cd1b3c2f154ff87 xmlns="f0785ec1-1048-4400-be50-ab24b43b924b">
      <Terms xmlns="http://schemas.microsoft.com/office/infopath/2007/PartnerControls"/>
    </o1270e96c55b4d968cd1b3c2f154ff87>
    <c25934d968004dbc9e688abe03a61615 xmlns="f0785ec1-1048-4400-be50-ab24b43b924b">
      <Terms xmlns="http://schemas.microsoft.com/office/infopath/2007/PartnerControls"/>
    </c25934d968004dbc9e688abe03a61615>
    <d752e56ead884e3fa239de669a13281d xmlns="f0785ec1-1048-4400-be50-ab24b43b924b">
      <Terms xmlns="http://schemas.microsoft.com/office/infopath/2007/PartnerControls"/>
    </d752e56ead884e3fa239de669a13281d>
    <CategoryDescription xmlns="http://schemas.microsoft.com/sharepoint.v3" xsi:nil="true"/>
    <k427ab633b7b4938a54a20aba39a9ba7 xmlns="f0785ec1-1048-4400-be50-ab24b43b924b">
      <Terms xmlns="http://schemas.microsoft.com/office/infopath/2007/PartnerControls"/>
    </k427ab633b7b4938a54a20aba39a9ba7>
    <Country_x0020_Technical_x0020_Team xmlns="f0785ec1-1048-4400-be50-ab24b43b924b">Communications</Country_x0020_Technical_x0020_Team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F177EA7B-0C25-46E1-BF72-61A1304F8057}"/>
</file>

<file path=customXml/itemProps2.xml><?xml version="1.0" encoding="utf-8"?>
<ds:datastoreItem xmlns:ds="http://schemas.openxmlformats.org/officeDocument/2006/customXml" ds:itemID="{C39A011C-0E51-4428-BFB1-667872945D4F}"/>
</file>

<file path=customXml/itemProps3.xml><?xml version="1.0" encoding="utf-8"?>
<ds:datastoreItem xmlns:ds="http://schemas.openxmlformats.org/officeDocument/2006/customXml" ds:itemID="{1EF93955-957A-496F-8736-8AFF84094CA6}"/>
</file>

<file path=docProps/app.xml><?xml version="1.0" encoding="utf-8"?>
<Properties xmlns="http://schemas.openxmlformats.org/officeDocument/2006/extended-properties" xmlns:vt="http://schemas.openxmlformats.org/officeDocument/2006/docPropsVTypes">
  <Template>MCSP_PowerPoint_Template</Template>
  <TotalTime>299</TotalTime>
  <Words>126</Words>
  <Application>Microsoft Office PowerPoint</Application>
  <PresentationFormat>On-screen Show (4:3)</PresentationFormat>
  <Paragraphs>21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Gill Sans MT</vt:lpstr>
      <vt:lpstr>MCSP_PowerPoint</vt:lpstr>
      <vt:lpstr>1_Office Theme</vt:lpstr>
      <vt:lpstr>Exercice 5-2 :  Qu’est-ce que ces photos nous révèlent 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Est-ce que la prévention des infections représente un problème dans votre établissement ?</vt:lpstr>
      <vt:lpstr>PowerPoint Presentation</vt:lpstr>
    </vt:vector>
  </TitlesOfParts>
  <Company>Jhpiego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5 : Prévention des infections pour les méthodes de longue durée d’action, Exercice 5-2 :  Qu’est-ce que ces photos nous révèlent ?</dc:title>
  <dc:creator>Jacqueline Wille;Maternal and Child Survival Program</dc:creator>
  <cp:keywords>MCSP, USAID, MLDA</cp:keywords>
  <cp:lastModifiedBy>Katherine Bisulca</cp:lastModifiedBy>
  <cp:revision>43</cp:revision>
  <cp:lastPrinted>2016-08-09T19:12:01Z</cp:lastPrinted>
  <dcterms:created xsi:type="dcterms:W3CDTF">2016-06-10T20:13:46Z</dcterms:created>
  <dcterms:modified xsi:type="dcterms:W3CDTF">2018-04-13T13:28:29Z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0x010100B9FB6409CD70674ABB5349969E1C67F6005E75EE04991F3F42B99E754BF7D97C4B</vt:lpwstr>
  </property>
  <property fmtid="{D5CDD505-2E9C-101B-9397-08002B2CF9AE}" pid="3" name="_dlc_DocIdItemGuid">
    <vt:lpwstr>acfa97ba-74b0-413e-b0ac-e36823ddba54</vt:lpwstr>
  </property>
  <property fmtid="{D5CDD505-2E9C-101B-9397-08002B2CF9AE}" pid="4" name="Order">
    <vt:r8>99100</vt:r8>
  </property>
  <property fmtid="{D5CDD505-2E9C-101B-9397-08002B2CF9AE}" pid="5" name="Descriptive Tags">
    <vt:lpwstr/>
  </property>
  <property fmtid="{D5CDD505-2E9C-101B-9397-08002B2CF9AE}" pid="6" name="Cross_x002d_cutting_x0020_Team">
    <vt:lpwstr/>
  </property>
  <property fmtid="{D5CDD505-2E9C-101B-9397-08002B2CF9AE}" pid="7" name="Content_x0020_Type">
    <vt:lpwstr/>
  </property>
  <property fmtid="{D5CDD505-2E9C-101B-9397-08002B2CF9AE}" pid="8" name="Country_x0020_Team">
    <vt:lpwstr/>
  </property>
  <property fmtid="{D5CDD505-2E9C-101B-9397-08002B2CF9AE}" pid="9" name="Intervention_x0020_Type">
    <vt:lpwstr/>
  </property>
  <property fmtid="{D5CDD505-2E9C-101B-9397-08002B2CF9AE}" pid="10" name="Technical_x0020_Team">
    <vt:lpwstr/>
  </property>
  <property fmtid="{D5CDD505-2E9C-101B-9397-08002B2CF9AE}" pid="11" name="Country Team">
    <vt:lpwstr/>
  </property>
  <property fmtid="{D5CDD505-2E9C-101B-9397-08002B2CF9AE}" pid="12" name="Content Type">
    <vt:lpwstr/>
  </property>
  <property fmtid="{D5CDD505-2E9C-101B-9397-08002B2CF9AE}" pid="13" name="Cross-cutting Team">
    <vt:lpwstr/>
  </property>
  <property fmtid="{D5CDD505-2E9C-101B-9397-08002B2CF9AE}" pid="14" name="Technical Team">
    <vt:lpwstr/>
  </property>
  <property fmtid="{D5CDD505-2E9C-101B-9397-08002B2CF9AE}" pid="15" name="Intervention Type">
    <vt:lpwstr/>
  </property>
</Properties>
</file>