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8" r:id="rId6"/>
    <p:sldMasterId id="2147483771" r:id="rId7"/>
  </p:sldMasterIdLst>
  <p:notesMasterIdLst>
    <p:notesMasterId r:id="rId32"/>
  </p:notesMasterIdLst>
  <p:handoutMasterIdLst>
    <p:handoutMasterId r:id="rId33"/>
  </p:handoutMasterIdLst>
  <p:sldIdLst>
    <p:sldId id="256" r:id="rId8"/>
    <p:sldId id="269" r:id="rId9"/>
    <p:sldId id="292" r:id="rId10"/>
    <p:sldId id="270" r:id="rId11"/>
    <p:sldId id="271" r:id="rId12"/>
    <p:sldId id="273" r:id="rId13"/>
    <p:sldId id="287" r:id="rId14"/>
    <p:sldId id="277" r:id="rId15"/>
    <p:sldId id="288" r:id="rId16"/>
    <p:sldId id="298" r:id="rId17"/>
    <p:sldId id="293" r:id="rId18"/>
    <p:sldId id="294" r:id="rId19"/>
    <p:sldId id="280" r:id="rId20"/>
    <p:sldId id="295" r:id="rId21"/>
    <p:sldId id="281" r:id="rId22"/>
    <p:sldId id="282" r:id="rId23"/>
    <p:sldId id="297" r:id="rId24"/>
    <p:sldId id="283" r:id="rId25"/>
    <p:sldId id="299" r:id="rId26"/>
    <p:sldId id="300" r:id="rId27"/>
    <p:sldId id="290" r:id="rId28"/>
    <p:sldId id="296" r:id="rId29"/>
    <p:sldId id="284" r:id="rId30"/>
    <p:sldId id="301"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a Bluestone" initials="JB" lastIdx="3" clrIdx="0">
    <p:extLst/>
  </p:cmAuthor>
  <p:cmAuthor id="2" name="Nancy Kiplinger" initials="NK" lastIdx="13" clrIdx="1"/>
  <p:cmAuthor id="3" name="shabana Zaeem" initials="sZ" lastIdx="6" clrIdx="2"/>
  <p:cmAuthor id="4" name="lelliott" initials="l" lastIdx="1" clrIdx="3"/>
  <p:cmAuthor id="5" name="Jacqueline Wille" initials="JW" lastIdx="1" clrIdx="4">
    <p:extLst>
      <p:ext uri="{19B8F6BF-5375-455C-9EA6-DF929625EA0E}">
        <p15:presenceInfo xmlns:p15="http://schemas.microsoft.com/office/powerpoint/2012/main" userId="S-1-5-21-200220283-296057445-522006248-28615" providerId="AD"/>
      </p:ext>
    </p:extLst>
  </p:cmAuthor>
  <p:cmAuthor id="6" name="Chris Merriman" initials="CM" lastIdx="9" clrIdx="5">
    <p:extLst>
      <p:ext uri="{19B8F6BF-5375-455C-9EA6-DF929625EA0E}">
        <p15:presenceInfo xmlns:p15="http://schemas.microsoft.com/office/powerpoint/2012/main" userId="S-1-5-21-200220283-296057445-522006248-4550" providerId="AD"/>
      </p:ext>
    </p:extLst>
  </p:cmAuthor>
  <p:cmAuthor id="7" name="Gail Naimoli" initials="GN" lastIdx="1" clrIdx="6">
    <p:extLst>
      <p:ext uri="{19B8F6BF-5375-455C-9EA6-DF929625EA0E}">
        <p15:presenceInfo xmlns:p15="http://schemas.microsoft.com/office/powerpoint/2012/main" userId="cc357694c851a6b5" providerId="Windows Live"/>
      </p:ext>
    </p:extLst>
  </p:cmAuthor>
  <p:cmAuthor id="8" name="Leah Elliott" initials="LE" lastIdx="3" clrIdx="7">
    <p:extLst>
      <p:ext uri="{19B8F6BF-5375-455C-9EA6-DF929625EA0E}">
        <p15:presenceInfo xmlns:p15="http://schemas.microsoft.com/office/powerpoint/2012/main" userId="S-1-5-21-200220283-296057445-522006248-22795" providerId="AD"/>
      </p:ext>
    </p:extLst>
  </p:cmAuthor>
  <p:cmAuthor id="9" name="Shabana` Zaeem" initials="SZ" lastIdx="6" clrIdx="8">
    <p:extLst>
      <p:ext uri="{19B8F6BF-5375-455C-9EA6-DF929625EA0E}">
        <p15:presenceInfo xmlns:p15="http://schemas.microsoft.com/office/powerpoint/2012/main" userId="Shabana` Zaeem" providerId="None"/>
      </p:ext>
    </p:extLst>
  </p:cmAuthor>
  <p:cmAuthor id="10" name="Chandrakant Ruparelia" initials="CR" lastIdx="3" clrIdx="9">
    <p:extLst>
      <p:ext uri="{19B8F6BF-5375-455C-9EA6-DF929625EA0E}">
        <p15:presenceInfo xmlns:p15="http://schemas.microsoft.com/office/powerpoint/2012/main" userId="S-1-5-21-200220283-296057445-522006248-4551" providerId="AD"/>
      </p:ext>
    </p:extLst>
  </p:cmAuthor>
  <p:cmAuthor id="11" name="Linda Benamor" initials="LB" lastIdx="1" clrIdx="10">
    <p:extLst>
      <p:ext uri="{19B8F6BF-5375-455C-9EA6-DF929625EA0E}">
        <p15:presenceInfo xmlns:p15="http://schemas.microsoft.com/office/powerpoint/2012/main" userId="S-1-5-21-200220283-296057445-522006248-4481" providerId="AD"/>
      </p:ext>
    </p:extLst>
  </p:cmAuthor>
  <p:cmAuthor id="12" name="rkepner" initials="r" lastIdx="1" clrIdx="11">
    <p:extLst>
      <p:ext uri="{19B8F6BF-5375-455C-9EA6-DF929625EA0E}">
        <p15:presenceInfo xmlns:p15="http://schemas.microsoft.com/office/powerpoint/2012/main" userId="rkepner" providerId="None"/>
      </p:ext>
    </p:extLst>
  </p:cmAuthor>
  <p:cmAuthor id="13" name="Katherine Bisulca" initials="KB" lastIdx="1" clrIdx="12">
    <p:extLst>
      <p:ext uri="{19B8F6BF-5375-455C-9EA6-DF929625EA0E}">
        <p15:presenceInfo xmlns:p15="http://schemas.microsoft.com/office/powerpoint/2012/main" userId="S-1-5-21-200220283-296057445-522006248-826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A6C"/>
    <a:srgbClr val="777777"/>
    <a:srgbClr val="F5F5F5"/>
    <a:srgbClr val="9DBFE5"/>
    <a:srgbClr val="5F5F5F"/>
    <a:srgbClr val="FCF6F7"/>
    <a:srgbClr val="FFFF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601" autoAdjust="0"/>
    <p:restoredTop sz="92865" autoAdjust="0"/>
  </p:normalViewPr>
  <p:slideViewPr>
    <p:cSldViewPr>
      <p:cViewPr varScale="1">
        <p:scale>
          <a:sx n="107" d="100"/>
          <a:sy n="107" d="100"/>
        </p:scale>
        <p:origin x="1356" y="10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56" d="100"/>
        <a:sy n="56" d="100"/>
      </p:scale>
      <p:origin x="0" y="0"/>
    </p:cViewPr>
  </p:sorterViewPr>
  <p:notesViewPr>
    <p:cSldViewPr>
      <p:cViewPr>
        <p:scale>
          <a:sx n="100" d="100"/>
          <a:sy n="100" d="100"/>
        </p:scale>
        <p:origin x="3552" y="-28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commentAuthors" Target="commentAuthors.xml"/><Relationship Id="rId7"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presProps" Target="presProps.xml"/><Relationship Id="rId8"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6E3B53-69FF-4C91-9A2A-A12D4D779795}" type="doc">
      <dgm:prSet loTypeId="urn:microsoft.com/office/officeart/2005/8/layout/cycle5" loCatId="cycle" qsTypeId="urn:microsoft.com/office/officeart/2005/8/quickstyle/simple1" qsCatId="simple" csTypeId="urn:microsoft.com/office/officeart/2005/8/colors/accent5_2" csCatId="accent5" phldr="1"/>
      <dgm:spPr/>
      <dgm:t>
        <a:bodyPr/>
        <a:lstStyle/>
        <a:p>
          <a:endParaRPr lang="en-US"/>
        </a:p>
      </dgm:t>
    </dgm:pt>
    <dgm:pt modelId="{EA789962-6BF8-4CFA-B6D3-471593D73124}">
      <dgm:prSet phldrT="[Text]" custT="1"/>
      <dgm:spPr/>
      <dgm:t>
        <a:bodyPr/>
        <a:lstStyle/>
        <a:p>
          <a:pPr>
            <a:lnSpc>
              <a:spcPct val="100000"/>
            </a:lnSpc>
            <a:spcAft>
              <a:spcPts val="0"/>
            </a:spcAft>
          </a:pPr>
          <a:r>
            <a:rPr lang="fr-BE" sz="2000" b="1" noProof="0" dirty="0" smtClean="0">
              <a:solidFill>
                <a:schemeClr val="tx1"/>
              </a:solidFill>
              <a:latin typeface="Gill Sans"/>
            </a:rPr>
            <a:t>Agent</a:t>
          </a:r>
        </a:p>
        <a:p>
          <a:pPr>
            <a:lnSpc>
              <a:spcPct val="100000"/>
            </a:lnSpc>
            <a:spcAft>
              <a:spcPts val="0"/>
            </a:spcAft>
          </a:pPr>
          <a:r>
            <a:rPr lang="fr-BE" sz="1400" noProof="0" dirty="0" smtClean="0">
              <a:solidFill>
                <a:schemeClr val="tx1"/>
              </a:solidFill>
              <a:latin typeface="Gill Sans"/>
            </a:rPr>
            <a:t>Microorganismes à l’origine des maladies</a:t>
          </a:r>
          <a:endParaRPr lang="fr-BE" sz="1400" noProof="0" dirty="0">
            <a:solidFill>
              <a:schemeClr val="tx1"/>
            </a:solidFill>
            <a:latin typeface="Gill Sans"/>
          </a:endParaRPr>
        </a:p>
      </dgm:t>
    </dgm:pt>
    <dgm:pt modelId="{457E7B7F-585C-45ED-9E0D-C676C0616F4F}" type="parTrans" cxnId="{CE1CFE54-E413-4999-9F3E-55A5390D2A66}">
      <dgm:prSet/>
      <dgm:spPr/>
      <dgm:t>
        <a:bodyPr/>
        <a:lstStyle/>
        <a:p>
          <a:endParaRPr lang="en-US"/>
        </a:p>
      </dgm:t>
    </dgm:pt>
    <dgm:pt modelId="{8A544179-4812-4BB8-B510-FA2C91401F85}" type="sibTrans" cxnId="{CE1CFE54-E413-4999-9F3E-55A5390D2A66}">
      <dgm:prSet/>
      <dgm:spPr/>
      <dgm:t>
        <a:bodyPr/>
        <a:lstStyle/>
        <a:p>
          <a:endParaRPr lang="en-US"/>
        </a:p>
      </dgm:t>
    </dgm:pt>
    <dgm:pt modelId="{A1FADC71-E19D-47F6-8AD8-5D4D19C12CF5}">
      <dgm:prSet phldrT="[Text]" custT="1"/>
      <dgm:spPr/>
      <dgm:t>
        <a:bodyPr/>
        <a:lstStyle/>
        <a:p>
          <a:pPr>
            <a:lnSpc>
              <a:spcPct val="100000"/>
            </a:lnSpc>
            <a:spcAft>
              <a:spcPts val="0"/>
            </a:spcAft>
          </a:pPr>
          <a:r>
            <a:rPr lang="fr-BE" sz="2000" b="1" noProof="0" dirty="0" smtClean="0">
              <a:solidFill>
                <a:schemeClr val="tx1"/>
              </a:solidFill>
              <a:latin typeface="Gill Sans"/>
            </a:rPr>
            <a:t>Lieu de sortie</a:t>
          </a:r>
        </a:p>
        <a:p>
          <a:pPr>
            <a:lnSpc>
              <a:spcPct val="100000"/>
            </a:lnSpc>
            <a:spcAft>
              <a:spcPts val="0"/>
            </a:spcAft>
          </a:pPr>
          <a:r>
            <a:rPr lang="fr-BE" sz="1400" noProof="0" dirty="0" smtClean="0">
              <a:solidFill>
                <a:schemeClr val="tx1"/>
              </a:solidFill>
              <a:latin typeface="Gill Sans"/>
            </a:rPr>
            <a:t>Endroit où l’agent quitte le réservoir (l’</a:t>
          </a:r>
          <a:r>
            <a:rPr lang="fr-BE" sz="1400" dirty="0" smtClean="0">
              <a:solidFill>
                <a:schemeClr val="tx1"/>
              </a:solidFill>
              <a:effectLst/>
              <a:latin typeface="+mn-lt"/>
              <a:ea typeface="+mn-ea"/>
              <a:cs typeface="+mn-cs"/>
            </a:rPr>
            <a:t>hôte</a:t>
          </a:r>
          <a:r>
            <a:rPr lang="fr-BE" sz="1400" noProof="0" dirty="0" smtClean="0">
              <a:solidFill>
                <a:schemeClr val="tx1"/>
              </a:solidFill>
              <a:latin typeface="Gill Sans"/>
            </a:rPr>
            <a:t>)</a:t>
          </a:r>
          <a:endParaRPr lang="fr-BE" sz="1400" noProof="0" dirty="0">
            <a:solidFill>
              <a:schemeClr val="tx1"/>
            </a:solidFill>
            <a:latin typeface="Gill Sans"/>
          </a:endParaRPr>
        </a:p>
      </dgm:t>
    </dgm:pt>
    <dgm:pt modelId="{53C8E8BB-39B3-4A44-BA60-624EAD069097}" type="parTrans" cxnId="{96583B07-8063-4450-97AE-57449BE10D68}">
      <dgm:prSet/>
      <dgm:spPr/>
      <dgm:t>
        <a:bodyPr/>
        <a:lstStyle/>
        <a:p>
          <a:endParaRPr lang="en-US"/>
        </a:p>
      </dgm:t>
    </dgm:pt>
    <dgm:pt modelId="{9A8F23F2-54F2-4EAD-BE87-F5795179D7E1}" type="sibTrans" cxnId="{96583B07-8063-4450-97AE-57449BE10D68}">
      <dgm:prSet/>
      <dgm:spPr/>
      <dgm:t>
        <a:bodyPr/>
        <a:lstStyle/>
        <a:p>
          <a:endParaRPr lang="en-US"/>
        </a:p>
      </dgm:t>
    </dgm:pt>
    <dgm:pt modelId="{2AD2F0A0-2BB8-47E8-B2A8-6606EA6FC6BC}">
      <dgm:prSet phldrT="[Text]" custT="1"/>
      <dgm:spPr/>
      <dgm:t>
        <a:bodyPr/>
        <a:lstStyle/>
        <a:p>
          <a:pPr>
            <a:lnSpc>
              <a:spcPct val="100000"/>
            </a:lnSpc>
            <a:spcAft>
              <a:spcPts val="0"/>
            </a:spcAft>
          </a:pPr>
          <a:r>
            <a:rPr lang="fr-CA" sz="2000" b="1" noProof="0" dirty="0" smtClean="0">
              <a:solidFill>
                <a:schemeClr val="tx1"/>
              </a:solidFill>
              <a:latin typeface="Gill Sans"/>
            </a:rPr>
            <a:t>Méthode de transmission</a:t>
          </a:r>
        </a:p>
        <a:p>
          <a:pPr>
            <a:lnSpc>
              <a:spcPct val="100000"/>
            </a:lnSpc>
            <a:spcAft>
              <a:spcPts val="0"/>
            </a:spcAft>
          </a:pPr>
          <a:r>
            <a:rPr lang="fr-CA" sz="1400" noProof="0" dirty="0" smtClean="0">
              <a:solidFill>
                <a:schemeClr val="tx1"/>
              </a:solidFill>
              <a:latin typeface="Gill Sans"/>
            </a:rPr>
            <a:t>Manière dont l’agent se déplace d’un endroit à l’autre (ou d’une personne à l’autre)</a:t>
          </a:r>
          <a:endParaRPr lang="fr-CA" sz="1400" noProof="0" dirty="0">
            <a:solidFill>
              <a:schemeClr val="tx1"/>
            </a:solidFill>
            <a:latin typeface="Gill Sans"/>
          </a:endParaRPr>
        </a:p>
      </dgm:t>
    </dgm:pt>
    <dgm:pt modelId="{C2E3FCEC-2B06-4265-A159-ACD1D9657674}" type="parTrans" cxnId="{56FD6B33-CB2C-4678-9DD3-0048955BC0B2}">
      <dgm:prSet/>
      <dgm:spPr/>
      <dgm:t>
        <a:bodyPr/>
        <a:lstStyle/>
        <a:p>
          <a:endParaRPr lang="en-US"/>
        </a:p>
      </dgm:t>
    </dgm:pt>
    <dgm:pt modelId="{1A1E853E-A63F-40E8-9E65-C3A2172F6CC5}" type="sibTrans" cxnId="{56FD6B33-CB2C-4678-9DD3-0048955BC0B2}">
      <dgm:prSet/>
      <dgm:spPr/>
      <dgm:t>
        <a:bodyPr/>
        <a:lstStyle/>
        <a:p>
          <a:endParaRPr lang="en-US"/>
        </a:p>
      </dgm:t>
    </dgm:pt>
    <dgm:pt modelId="{A29ADF0B-1C7F-4E74-81D4-C9913BE4A27D}">
      <dgm:prSet phldrT="[Text]" custT="1"/>
      <dgm:spPr/>
      <dgm:t>
        <a:bodyPr/>
        <a:lstStyle/>
        <a:p>
          <a:pPr>
            <a:lnSpc>
              <a:spcPct val="100000"/>
            </a:lnSpc>
            <a:spcAft>
              <a:spcPts val="0"/>
            </a:spcAft>
          </a:pPr>
          <a:r>
            <a:rPr lang="fr-CA" sz="2000" b="1" noProof="0" dirty="0" smtClean="0">
              <a:solidFill>
                <a:schemeClr val="tx1"/>
              </a:solidFill>
              <a:latin typeface="Gill Sans"/>
            </a:rPr>
            <a:t>Hôte susceptible </a:t>
          </a:r>
        </a:p>
        <a:p>
          <a:pPr>
            <a:lnSpc>
              <a:spcPct val="100000"/>
            </a:lnSpc>
            <a:spcAft>
              <a:spcPts val="0"/>
            </a:spcAft>
          </a:pPr>
          <a:r>
            <a:rPr lang="fr-CA" sz="1400" noProof="0" dirty="0" smtClean="0">
              <a:solidFill>
                <a:schemeClr val="tx1"/>
              </a:solidFill>
              <a:latin typeface="Gill Sans"/>
            </a:rPr>
            <a:t>Personne qui peut devenir infectée</a:t>
          </a:r>
          <a:endParaRPr lang="fr-CA" sz="1400" noProof="0" dirty="0">
            <a:solidFill>
              <a:schemeClr val="tx1"/>
            </a:solidFill>
            <a:latin typeface="Gill Sans"/>
          </a:endParaRPr>
        </a:p>
      </dgm:t>
    </dgm:pt>
    <dgm:pt modelId="{3B32913D-352F-47F9-A849-2B948A0DFEBA}" type="parTrans" cxnId="{743A9270-41AF-4060-B14F-9E3D713BC262}">
      <dgm:prSet/>
      <dgm:spPr/>
      <dgm:t>
        <a:bodyPr/>
        <a:lstStyle/>
        <a:p>
          <a:endParaRPr lang="en-US"/>
        </a:p>
      </dgm:t>
    </dgm:pt>
    <dgm:pt modelId="{8DB80867-017B-49F1-8820-99449D813E7D}" type="sibTrans" cxnId="{743A9270-41AF-4060-B14F-9E3D713BC262}">
      <dgm:prSet/>
      <dgm:spPr/>
      <dgm:t>
        <a:bodyPr/>
        <a:lstStyle/>
        <a:p>
          <a:endParaRPr lang="en-US"/>
        </a:p>
      </dgm:t>
    </dgm:pt>
    <dgm:pt modelId="{4BEADDA0-7E8A-40FA-AA7C-CBF85D96337A}">
      <dgm:prSet custT="1"/>
      <dgm:spPr/>
      <dgm:t>
        <a:bodyPr/>
        <a:lstStyle/>
        <a:p>
          <a:pPr>
            <a:lnSpc>
              <a:spcPct val="100000"/>
            </a:lnSpc>
            <a:spcAft>
              <a:spcPts val="0"/>
            </a:spcAft>
          </a:pPr>
          <a:r>
            <a:rPr lang="fr-WINDIES" sz="2000" b="1" noProof="0" dirty="0" smtClean="0">
              <a:solidFill>
                <a:schemeClr val="tx1"/>
              </a:solidFill>
              <a:latin typeface="Gill Sans"/>
            </a:rPr>
            <a:t>Réservoir</a:t>
          </a:r>
        </a:p>
        <a:p>
          <a:pPr>
            <a:lnSpc>
              <a:spcPct val="100000"/>
            </a:lnSpc>
            <a:spcAft>
              <a:spcPts val="0"/>
            </a:spcAft>
          </a:pPr>
          <a:r>
            <a:rPr lang="fr-WINDIES" sz="1400" noProof="0" dirty="0" smtClean="0">
              <a:solidFill>
                <a:schemeClr val="tx1"/>
              </a:solidFill>
              <a:latin typeface="Gill Sans"/>
            </a:rPr>
            <a:t>L’endroit ou vit l’agent (microorganisme) par exemple dans ou sur l’homme, les animaux, les plantes, le sol, l’air et l’eau</a:t>
          </a:r>
          <a:endParaRPr lang="fr-WINDIES" sz="1400" noProof="0" dirty="0">
            <a:solidFill>
              <a:schemeClr val="tx1"/>
            </a:solidFill>
            <a:latin typeface="Gill Sans"/>
          </a:endParaRPr>
        </a:p>
      </dgm:t>
    </dgm:pt>
    <dgm:pt modelId="{2492099C-7807-43FF-A8BE-9B9ABAD191E7}" type="parTrans" cxnId="{743EE19C-391A-4777-84A7-EC5E48292F66}">
      <dgm:prSet/>
      <dgm:spPr/>
      <dgm:t>
        <a:bodyPr/>
        <a:lstStyle/>
        <a:p>
          <a:endParaRPr lang="en-US"/>
        </a:p>
      </dgm:t>
    </dgm:pt>
    <dgm:pt modelId="{2ADF4ABB-04D9-4591-A2E8-E4495A572B2E}" type="sibTrans" cxnId="{743EE19C-391A-4777-84A7-EC5E48292F66}">
      <dgm:prSet/>
      <dgm:spPr/>
      <dgm:t>
        <a:bodyPr/>
        <a:lstStyle/>
        <a:p>
          <a:endParaRPr lang="en-US"/>
        </a:p>
      </dgm:t>
    </dgm:pt>
    <dgm:pt modelId="{A787CA49-B1C2-49EF-98E9-97B3CBDF6B8B}">
      <dgm:prSet phldrT="[Text]" custT="1"/>
      <dgm:spPr/>
      <dgm:t>
        <a:bodyPr/>
        <a:lstStyle/>
        <a:p>
          <a:pPr>
            <a:lnSpc>
              <a:spcPct val="100000"/>
            </a:lnSpc>
            <a:spcAft>
              <a:spcPts val="0"/>
            </a:spcAft>
          </a:pPr>
          <a:r>
            <a:rPr lang="fr-CA" sz="2000" b="1" noProof="0" dirty="0" smtClean="0">
              <a:solidFill>
                <a:schemeClr val="tx1"/>
              </a:solidFill>
              <a:latin typeface="Gill Sans"/>
            </a:rPr>
            <a:t>Lieu </a:t>
          </a:r>
          <a:r>
            <a:rPr lang="fr-BE" sz="2000" b="1" noProof="0" dirty="0" smtClean="0">
              <a:solidFill>
                <a:schemeClr val="tx1"/>
              </a:solidFill>
              <a:latin typeface="Gill Sans"/>
            </a:rPr>
            <a:t>d’entrée</a:t>
          </a:r>
        </a:p>
        <a:p>
          <a:pPr>
            <a:lnSpc>
              <a:spcPct val="100000"/>
            </a:lnSpc>
            <a:spcAft>
              <a:spcPts val="0"/>
            </a:spcAft>
          </a:pPr>
          <a:r>
            <a:rPr lang="fr-BE" sz="1400" noProof="0" dirty="0" smtClean="0">
              <a:solidFill>
                <a:schemeClr val="tx1"/>
              </a:solidFill>
              <a:latin typeface="Gill Sans"/>
            </a:rPr>
            <a:t>Endroit ou l’agent entre dans l’</a:t>
          </a:r>
          <a:r>
            <a:rPr lang="fr-BE" sz="1400" dirty="0" smtClean="0">
              <a:solidFill>
                <a:schemeClr val="tx1"/>
              </a:solidFill>
              <a:latin typeface="Gill Sans"/>
            </a:rPr>
            <a:t>hôte</a:t>
          </a:r>
          <a:r>
            <a:rPr lang="fr-BE" sz="1400" noProof="0" dirty="0" smtClean="0">
              <a:solidFill>
                <a:schemeClr val="tx1"/>
              </a:solidFill>
              <a:latin typeface="Gill Sans"/>
            </a:rPr>
            <a:t> suivant</a:t>
          </a:r>
          <a:endParaRPr lang="fr-BE" sz="1400" noProof="0" dirty="0">
            <a:solidFill>
              <a:schemeClr val="tx1"/>
            </a:solidFill>
            <a:latin typeface="Gill Sans"/>
          </a:endParaRPr>
        </a:p>
      </dgm:t>
    </dgm:pt>
    <dgm:pt modelId="{A68C23CC-804C-48EE-BA2B-4913549C0F72}" type="sibTrans" cxnId="{9AEB438A-865E-4203-8299-F50B7A718E83}">
      <dgm:prSet/>
      <dgm:spPr/>
      <dgm:t>
        <a:bodyPr/>
        <a:lstStyle/>
        <a:p>
          <a:endParaRPr lang="en-US"/>
        </a:p>
      </dgm:t>
    </dgm:pt>
    <dgm:pt modelId="{C45C978B-C82A-4155-84C9-2CBD54F74727}" type="parTrans" cxnId="{9AEB438A-865E-4203-8299-F50B7A718E83}">
      <dgm:prSet/>
      <dgm:spPr/>
      <dgm:t>
        <a:bodyPr/>
        <a:lstStyle/>
        <a:p>
          <a:endParaRPr lang="en-US"/>
        </a:p>
      </dgm:t>
    </dgm:pt>
    <dgm:pt modelId="{96BB34F5-12C0-4B65-8DCC-6E8C1EC6CBF6}" type="pres">
      <dgm:prSet presAssocID="{086E3B53-69FF-4C91-9A2A-A12D4D779795}" presName="cycle" presStyleCnt="0">
        <dgm:presLayoutVars>
          <dgm:dir/>
          <dgm:resizeHandles val="exact"/>
        </dgm:presLayoutVars>
      </dgm:prSet>
      <dgm:spPr/>
      <dgm:t>
        <a:bodyPr/>
        <a:lstStyle/>
        <a:p>
          <a:endParaRPr lang="en-US"/>
        </a:p>
      </dgm:t>
    </dgm:pt>
    <dgm:pt modelId="{ADFF3F69-90F3-4A7F-9621-3F13932749BD}" type="pres">
      <dgm:prSet presAssocID="{EA789962-6BF8-4CFA-B6D3-471593D73124}" presName="node" presStyleLbl="node1" presStyleIdx="0" presStyleCnt="6" custScaleX="245172" custScaleY="107768" custRadScaleRad="101643" custRadScaleInc="3741">
        <dgm:presLayoutVars>
          <dgm:bulletEnabled val="1"/>
        </dgm:presLayoutVars>
      </dgm:prSet>
      <dgm:spPr/>
      <dgm:t>
        <a:bodyPr/>
        <a:lstStyle/>
        <a:p>
          <a:endParaRPr lang="en-US"/>
        </a:p>
      </dgm:t>
    </dgm:pt>
    <dgm:pt modelId="{075CA994-DD4C-4B8F-B71D-DCFF2B9899CF}" type="pres">
      <dgm:prSet presAssocID="{EA789962-6BF8-4CFA-B6D3-471593D73124}" presName="spNode" presStyleCnt="0"/>
      <dgm:spPr/>
    </dgm:pt>
    <dgm:pt modelId="{F9643280-D725-4512-BBB0-DA3A0DA177C2}" type="pres">
      <dgm:prSet presAssocID="{8A544179-4812-4BB8-B510-FA2C91401F85}" presName="sibTrans" presStyleLbl="sibTrans1D1" presStyleIdx="0" presStyleCnt="6"/>
      <dgm:spPr/>
      <dgm:t>
        <a:bodyPr/>
        <a:lstStyle/>
        <a:p>
          <a:endParaRPr lang="en-US"/>
        </a:p>
      </dgm:t>
    </dgm:pt>
    <dgm:pt modelId="{AA7566E3-6A15-48EF-A892-BC5C970353C3}" type="pres">
      <dgm:prSet presAssocID="{4BEADDA0-7E8A-40FA-AA7C-CBF85D96337A}" presName="node" presStyleLbl="node1" presStyleIdx="1" presStyleCnt="6" custScaleX="245172" custScaleY="107768" custRadScaleRad="105918" custRadScaleInc="60373">
        <dgm:presLayoutVars>
          <dgm:bulletEnabled val="1"/>
        </dgm:presLayoutVars>
      </dgm:prSet>
      <dgm:spPr/>
      <dgm:t>
        <a:bodyPr/>
        <a:lstStyle/>
        <a:p>
          <a:endParaRPr lang="en-US"/>
        </a:p>
      </dgm:t>
    </dgm:pt>
    <dgm:pt modelId="{1A234433-F994-4C92-A4A0-222B164B33F9}" type="pres">
      <dgm:prSet presAssocID="{4BEADDA0-7E8A-40FA-AA7C-CBF85D96337A}" presName="spNode" presStyleCnt="0"/>
      <dgm:spPr/>
    </dgm:pt>
    <dgm:pt modelId="{8A515337-809C-44E9-89E8-640B34A93B4B}" type="pres">
      <dgm:prSet presAssocID="{2ADF4ABB-04D9-4591-A2E8-E4495A572B2E}" presName="sibTrans" presStyleLbl="sibTrans1D1" presStyleIdx="1" presStyleCnt="6"/>
      <dgm:spPr/>
      <dgm:t>
        <a:bodyPr/>
        <a:lstStyle/>
        <a:p>
          <a:endParaRPr lang="en-US"/>
        </a:p>
      </dgm:t>
    </dgm:pt>
    <dgm:pt modelId="{6FA330D2-7A41-4B25-B127-524088737F20}" type="pres">
      <dgm:prSet presAssocID="{A1FADC71-E19D-47F6-8AD8-5D4D19C12CF5}" presName="node" presStyleLbl="node1" presStyleIdx="2" presStyleCnt="6" custScaleX="245172" custScaleY="107768" custRadScaleRad="107256" custRadScaleInc="-49911">
        <dgm:presLayoutVars>
          <dgm:bulletEnabled val="1"/>
        </dgm:presLayoutVars>
      </dgm:prSet>
      <dgm:spPr/>
      <dgm:t>
        <a:bodyPr/>
        <a:lstStyle/>
        <a:p>
          <a:endParaRPr lang="en-US"/>
        </a:p>
      </dgm:t>
    </dgm:pt>
    <dgm:pt modelId="{D920859A-6EB1-4DF1-A06E-C0EB78414D97}" type="pres">
      <dgm:prSet presAssocID="{A1FADC71-E19D-47F6-8AD8-5D4D19C12CF5}" presName="spNode" presStyleCnt="0"/>
      <dgm:spPr/>
    </dgm:pt>
    <dgm:pt modelId="{A0054004-BAEE-4F20-81F4-E40F27163D44}" type="pres">
      <dgm:prSet presAssocID="{9A8F23F2-54F2-4EAD-BE87-F5795179D7E1}" presName="sibTrans" presStyleLbl="sibTrans1D1" presStyleIdx="2" presStyleCnt="6"/>
      <dgm:spPr/>
      <dgm:t>
        <a:bodyPr/>
        <a:lstStyle/>
        <a:p>
          <a:endParaRPr lang="en-US"/>
        </a:p>
      </dgm:t>
    </dgm:pt>
    <dgm:pt modelId="{4CFF7467-9B0E-4B98-9EC2-5360B31C167B}" type="pres">
      <dgm:prSet presAssocID="{2AD2F0A0-2BB8-47E8-B2A8-6606EA6FC6BC}" presName="node" presStyleLbl="node1" presStyleIdx="3" presStyleCnt="6" custScaleX="264401" custScaleY="107768" custRadScaleRad="111578" custRadScaleInc="-994">
        <dgm:presLayoutVars>
          <dgm:bulletEnabled val="1"/>
        </dgm:presLayoutVars>
      </dgm:prSet>
      <dgm:spPr/>
      <dgm:t>
        <a:bodyPr/>
        <a:lstStyle/>
        <a:p>
          <a:endParaRPr lang="en-US"/>
        </a:p>
      </dgm:t>
    </dgm:pt>
    <dgm:pt modelId="{FE23FB0A-F052-4025-8239-36EAE6E92ACB}" type="pres">
      <dgm:prSet presAssocID="{2AD2F0A0-2BB8-47E8-B2A8-6606EA6FC6BC}" presName="spNode" presStyleCnt="0"/>
      <dgm:spPr/>
    </dgm:pt>
    <dgm:pt modelId="{07F60E2F-D550-49D9-B4BE-2FD1830BBECD}" type="pres">
      <dgm:prSet presAssocID="{1A1E853E-A63F-40E8-9E65-C3A2172F6CC5}" presName="sibTrans" presStyleLbl="sibTrans1D1" presStyleIdx="3" presStyleCnt="6"/>
      <dgm:spPr/>
      <dgm:t>
        <a:bodyPr/>
        <a:lstStyle/>
        <a:p>
          <a:endParaRPr lang="en-US"/>
        </a:p>
      </dgm:t>
    </dgm:pt>
    <dgm:pt modelId="{962179D7-43B0-48CB-9DD9-37F1424D2B16}" type="pres">
      <dgm:prSet presAssocID="{A787CA49-B1C2-49EF-98E9-97B3CBDF6B8B}" presName="node" presStyleLbl="node1" presStyleIdx="4" presStyleCnt="6" custScaleX="245172" custScaleY="107768" custRadScaleRad="100267" custRadScaleInc="42601">
        <dgm:presLayoutVars>
          <dgm:bulletEnabled val="1"/>
        </dgm:presLayoutVars>
      </dgm:prSet>
      <dgm:spPr/>
      <dgm:t>
        <a:bodyPr/>
        <a:lstStyle/>
        <a:p>
          <a:endParaRPr lang="en-US"/>
        </a:p>
      </dgm:t>
    </dgm:pt>
    <dgm:pt modelId="{DF5F0294-01F9-4808-A7EC-AD07C1BCCE88}" type="pres">
      <dgm:prSet presAssocID="{A787CA49-B1C2-49EF-98E9-97B3CBDF6B8B}" presName="spNode" presStyleCnt="0"/>
      <dgm:spPr/>
    </dgm:pt>
    <dgm:pt modelId="{2259BC57-37C1-4A72-9D60-38CE82DC6347}" type="pres">
      <dgm:prSet presAssocID="{A68C23CC-804C-48EE-BA2B-4913549C0F72}" presName="sibTrans" presStyleLbl="sibTrans1D1" presStyleIdx="4" presStyleCnt="6"/>
      <dgm:spPr/>
      <dgm:t>
        <a:bodyPr/>
        <a:lstStyle/>
        <a:p>
          <a:endParaRPr lang="en-US"/>
        </a:p>
      </dgm:t>
    </dgm:pt>
    <dgm:pt modelId="{6B88DE8B-6438-4F67-9C58-D68B71BD4599}" type="pres">
      <dgm:prSet presAssocID="{A29ADF0B-1C7F-4E74-81D4-C9913BE4A27D}" presName="node" presStyleLbl="node1" presStyleIdx="5" presStyleCnt="6" custScaleX="245172" custScaleY="107768" custRadScaleRad="98834" custRadScaleInc="-53705">
        <dgm:presLayoutVars>
          <dgm:bulletEnabled val="1"/>
        </dgm:presLayoutVars>
      </dgm:prSet>
      <dgm:spPr/>
      <dgm:t>
        <a:bodyPr/>
        <a:lstStyle/>
        <a:p>
          <a:endParaRPr lang="en-US"/>
        </a:p>
      </dgm:t>
    </dgm:pt>
    <dgm:pt modelId="{07F48FFB-6732-4FE5-B1BF-8EAFCC4BD6F9}" type="pres">
      <dgm:prSet presAssocID="{A29ADF0B-1C7F-4E74-81D4-C9913BE4A27D}" presName="spNode" presStyleCnt="0"/>
      <dgm:spPr/>
    </dgm:pt>
    <dgm:pt modelId="{E9E6C856-A7B0-4B9E-9641-F3BE29EFA970}" type="pres">
      <dgm:prSet presAssocID="{8DB80867-017B-49F1-8820-99449D813E7D}" presName="sibTrans" presStyleLbl="sibTrans1D1" presStyleIdx="5" presStyleCnt="6"/>
      <dgm:spPr/>
      <dgm:t>
        <a:bodyPr/>
        <a:lstStyle/>
        <a:p>
          <a:endParaRPr lang="en-US"/>
        </a:p>
      </dgm:t>
    </dgm:pt>
  </dgm:ptLst>
  <dgm:cxnLst>
    <dgm:cxn modelId="{E3B2BC1A-AA55-4912-98EF-F9081BB356B9}" type="presOf" srcId="{A68C23CC-804C-48EE-BA2B-4913549C0F72}" destId="{2259BC57-37C1-4A72-9D60-38CE82DC6347}" srcOrd="0" destOrd="0" presId="urn:microsoft.com/office/officeart/2005/8/layout/cycle5"/>
    <dgm:cxn modelId="{892DB4FF-1A8C-4C23-9D31-CD21EBBC0211}" type="presOf" srcId="{EA789962-6BF8-4CFA-B6D3-471593D73124}" destId="{ADFF3F69-90F3-4A7F-9621-3F13932749BD}" srcOrd="0" destOrd="0" presId="urn:microsoft.com/office/officeart/2005/8/layout/cycle5"/>
    <dgm:cxn modelId="{9AEB438A-865E-4203-8299-F50B7A718E83}" srcId="{086E3B53-69FF-4C91-9A2A-A12D4D779795}" destId="{A787CA49-B1C2-49EF-98E9-97B3CBDF6B8B}" srcOrd="4" destOrd="0" parTransId="{C45C978B-C82A-4155-84C9-2CBD54F74727}" sibTransId="{A68C23CC-804C-48EE-BA2B-4913549C0F72}"/>
    <dgm:cxn modelId="{E7EC8414-30FB-4F9F-B1AA-FE5DD29AFC97}" type="presOf" srcId="{8DB80867-017B-49F1-8820-99449D813E7D}" destId="{E9E6C856-A7B0-4B9E-9641-F3BE29EFA970}" srcOrd="0" destOrd="0" presId="urn:microsoft.com/office/officeart/2005/8/layout/cycle5"/>
    <dgm:cxn modelId="{7F491EEE-D500-45A6-85E2-506983B23D51}" type="presOf" srcId="{2ADF4ABB-04D9-4591-A2E8-E4495A572B2E}" destId="{8A515337-809C-44E9-89E8-640B34A93B4B}" srcOrd="0" destOrd="0" presId="urn:microsoft.com/office/officeart/2005/8/layout/cycle5"/>
    <dgm:cxn modelId="{743EE19C-391A-4777-84A7-EC5E48292F66}" srcId="{086E3B53-69FF-4C91-9A2A-A12D4D779795}" destId="{4BEADDA0-7E8A-40FA-AA7C-CBF85D96337A}" srcOrd="1" destOrd="0" parTransId="{2492099C-7807-43FF-A8BE-9B9ABAD191E7}" sibTransId="{2ADF4ABB-04D9-4591-A2E8-E4495A572B2E}"/>
    <dgm:cxn modelId="{01A65732-8D5F-4B99-B2E1-95088B1EF1FC}" type="presOf" srcId="{9A8F23F2-54F2-4EAD-BE87-F5795179D7E1}" destId="{A0054004-BAEE-4F20-81F4-E40F27163D44}" srcOrd="0" destOrd="0" presId="urn:microsoft.com/office/officeart/2005/8/layout/cycle5"/>
    <dgm:cxn modelId="{2F102F24-72B1-4389-9BFC-AACA9FB0B926}" type="presOf" srcId="{A787CA49-B1C2-49EF-98E9-97B3CBDF6B8B}" destId="{962179D7-43B0-48CB-9DD9-37F1424D2B16}" srcOrd="0" destOrd="0" presId="urn:microsoft.com/office/officeart/2005/8/layout/cycle5"/>
    <dgm:cxn modelId="{C2DFA43B-A2CE-47DB-86FA-AB429A61649C}" type="presOf" srcId="{4BEADDA0-7E8A-40FA-AA7C-CBF85D96337A}" destId="{AA7566E3-6A15-48EF-A892-BC5C970353C3}" srcOrd="0" destOrd="0" presId="urn:microsoft.com/office/officeart/2005/8/layout/cycle5"/>
    <dgm:cxn modelId="{CE1CFE54-E413-4999-9F3E-55A5390D2A66}" srcId="{086E3B53-69FF-4C91-9A2A-A12D4D779795}" destId="{EA789962-6BF8-4CFA-B6D3-471593D73124}" srcOrd="0" destOrd="0" parTransId="{457E7B7F-585C-45ED-9E0D-C676C0616F4F}" sibTransId="{8A544179-4812-4BB8-B510-FA2C91401F85}"/>
    <dgm:cxn modelId="{B87478EB-4FB3-47A0-BF7F-C59520218C9A}" type="presOf" srcId="{1A1E853E-A63F-40E8-9E65-C3A2172F6CC5}" destId="{07F60E2F-D550-49D9-B4BE-2FD1830BBECD}" srcOrd="0" destOrd="0" presId="urn:microsoft.com/office/officeart/2005/8/layout/cycle5"/>
    <dgm:cxn modelId="{7A8259E1-D5E5-4B13-B9BB-0E4A4861D53D}" type="presOf" srcId="{2AD2F0A0-2BB8-47E8-B2A8-6606EA6FC6BC}" destId="{4CFF7467-9B0E-4B98-9EC2-5360B31C167B}" srcOrd="0" destOrd="0" presId="urn:microsoft.com/office/officeart/2005/8/layout/cycle5"/>
    <dgm:cxn modelId="{0AF905C3-D61D-4B41-A5C1-2DDBA130EAB3}" type="presOf" srcId="{A29ADF0B-1C7F-4E74-81D4-C9913BE4A27D}" destId="{6B88DE8B-6438-4F67-9C58-D68B71BD4599}" srcOrd="0" destOrd="0" presId="urn:microsoft.com/office/officeart/2005/8/layout/cycle5"/>
    <dgm:cxn modelId="{743A9270-41AF-4060-B14F-9E3D713BC262}" srcId="{086E3B53-69FF-4C91-9A2A-A12D4D779795}" destId="{A29ADF0B-1C7F-4E74-81D4-C9913BE4A27D}" srcOrd="5" destOrd="0" parTransId="{3B32913D-352F-47F9-A849-2B948A0DFEBA}" sibTransId="{8DB80867-017B-49F1-8820-99449D813E7D}"/>
    <dgm:cxn modelId="{96583B07-8063-4450-97AE-57449BE10D68}" srcId="{086E3B53-69FF-4C91-9A2A-A12D4D779795}" destId="{A1FADC71-E19D-47F6-8AD8-5D4D19C12CF5}" srcOrd="2" destOrd="0" parTransId="{53C8E8BB-39B3-4A44-BA60-624EAD069097}" sibTransId="{9A8F23F2-54F2-4EAD-BE87-F5795179D7E1}"/>
    <dgm:cxn modelId="{60E39BF3-185D-414E-A64D-DC1501C5B3AB}" type="presOf" srcId="{8A544179-4812-4BB8-B510-FA2C91401F85}" destId="{F9643280-D725-4512-BBB0-DA3A0DA177C2}" srcOrd="0" destOrd="0" presId="urn:microsoft.com/office/officeart/2005/8/layout/cycle5"/>
    <dgm:cxn modelId="{56FD6B33-CB2C-4678-9DD3-0048955BC0B2}" srcId="{086E3B53-69FF-4C91-9A2A-A12D4D779795}" destId="{2AD2F0A0-2BB8-47E8-B2A8-6606EA6FC6BC}" srcOrd="3" destOrd="0" parTransId="{C2E3FCEC-2B06-4265-A159-ACD1D9657674}" sibTransId="{1A1E853E-A63F-40E8-9E65-C3A2172F6CC5}"/>
    <dgm:cxn modelId="{3243E03C-C23E-4131-A29C-968E73AF6AAC}" type="presOf" srcId="{A1FADC71-E19D-47F6-8AD8-5D4D19C12CF5}" destId="{6FA330D2-7A41-4B25-B127-524088737F20}" srcOrd="0" destOrd="0" presId="urn:microsoft.com/office/officeart/2005/8/layout/cycle5"/>
    <dgm:cxn modelId="{A95AB060-6BA7-4C8C-B2BC-3520C6D5A4F7}" type="presOf" srcId="{086E3B53-69FF-4C91-9A2A-A12D4D779795}" destId="{96BB34F5-12C0-4B65-8DCC-6E8C1EC6CBF6}" srcOrd="0" destOrd="0" presId="urn:microsoft.com/office/officeart/2005/8/layout/cycle5"/>
    <dgm:cxn modelId="{95DB37F4-EDDF-4AF9-9973-3108AB23EA21}" type="presParOf" srcId="{96BB34F5-12C0-4B65-8DCC-6E8C1EC6CBF6}" destId="{ADFF3F69-90F3-4A7F-9621-3F13932749BD}" srcOrd="0" destOrd="0" presId="urn:microsoft.com/office/officeart/2005/8/layout/cycle5"/>
    <dgm:cxn modelId="{2572E8B9-FC95-4BDB-B676-8A5BFD52ABF4}" type="presParOf" srcId="{96BB34F5-12C0-4B65-8DCC-6E8C1EC6CBF6}" destId="{075CA994-DD4C-4B8F-B71D-DCFF2B9899CF}" srcOrd="1" destOrd="0" presId="urn:microsoft.com/office/officeart/2005/8/layout/cycle5"/>
    <dgm:cxn modelId="{80C69ACA-F4EB-4F12-AA0F-43C6B629F5CC}" type="presParOf" srcId="{96BB34F5-12C0-4B65-8DCC-6E8C1EC6CBF6}" destId="{F9643280-D725-4512-BBB0-DA3A0DA177C2}" srcOrd="2" destOrd="0" presId="urn:microsoft.com/office/officeart/2005/8/layout/cycle5"/>
    <dgm:cxn modelId="{7AC5B217-0357-4F6F-BA91-CDB3F913E116}" type="presParOf" srcId="{96BB34F5-12C0-4B65-8DCC-6E8C1EC6CBF6}" destId="{AA7566E3-6A15-48EF-A892-BC5C970353C3}" srcOrd="3" destOrd="0" presId="urn:microsoft.com/office/officeart/2005/8/layout/cycle5"/>
    <dgm:cxn modelId="{E6F7D028-FA4A-428A-9DE6-65572C3D435C}" type="presParOf" srcId="{96BB34F5-12C0-4B65-8DCC-6E8C1EC6CBF6}" destId="{1A234433-F994-4C92-A4A0-222B164B33F9}" srcOrd="4" destOrd="0" presId="urn:microsoft.com/office/officeart/2005/8/layout/cycle5"/>
    <dgm:cxn modelId="{C507791C-EB66-46DF-AA5E-570DAB4F1CA8}" type="presParOf" srcId="{96BB34F5-12C0-4B65-8DCC-6E8C1EC6CBF6}" destId="{8A515337-809C-44E9-89E8-640B34A93B4B}" srcOrd="5" destOrd="0" presId="urn:microsoft.com/office/officeart/2005/8/layout/cycle5"/>
    <dgm:cxn modelId="{C1126B77-BA3B-4E55-8AC1-76E4F370D616}" type="presParOf" srcId="{96BB34F5-12C0-4B65-8DCC-6E8C1EC6CBF6}" destId="{6FA330D2-7A41-4B25-B127-524088737F20}" srcOrd="6" destOrd="0" presId="urn:microsoft.com/office/officeart/2005/8/layout/cycle5"/>
    <dgm:cxn modelId="{E22EB783-85FD-43EF-9960-B4766026DAF1}" type="presParOf" srcId="{96BB34F5-12C0-4B65-8DCC-6E8C1EC6CBF6}" destId="{D920859A-6EB1-4DF1-A06E-C0EB78414D97}" srcOrd="7" destOrd="0" presId="urn:microsoft.com/office/officeart/2005/8/layout/cycle5"/>
    <dgm:cxn modelId="{ED52B0FA-9442-4319-8F91-D265F9E44D8E}" type="presParOf" srcId="{96BB34F5-12C0-4B65-8DCC-6E8C1EC6CBF6}" destId="{A0054004-BAEE-4F20-81F4-E40F27163D44}" srcOrd="8" destOrd="0" presId="urn:microsoft.com/office/officeart/2005/8/layout/cycle5"/>
    <dgm:cxn modelId="{E8B62E21-950F-45C1-9130-05603B1C348E}" type="presParOf" srcId="{96BB34F5-12C0-4B65-8DCC-6E8C1EC6CBF6}" destId="{4CFF7467-9B0E-4B98-9EC2-5360B31C167B}" srcOrd="9" destOrd="0" presId="urn:microsoft.com/office/officeart/2005/8/layout/cycle5"/>
    <dgm:cxn modelId="{382BEA07-BD7F-46D5-A047-3816A824F772}" type="presParOf" srcId="{96BB34F5-12C0-4B65-8DCC-6E8C1EC6CBF6}" destId="{FE23FB0A-F052-4025-8239-36EAE6E92ACB}" srcOrd="10" destOrd="0" presId="urn:microsoft.com/office/officeart/2005/8/layout/cycle5"/>
    <dgm:cxn modelId="{43988635-2833-4482-B035-060E1A3D3E30}" type="presParOf" srcId="{96BB34F5-12C0-4B65-8DCC-6E8C1EC6CBF6}" destId="{07F60E2F-D550-49D9-B4BE-2FD1830BBECD}" srcOrd="11" destOrd="0" presId="urn:microsoft.com/office/officeart/2005/8/layout/cycle5"/>
    <dgm:cxn modelId="{5EA883BA-1FD6-4770-8CB3-08710EBDB15B}" type="presParOf" srcId="{96BB34F5-12C0-4B65-8DCC-6E8C1EC6CBF6}" destId="{962179D7-43B0-48CB-9DD9-37F1424D2B16}" srcOrd="12" destOrd="0" presId="urn:microsoft.com/office/officeart/2005/8/layout/cycle5"/>
    <dgm:cxn modelId="{EC9C6341-6DB7-4A43-8372-56971BAA2B65}" type="presParOf" srcId="{96BB34F5-12C0-4B65-8DCC-6E8C1EC6CBF6}" destId="{DF5F0294-01F9-4808-A7EC-AD07C1BCCE88}" srcOrd="13" destOrd="0" presId="urn:microsoft.com/office/officeart/2005/8/layout/cycle5"/>
    <dgm:cxn modelId="{7F991A77-1F88-453B-A1B3-6D4A0AC60941}" type="presParOf" srcId="{96BB34F5-12C0-4B65-8DCC-6E8C1EC6CBF6}" destId="{2259BC57-37C1-4A72-9D60-38CE82DC6347}" srcOrd="14" destOrd="0" presId="urn:microsoft.com/office/officeart/2005/8/layout/cycle5"/>
    <dgm:cxn modelId="{9EE157E5-1E77-4B95-8F4D-1838A74DC713}" type="presParOf" srcId="{96BB34F5-12C0-4B65-8DCC-6E8C1EC6CBF6}" destId="{6B88DE8B-6438-4F67-9C58-D68B71BD4599}" srcOrd="15" destOrd="0" presId="urn:microsoft.com/office/officeart/2005/8/layout/cycle5"/>
    <dgm:cxn modelId="{5D516331-A446-47E1-9DE4-ACAD50ABCF6A}" type="presParOf" srcId="{96BB34F5-12C0-4B65-8DCC-6E8C1EC6CBF6}" destId="{07F48FFB-6732-4FE5-B1BF-8EAFCC4BD6F9}" srcOrd="16" destOrd="0" presId="urn:microsoft.com/office/officeart/2005/8/layout/cycle5"/>
    <dgm:cxn modelId="{2C4C02D4-AAAA-4139-97E2-41C71F51D0F7}" type="presParOf" srcId="{96BB34F5-12C0-4B65-8DCC-6E8C1EC6CBF6}" destId="{E9E6C856-A7B0-4B9E-9641-F3BE29EFA970}"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FF3F69-90F3-4A7F-9621-3F13932749BD}">
      <dsp:nvSpPr>
        <dsp:cNvPr id="0" name=""/>
        <dsp:cNvSpPr/>
      </dsp:nvSpPr>
      <dsp:spPr>
        <a:xfrm>
          <a:off x="2385419" y="-34134"/>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fr-BE" sz="2000" b="1" kern="1200" noProof="0" dirty="0" smtClean="0">
              <a:solidFill>
                <a:schemeClr val="tx1"/>
              </a:solidFill>
              <a:latin typeface="Gill Sans"/>
            </a:rPr>
            <a:t>Agent</a:t>
          </a:r>
        </a:p>
        <a:p>
          <a:pPr lvl="0" algn="ctr" defTabSz="889000">
            <a:lnSpc>
              <a:spcPct val="100000"/>
            </a:lnSpc>
            <a:spcBef>
              <a:spcPct val="0"/>
            </a:spcBef>
            <a:spcAft>
              <a:spcPts val="0"/>
            </a:spcAft>
          </a:pPr>
          <a:r>
            <a:rPr lang="fr-BE" sz="1400" kern="1200" noProof="0" dirty="0" smtClean="0">
              <a:solidFill>
                <a:schemeClr val="tx1"/>
              </a:solidFill>
              <a:latin typeface="Gill Sans"/>
            </a:rPr>
            <a:t>Microorganismes à l’origine des maladies</a:t>
          </a:r>
          <a:endParaRPr lang="fr-BE" sz="1400" kern="1200" noProof="0" dirty="0">
            <a:solidFill>
              <a:schemeClr val="tx1"/>
            </a:solidFill>
            <a:latin typeface="Gill Sans"/>
          </a:endParaRPr>
        </a:p>
      </dsp:txBody>
      <dsp:txXfrm>
        <a:off x="2434474" y="14921"/>
        <a:ext cx="3419015" cy="906783"/>
      </dsp:txXfrm>
    </dsp:sp>
    <dsp:sp modelId="{F9643280-D725-4512-BBB0-DA3A0DA177C2}">
      <dsp:nvSpPr>
        <dsp:cNvPr id="0" name=""/>
        <dsp:cNvSpPr/>
      </dsp:nvSpPr>
      <dsp:spPr>
        <a:xfrm>
          <a:off x="1828335" y="796305"/>
          <a:ext cx="4397374" cy="4397374"/>
        </a:xfrm>
        <a:custGeom>
          <a:avLst/>
          <a:gdLst/>
          <a:ahLst/>
          <a:cxnLst/>
          <a:rect l="0" t="0" r="0" b="0"/>
          <a:pathLst>
            <a:path>
              <a:moveTo>
                <a:pt x="3210846" y="246826"/>
              </a:moveTo>
              <a:arcTo wR="2198687" hR="2198687" stAng="17844570" swAng="806106"/>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A7566E3-6A15-48EF-A892-BC5C970353C3}">
      <dsp:nvSpPr>
        <dsp:cNvPr id="0" name=""/>
        <dsp:cNvSpPr/>
      </dsp:nvSpPr>
      <dsp:spPr>
        <a:xfrm>
          <a:off x="4571998" y="1447796"/>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fr-WINDIES" sz="2000" b="1" kern="1200" noProof="0" dirty="0" smtClean="0">
              <a:solidFill>
                <a:schemeClr val="tx1"/>
              </a:solidFill>
              <a:latin typeface="Gill Sans"/>
            </a:rPr>
            <a:t>Réservoir</a:t>
          </a:r>
        </a:p>
        <a:p>
          <a:pPr lvl="0" algn="ctr" defTabSz="889000">
            <a:lnSpc>
              <a:spcPct val="100000"/>
            </a:lnSpc>
            <a:spcBef>
              <a:spcPct val="0"/>
            </a:spcBef>
            <a:spcAft>
              <a:spcPts val="0"/>
            </a:spcAft>
          </a:pPr>
          <a:r>
            <a:rPr lang="fr-WINDIES" sz="1400" kern="1200" noProof="0" dirty="0" smtClean="0">
              <a:solidFill>
                <a:schemeClr val="tx1"/>
              </a:solidFill>
              <a:latin typeface="Gill Sans"/>
            </a:rPr>
            <a:t>L’endroit ou vit l’agent (microorganisme) par exemple dans ou sur l’homme, les animaux, les plantes, le sol, l’air et l’eau</a:t>
          </a:r>
          <a:endParaRPr lang="fr-WINDIES" sz="1400" kern="1200" noProof="0" dirty="0">
            <a:solidFill>
              <a:schemeClr val="tx1"/>
            </a:solidFill>
            <a:latin typeface="Gill Sans"/>
          </a:endParaRPr>
        </a:p>
      </dsp:txBody>
      <dsp:txXfrm>
        <a:off x="4621053" y="1496851"/>
        <a:ext cx="3419015" cy="906783"/>
      </dsp:txXfrm>
    </dsp:sp>
    <dsp:sp modelId="{8A515337-809C-44E9-89E8-640B34A93B4B}">
      <dsp:nvSpPr>
        <dsp:cNvPr id="0" name=""/>
        <dsp:cNvSpPr/>
      </dsp:nvSpPr>
      <dsp:spPr>
        <a:xfrm>
          <a:off x="2063046" y="595596"/>
          <a:ext cx="4397374" cy="4397374"/>
        </a:xfrm>
        <a:custGeom>
          <a:avLst/>
          <a:gdLst/>
          <a:ahLst/>
          <a:cxnLst/>
          <a:rect l="0" t="0" r="0" b="0"/>
          <a:pathLst>
            <a:path>
              <a:moveTo>
                <a:pt x="4384388" y="1960071"/>
              </a:moveTo>
              <a:arcTo wR="2198687" hR="2198687" stAng="21226177" swAng="489237"/>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FA330D2-7A41-4B25-B127-524088737F20}">
      <dsp:nvSpPr>
        <dsp:cNvPr id="0" name=""/>
        <dsp:cNvSpPr/>
      </dsp:nvSpPr>
      <dsp:spPr>
        <a:xfrm>
          <a:off x="4571992" y="2971801"/>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fr-BE" sz="2000" b="1" kern="1200" noProof="0" dirty="0" smtClean="0">
              <a:solidFill>
                <a:schemeClr val="tx1"/>
              </a:solidFill>
              <a:latin typeface="Gill Sans"/>
            </a:rPr>
            <a:t>Lieu de sortie</a:t>
          </a:r>
        </a:p>
        <a:p>
          <a:pPr lvl="0" algn="ctr" defTabSz="889000">
            <a:lnSpc>
              <a:spcPct val="100000"/>
            </a:lnSpc>
            <a:spcBef>
              <a:spcPct val="0"/>
            </a:spcBef>
            <a:spcAft>
              <a:spcPts val="0"/>
            </a:spcAft>
          </a:pPr>
          <a:r>
            <a:rPr lang="fr-BE" sz="1400" kern="1200" noProof="0" dirty="0" smtClean="0">
              <a:solidFill>
                <a:schemeClr val="tx1"/>
              </a:solidFill>
              <a:latin typeface="Gill Sans"/>
            </a:rPr>
            <a:t>Endroit où l’agent quitte le réservoir (l’</a:t>
          </a:r>
          <a:r>
            <a:rPr lang="fr-BE" sz="1400" kern="1200" dirty="0" smtClean="0">
              <a:solidFill>
                <a:schemeClr val="tx1"/>
              </a:solidFill>
              <a:effectLst/>
              <a:latin typeface="+mn-lt"/>
              <a:ea typeface="+mn-ea"/>
              <a:cs typeface="+mn-cs"/>
            </a:rPr>
            <a:t>hôte</a:t>
          </a:r>
          <a:r>
            <a:rPr lang="fr-BE" sz="1400" kern="1200" noProof="0" dirty="0" smtClean="0">
              <a:solidFill>
                <a:schemeClr val="tx1"/>
              </a:solidFill>
              <a:latin typeface="Gill Sans"/>
            </a:rPr>
            <a:t>)</a:t>
          </a:r>
          <a:endParaRPr lang="fr-BE" sz="1400" kern="1200" noProof="0" dirty="0">
            <a:solidFill>
              <a:schemeClr val="tx1"/>
            </a:solidFill>
            <a:latin typeface="Gill Sans"/>
          </a:endParaRPr>
        </a:p>
      </dsp:txBody>
      <dsp:txXfrm>
        <a:off x="4621047" y="3020856"/>
        <a:ext cx="3419015" cy="906783"/>
      </dsp:txXfrm>
    </dsp:sp>
    <dsp:sp modelId="{A0054004-BAEE-4F20-81F4-E40F27163D44}">
      <dsp:nvSpPr>
        <dsp:cNvPr id="0" name=""/>
        <dsp:cNvSpPr/>
      </dsp:nvSpPr>
      <dsp:spPr>
        <a:xfrm>
          <a:off x="1871773" y="136765"/>
          <a:ext cx="4397374" cy="4397374"/>
        </a:xfrm>
        <a:custGeom>
          <a:avLst/>
          <a:gdLst/>
          <a:ahLst/>
          <a:cxnLst/>
          <a:rect l="0" t="0" r="0" b="0"/>
          <a:pathLst>
            <a:path>
              <a:moveTo>
                <a:pt x="3550433" y="3932760"/>
              </a:moveTo>
              <a:arcTo wR="2198687" hR="2198687" stAng="3123771" swAng="685195"/>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CFF7467-9B0E-4B98-9EC2-5360B31C167B}">
      <dsp:nvSpPr>
        <dsp:cNvPr id="0" name=""/>
        <dsp:cNvSpPr/>
      </dsp:nvSpPr>
      <dsp:spPr>
        <a:xfrm>
          <a:off x="2226824" y="4363240"/>
          <a:ext cx="379297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fr-CA" sz="2000" b="1" kern="1200" noProof="0" dirty="0" smtClean="0">
              <a:solidFill>
                <a:schemeClr val="tx1"/>
              </a:solidFill>
              <a:latin typeface="Gill Sans"/>
            </a:rPr>
            <a:t>Méthode de transmission</a:t>
          </a:r>
        </a:p>
        <a:p>
          <a:pPr lvl="0" algn="ctr" defTabSz="889000">
            <a:lnSpc>
              <a:spcPct val="100000"/>
            </a:lnSpc>
            <a:spcBef>
              <a:spcPct val="0"/>
            </a:spcBef>
            <a:spcAft>
              <a:spcPts val="0"/>
            </a:spcAft>
          </a:pPr>
          <a:r>
            <a:rPr lang="fr-CA" sz="1400" kern="1200" noProof="0" dirty="0" smtClean="0">
              <a:solidFill>
                <a:schemeClr val="tx1"/>
              </a:solidFill>
              <a:latin typeface="Gill Sans"/>
            </a:rPr>
            <a:t>Manière dont l’agent se déplace d’un endroit à l’autre (ou d’une personne à l’autre)</a:t>
          </a:r>
          <a:endParaRPr lang="fr-CA" sz="1400" kern="1200" noProof="0" dirty="0">
            <a:solidFill>
              <a:schemeClr val="tx1"/>
            </a:solidFill>
            <a:latin typeface="Gill Sans"/>
          </a:endParaRPr>
        </a:p>
      </dsp:txBody>
      <dsp:txXfrm>
        <a:off x="2275879" y="4412295"/>
        <a:ext cx="3694865" cy="906783"/>
      </dsp:txXfrm>
    </dsp:sp>
    <dsp:sp modelId="{07F60E2F-D550-49D9-B4BE-2FD1830BBECD}">
      <dsp:nvSpPr>
        <dsp:cNvPr id="0" name=""/>
        <dsp:cNvSpPr/>
      </dsp:nvSpPr>
      <dsp:spPr>
        <a:xfrm>
          <a:off x="2110069" y="171906"/>
          <a:ext cx="4397374" cy="4397374"/>
        </a:xfrm>
        <a:custGeom>
          <a:avLst/>
          <a:gdLst/>
          <a:ahLst/>
          <a:cxnLst/>
          <a:rect l="0" t="0" r="0" b="0"/>
          <a:pathLst>
            <a:path>
              <a:moveTo>
                <a:pt x="1146136" y="4129066"/>
              </a:moveTo>
              <a:arcTo wR="2198687" hR="2198687" stAng="7116101" swAng="652337"/>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62179D7-43B0-48CB-9DD9-37F1424D2B16}">
      <dsp:nvSpPr>
        <dsp:cNvPr id="0" name=""/>
        <dsp:cNvSpPr/>
      </dsp:nvSpPr>
      <dsp:spPr>
        <a:xfrm>
          <a:off x="304793" y="2971803"/>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fr-CA" sz="2000" b="1" kern="1200" noProof="0" dirty="0" smtClean="0">
              <a:solidFill>
                <a:schemeClr val="tx1"/>
              </a:solidFill>
              <a:latin typeface="Gill Sans"/>
            </a:rPr>
            <a:t>Lieu </a:t>
          </a:r>
          <a:r>
            <a:rPr lang="fr-BE" sz="2000" b="1" kern="1200" noProof="0" dirty="0" smtClean="0">
              <a:solidFill>
                <a:schemeClr val="tx1"/>
              </a:solidFill>
              <a:latin typeface="Gill Sans"/>
            </a:rPr>
            <a:t>d’entrée</a:t>
          </a:r>
        </a:p>
        <a:p>
          <a:pPr lvl="0" algn="ctr" defTabSz="889000">
            <a:lnSpc>
              <a:spcPct val="100000"/>
            </a:lnSpc>
            <a:spcBef>
              <a:spcPct val="0"/>
            </a:spcBef>
            <a:spcAft>
              <a:spcPts val="0"/>
            </a:spcAft>
          </a:pPr>
          <a:r>
            <a:rPr lang="fr-BE" sz="1400" kern="1200" noProof="0" dirty="0" smtClean="0">
              <a:solidFill>
                <a:schemeClr val="tx1"/>
              </a:solidFill>
              <a:latin typeface="Gill Sans"/>
            </a:rPr>
            <a:t>Endroit ou l’agent entre dans l’</a:t>
          </a:r>
          <a:r>
            <a:rPr lang="fr-BE" sz="1400" kern="1200" dirty="0" smtClean="0">
              <a:solidFill>
                <a:schemeClr val="tx1"/>
              </a:solidFill>
              <a:latin typeface="Gill Sans"/>
            </a:rPr>
            <a:t>hôte</a:t>
          </a:r>
          <a:r>
            <a:rPr lang="fr-BE" sz="1400" kern="1200" noProof="0" dirty="0" smtClean="0">
              <a:solidFill>
                <a:schemeClr val="tx1"/>
              </a:solidFill>
              <a:latin typeface="Gill Sans"/>
            </a:rPr>
            <a:t> suivant</a:t>
          </a:r>
          <a:endParaRPr lang="fr-BE" sz="1400" kern="1200" noProof="0" dirty="0">
            <a:solidFill>
              <a:schemeClr val="tx1"/>
            </a:solidFill>
            <a:latin typeface="Gill Sans"/>
          </a:endParaRPr>
        </a:p>
      </dsp:txBody>
      <dsp:txXfrm>
        <a:off x="353848" y="3020858"/>
        <a:ext cx="3419015" cy="906783"/>
      </dsp:txXfrm>
    </dsp:sp>
    <dsp:sp modelId="{2259BC57-37C1-4A72-9D60-38CE82DC6347}">
      <dsp:nvSpPr>
        <dsp:cNvPr id="0" name=""/>
        <dsp:cNvSpPr/>
      </dsp:nvSpPr>
      <dsp:spPr>
        <a:xfrm>
          <a:off x="1924707" y="601507"/>
          <a:ext cx="4397374" cy="4397374"/>
        </a:xfrm>
        <a:custGeom>
          <a:avLst/>
          <a:gdLst/>
          <a:ahLst/>
          <a:cxnLst/>
          <a:rect l="0" t="0" r="0" b="0"/>
          <a:pathLst>
            <a:path>
              <a:moveTo>
                <a:pt x="1047" y="2266552"/>
              </a:moveTo>
              <a:arcTo wR="2198687" hR="2198687" stAng="10693872" swAng="489291"/>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B88DE8B-6438-4F67-9C58-D68B71BD4599}">
      <dsp:nvSpPr>
        <dsp:cNvPr id="0" name=""/>
        <dsp:cNvSpPr/>
      </dsp:nvSpPr>
      <dsp:spPr>
        <a:xfrm>
          <a:off x="304796" y="1447796"/>
          <a:ext cx="3517125" cy="100489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100000"/>
            </a:lnSpc>
            <a:spcBef>
              <a:spcPct val="0"/>
            </a:spcBef>
            <a:spcAft>
              <a:spcPts val="0"/>
            </a:spcAft>
          </a:pPr>
          <a:r>
            <a:rPr lang="fr-CA" sz="2000" b="1" kern="1200" noProof="0" dirty="0" smtClean="0">
              <a:solidFill>
                <a:schemeClr val="tx1"/>
              </a:solidFill>
              <a:latin typeface="Gill Sans"/>
            </a:rPr>
            <a:t>Hôte susceptible </a:t>
          </a:r>
        </a:p>
        <a:p>
          <a:pPr lvl="0" algn="ctr" defTabSz="889000">
            <a:lnSpc>
              <a:spcPct val="100000"/>
            </a:lnSpc>
            <a:spcBef>
              <a:spcPct val="0"/>
            </a:spcBef>
            <a:spcAft>
              <a:spcPts val="0"/>
            </a:spcAft>
          </a:pPr>
          <a:r>
            <a:rPr lang="fr-CA" sz="1400" kern="1200" noProof="0" dirty="0" smtClean="0">
              <a:solidFill>
                <a:schemeClr val="tx1"/>
              </a:solidFill>
              <a:latin typeface="Gill Sans"/>
            </a:rPr>
            <a:t>Personne qui peut devenir infectée</a:t>
          </a:r>
          <a:endParaRPr lang="fr-CA" sz="1400" kern="1200" noProof="0" dirty="0">
            <a:solidFill>
              <a:schemeClr val="tx1"/>
            </a:solidFill>
            <a:latin typeface="Gill Sans"/>
          </a:endParaRPr>
        </a:p>
      </dsp:txBody>
      <dsp:txXfrm>
        <a:off x="353851" y="1496851"/>
        <a:ext cx="3419015" cy="906783"/>
      </dsp:txXfrm>
    </dsp:sp>
    <dsp:sp modelId="{E9E6C856-A7B0-4B9E-9641-F3BE29EFA970}">
      <dsp:nvSpPr>
        <dsp:cNvPr id="0" name=""/>
        <dsp:cNvSpPr/>
      </dsp:nvSpPr>
      <dsp:spPr>
        <a:xfrm>
          <a:off x="2158034" y="769867"/>
          <a:ext cx="4397374" cy="4397374"/>
        </a:xfrm>
        <a:custGeom>
          <a:avLst/>
          <a:gdLst/>
          <a:ahLst/>
          <a:cxnLst/>
          <a:rect l="0" t="0" r="0" b="0"/>
          <a:pathLst>
            <a:path>
              <a:moveTo>
                <a:pt x="728840" y="563519"/>
              </a:moveTo>
              <a:arcTo wR="2198687" hR="2198687" stAng="13682864" swAng="779013"/>
            </a:path>
          </a:pathLst>
        </a:custGeom>
        <a:noFill/>
        <a:ln w="9525" cap="flat" cmpd="sng" algn="ctr">
          <a:solidFill>
            <a:schemeClr val="accent5">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7DDFA20-9B43-444A-B272-35DA6C7EA89F}" type="datetimeFigureOut">
              <a:rPr lang="en-US"/>
              <a:pPr>
                <a:defRPr/>
              </a:pPr>
              <a:t>4/13/2018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AB222FF-92D1-4136-AD76-BADB0E88879F}" type="slidenum">
              <a:rPr lang="en-US"/>
              <a:pPr>
                <a:defRPr/>
              </a:pPr>
              <a:t>‹#›</a:t>
            </a:fld>
            <a:endParaRPr lang="en-US" dirty="0"/>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a:t>
            </a:fld>
            <a:endParaRPr lang="en-US" dirty="0"/>
          </a:p>
        </p:txBody>
      </p:sp>
    </p:spTree>
    <p:extLst>
      <p:ext uri="{BB962C8B-B14F-4D97-AF65-F5344CB8AC3E}">
        <p14:creationId xmlns:p14="http://schemas.microsoft.com/office/powerpoint/2010/main" val="2749386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53689-73BD-4824-AA94-7EFA36707B1A}" type="slidenum">
              <a:rPr lang="en-US" altLang="en-US"/>
              <a:pPr/>
              <a:t>10</a:t>
            </a:fld>
            <a:endParaRPr lang="en-U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fr-FR" altLang="en-US" dirty="0" smtClean="0">
                <a:latin typeface="Arial" panose="020B0604020202020204" pitchFamily="34" charset="0"/>
              </a:rPr>
              <a:t>Les composants des précautions standard créent des barrières de protection pour prévenir les infections et doivent être mis en œuvre dans l‘établissement à tous les niveaux.</a:t>
            </a:r>
            <a:endParaRPr lang="en-US" altLang="en-US" dirty="0">
              <a:latin typeface="Arial" panose="020B0604020202020204" pitchFamily="34" charset="0"/>
            </a:endParaRPr>
          </a:p>
          <a:p>
            <a:endParaRPr lang="en-US" altLang="en-US" dirty="0"/>
          </a:p>
        </p:txBody>
      </p:sp>
    </p:spTree>
    <p:extLst>
      <p:ext uri="{BB962C8B-B14F-4D97-AF65-F5344CB8AC3E}">
        <p14:creationId xmlns:p14="http://schemas.microsoft.com/office/powerpoint/2010/main" val="4064692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99FC45-BFAC-42BF-8C1A-DEDDB833FF2D}" type="slidenum">
              <a:rPr lang="en-US" altLang="en-US"/>
              <a:pPr/>
              <a:t>11</a:t>
            </a:fld>
            <a:endParaRPr lang="en-US" altLang="en-US"/>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p:txBody>
          <a:bodyPr/>
          <a:lstStyle/>
          <a:p>
            <a:r>
              <a:rPr lang="fr-FR" altLang="en-US" dirty="0" smtClean="0"/>
              <a:t>L'hygiène des mains est l'intervention la plus importante pour prévenir la contamination croisée (par exemple, personne à personne ou objet contaminé à  personne) et doit être effectuée au moment recommandé pendant les soins du patient en utilisant la technique correcte.</a:t>
            </a:r>
          </a:p>
          <a:p>
            <a:r>
              <a:rPr lang="fr-FR" altLang="en-US" dirty="0" smtClean="0"/>
              <a:t>L'objectif du lavage systématique des mains dans les soins de santé est d'éliminer les saletés et les matières organiques ainsi que les contaminants microbiens des mains. L'eau propre doit être utilisée pour empêcher les microorganismes dans l'eau de contaminer les mains, mais l'eau seule n'est pas efficace pour éliminer les substances contenant des graisses et des huiles, qui sont souvent présentes sur les mains.</a:t>
            </a:r>
            <a:endParaRPr lang="en-US" altLang="en-US" dirty="0"/>
          </a:p>
        </p:txBody>
      </p:sp>
    </p:spTree>
    <p:extLst>
      <p:ext uri="{BB962C8B-B14F-4D97-AF65-F5344CB8AC3E}">
        <p14:creationId xmlns:p14="http://schemas.microsoft.com/office/powerpoint/2010/main" val="2220566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A4D01E-44EB-474B-9874-2BDE814261FA}" type="slidenum">
              <a:rPr lang="en-US" altLang="en-US"/>
              <a:pPr/>
              <a:t>12</a:t>
            </a:fld>
            <a:endParaRPr lang="en-US" alt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r>
              <a:rPr lang="fr-FR" altLang="en-US" dirty="0" smtClean="0"/>
              <a:t>Les équipements de protection individuelle (EPI) sont les barrières de protection et les respirateurs utilisés seuls ou en combinaison par un professionnel de la santé pour protéger les muqueuses, les voies respiratoires, la peau et les vêtements contre tout contact avec des agents nocifs ou infectieux. L'EPI peut également être utilisé chez un patient infectieux pour prévenir la propagation d'agents infectieux (par exemple, masque chirurgical porté par un patient pour contrôler la propagation d'une maladie).</a:t>
            </a:r>
          </a:p>
          <a:p>
            <a:endParaRPr lang="fr-FR" altLang="en-US" dirty="0" smtClean="0"/>
          </a:p>
          <a:p>
            <a:r>
              <a:rPr lang="fr-FR" altLang="en-US" dirty="0" smtClean="0"/>
              <a:t>Pour que l'EPI soit efficace, il doit être disponible, fournir une protection adéquate, être utilisé correctement dans les situations appropriées. Dans les établissements de santé ayant des ressources limitées, il devrait y avoir au moins une priorité pour fournir un EPI adéquat au personnel de l'établissement de santé.</a:t>
            </a:r>
          </a:p>
          <a:p>
            <a:r>
              <a:rPr lang="fr-FR" altLang="en-US" dirty="0" smtClean="0"/>
              <a:t>Demandez aux apprenants: pourquoi usons-nous des gants?</a:t>
            </a:r>
          </a:p>
          <a:p>
            <a:r>
              <a:rPr lang="fr-FR" altLang="en-US" dirty="0" smtClean="0"/>
              <a:t>Il est</a:t>
            </a:r>
            <a:r>
              <a:rPr lang="fr-FR" altLang="en-US" baseline="0" dirty="0" smtClean="0"/>
              <a:t> prouv</a:t>
            </a:r>
            <a:r>
              <a:rPr lang="fr-FR" altLang="en-US" dirty="0" smtClean="0"/>
              <a:t>é que les gants protègent les mains du personnel des établissements de santé de la contamination par des matières infectieuses et protègent les patients et les clients des microorganismes présents sur les mains des agents de santé. Les gants sont la barrière physique la plus importante pour prévenir la propagation de l'infection</a:t>
            </a:r>
          </a:p>
          <a:p>
            <a:r>
              <a:rPr lang="fr-FR" altLang="en-US" dirty="0" smtClean="0"/>
              <a:t>Il existe trois types de gants à utiliser dans les établissements de santé:</a:t>
            </a:r>
          </a:p>
          <a:p>
            <a:r>
              <a:rPr lang="fr-FR" altLang="en-US" dirty="0" smtClean="0"/>
              <a:t>Des gants chirurgicaux stériles, utilisés lors de procédures médicales ou chirurgicales invasives et lorsque la stérilité est nécessaire.</a:t>
            </a:r>
          </a:p>
          <a:p>
            <a:r>
              <a:rPr lang="fr-FR" altLang="en-US" dirty="0" smtClean="0"/>
              <a:t>Les gants d'examen, stériles et propres, sont utilisés par les agents de santé pour se protéger eux-mêmes et protéger les patients contre le sang et les liquides corporels lors de la prise en charge des soins de routine.</a:t>
            </a:r>
          </a:p>
          <a:p>
            <a:r>
              <a:rPr lang="fr-FR" altLang="en-US" dirty="0" smtClean="0"/>
              <a:t>Les gants de ménage épais sont portés pour le traitement des instruments, l'équipement de nettoyage et d'autres articles, le nettoyage de l'environnement, la manipulation des draps souillés et la manipulation de déchets contaminés pour conserver les gants d'examen pour les soins aux patients.</a:t>
            </a:r>
          </a:p>
        </p:txBody>
      </p:sp>
    </p:spTree>
    <p:extLst>
      <p:ext uri="{BB962C8B-B14F-4D97-AF65-F5344CB8AC3E}">
        <p14:creationId xmlns:p14="http://schemas.microsoft.com/office/powerpoint/2010/main" val="16652340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8F87A5-BF11-4668-B834-92DE58298BE0}" type="slidenum">
              <a:rPr lang="en-US" altLang="en-US"/>
              <a:pPr/>
              <a:t>13</a:t>
            </a:fld>
            <a:endParaRPr lang="en-US" altLang="en-US" dirty="0"/>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fr-CD" sz="1200" b="1" kern="1200" noProof="0" dirty="0" smtClean="0">
                <a:solidFill>
                  <a:schemeClr val="tx1"/>
                </a:solidFill>
                <a:effectLst/>
                <a:latin typeface="+mn-lt"/>
                <a:ea typeface="+mn-ea"/>
                <a:cs typeface="+mn-cs"/>
              </a:rPr>
              <a:t>La décontamination </a:t>
            </a:r>
            <a:r>
              <a:rPr lang="fr-CD" sz="1200" kern="1200" noProof="0" dirty="0" smtClean="0">
                <a:solidFill>
                  <a:schemeClr val="tx1"/>
                </a:solidFill>
                <a:effectLst/>
                <a:latin typeface="+mn-lt"/>
                <a:ea typeface="+mn-ea"/>
                <a:cs typeface="+mn-cs"/>
              </a:rPr>
              <a:t>est l'utilisation de moyens physiques ou chimiques pour éliminer, inactiver ou détruire les agents pathogènes transmissibles par le sang sur une surface ou un objet au point où l'objet n'est plus capable de transmettre des particules infectieuses et que la surface ou l'élément est manipulé, utilisé ou éliminé en toute sécurité</a:t>
            </a:r>
          </a:p>
          <a:p>
            <a:r>
              <a:rPr lang="fr-CD" sz="1200" kern="1200" noProof="0" dirty="0" smtClean="0">
                <a:solidFill>
                  <a:schemeClr val="tx1"/>
                </a:solidFill>
                <a:effectLst/>
                <a:latin typeface="+mn-lt"/>
                <a:ea typeface="+mn-ea"/>
                <a:cs typeface="+mn-cs"/>
              </a:rPr>
              <a:t>Après utilisation, les instruments et autres objets doivent être décontaminés en les trempant dans une solution d'eau de Javel à 0,5% pendant 10 minutes. La décontamination aidera à protéger la personne qui nettoie les instruments.</a:t>
            </a:r>
          </a:p>
          <a:p>
            <a:endParaRPr lang="fr-CD" sz="1200" kern="1200" noProof="0" dirty="0" smtClean="0">
              <a:solidFill>
                <a:schemeClr val="tx1"/>
              </a:solidFill>
              <a:effectLst/>
              <a:latin typeface="+mn-lt"/>
              <a:ea typeface="+mn-ea"/>
              <a:cs typeface="+mn-cs"/>
            </a:endParaRPr>
          </a:p>
          <a:p>
            <a:r>
              <a:rPr lang="fr-CD" sz="1200" kern="1200" noProof="0" dirty="0" smtClean="0">
                <a:solidFill>
                  <a:schemeClr val="tx1"/>
                </a:solidFill>
                <a:effectLst/>
                <a:latin typeface="+mn-lt"/>
                <a:ea typeface="+mn-ea"/>
                <a:cs typeface="+mn-cs"/>
              </a:rPr>
              <a:t>Les directives de l’OMS pour la prévention des infections de 2016 ne recommandent plus de tremper les instruments dans un désinfectant avant le nettoyage. Veuillez vous reporter aux directives du pays pour cette étape..</a:t>
            </a:r>
            <a:endParaRPr lang="fr-CD" altLang="en-US" noProof="0" dirty="0">
              <a:latin typeface="Arial" panose="020B0604020202020204" pitchFamily="34" charset="0"/>
            </a:endParaRPr>
          </a:p>
        </p:txBody>
      </p:sp>
    </p:spTree>
    <p:extLst>
      <p:ext uri="{BB962C8B-B14F-4D97-AF65-F5344CB8AC3E}">
        <p14:creationId xmlns:p14="http://schemas.microsoft.com/office/powerpoint/2010/main" val="931338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C603AD-A66C-4D11-B9B5-CEBCFEBBA68A}" type="slidenum">
              <a:rPr lang="en-US" altLang="en-US"/>
              <a:pPr/>
              <a:t>14</a:t>
            </a:fld>
            <a:endParaRPr lang="en-US" altLang="en-US" dirty="0"/>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fr-FR" altLang="en-US" dirty="0" smtClean="0">
                <a:latin typeface="Arial" panose="020B0604020202020204" pitchFamily="34" charset="0"/>
                <a:cs typeface="Times New Roman" panose="02020603050405020304" pitchFamily="18" charset="0"/>
              </a:rPr>
              <a:t>Les processus de base de prévention des infections recommandés pour réduire la transmission de la maladie à partir d'instruments souillés et d'autres articles réutilisables sont un nettoyage approfondi suivi de la stérilisation ou de la désinfection à haut niveau (DHN).</a:t>
            </a:r>
          </a:p>
          <a:p>
            <a:endParaRPr lang="fr-FR" altLang="en-US" dirty="0" smtClean="0">
              <a:latin typeface="Arial" panose="020B0604020202020204" pitchFamily="34" charset="0"/>
              <a:cs typeface="Times New Roman" panose="02020603050405020304" pitchFamily="18" charset="0"/>
            </a:endParaRPr>
          </a:p>
          <a:p>
            <a:r>
              <a:rPr lang="fr-FR" altLang="en-US" dirty="0" smtClean="0">
                <a:latin typeface="Arial" panose="020B0604020202020204" pitchFamily="34" charset="0"/>
                <a:cs typeface="Times New Roman" panose="02020603050405020304" pitchFamily="18" charset="0"/>
              </a:rPr>
              <a:t>La décontamination est la première étape dans le traitement des instruments chirurgicaux souillés (contaminés), des gants et d'autres objets, surtout s’ils sont nettoyés à la main. Par exemple, le trempage rapide des objets contaminés dans une solution de chlore à 0,5% ou d'autres désinfectants localement disponibles, tue rapidement le VHB et le VIH, ce qui rend les instruments et autres articles plus sûrs à manipuler pendant le nettoyage (AORN 1990, DHMH 1990, Lynch et al 1997) . Les surfaces plus grandes, telles que les tables d'examen et d‘opération, les bancs de laboratoire et d'autres équipements qui pourraient avoir été en  contact avec le sang ou d'autres fluides corporels, devraient également être décontaminées. Essuyer avec un désinfectant approprié (par exemple, une solution de chlore à 0,5% ou 1% à 2% de phénol) est un moyen pratique et peu coûteux de les décontaminer. Une fois que les instruments et autres objets ont été décontaminés, ils doivent être nettoyés et enfin stérilisés ou désinfectés à haut niveau.</a:t>
            </a:r>
          </a:p>
          <a:p>
            <a:r>
              <a:rPr lang="fr-FR" altLang="en-US" dirty="0" smtClean="0">
                <a:latin typeface="Arial" panose="020B0604020202020204" pitchFamily="34" charset="0"/>
                <a:cs typeface="Times New Roman" panose="02020603050405020304" pitchFamily="18" charset="0"/>
              </a:rPr>
              <a:t>Le nettoyage est une étape importante dans le traitement des instruments, car il rend les instruments moins dangereux</a:t>
            </a:r>
            <a:r>
              <a:rPr lang="fr-FR" altLang="en-US" baseline="0" dirty="0" smtClean="0">
                <a:latin typeface="Arial" panose="020B0604020202020204" pitchFamily="34" charset="0"/>
                <a:cs typeface="Times New Roman" panose="02020603050405020304" pitchFamily="18" charset="0"/>
              </a:rPr>
              <a:t> à manier avant un</a:t>
            </a:r>
            <a:r>
              <a:rPr lang="fr-FR" altLang="en-US" dirty="0" smtClean="0">
                <a:latin typeface="Arial" panose="020B0604020202020204" pitchFamily="34" charset="0"/>
                <a:cs typeface="Times New Roman" panose="02020603050405020304" pitchFamily="18" charset="0"/>
              </a:rPr>
              <a:t> traitement supplémentaire, et réduit le risque d'infection pour les patients et les agents de santé qui manipulent les instruments. Un contact prolongé avec du sang liquide a un effet corrosif sur les instruments réutilisables et une fois que le sang sèche sur un instrument, il est difficile à nettoyer, surtout si le sang est entré dans les charnières et les douilles. Il est donc important de nettoyer les instruments le plus tôt possible après leur utilisation. Un nettoyage correct élimine près de 99% de la charge microbienne.</a:t>
            </a:r>
          </a:p>
          <a:p>
            <a:r>
              <a:rPr lang="fr-FR" altLang="en-US" dirty="0" smtClean="0">
                <a:latin typeface="Arial" panose="020B0604020202020204" pitchFamily="34" charset="0"/>
                <a:cs typeface="Times New Roman" panose="02020603050405020304" pitchFamily="18" charset="0"/>
              </a:rPr>
              <a:t>La désinfection à haut niveau est indiquée pour le traitement des instruments et des équipements qui entrent en contact avec la peau et les muqueuses non-intactes. La DHN est obtenue par ébullition pendant 20 minutes ou en trempant les objets dans des produits chimiques pendant 20 minutes et en rinçant avec de l'eau propre ; la DHN pourrait être la seule option pour le traitement des instruments et des dispositifs médicaux dans les nombreux établissements de santé à faible ressources.</a:t>
            </a:r>
          </a:p>
          <a:p>
            <a:r>
              <a:rPr lang="fr-FR" altLang="en-US" dirty="0" smtClean="0">
                <a:latin typeface="Arial" panose="020B0604020202020204" pitchFamily="34" charset="0"/>
                <a:cs typeface="Times New Roman" panose="02020603050405020304" pitchFamily="18" charset="0"/>
              </a:rPr>
              <a:t>La stérilisation entraîne une réduction de 6 log 10 des microbes sur la surface stérilisée. L'efficacité de la stérilisation dépend des types de microorganismes, du nombre et de l'emplacement des microorganismes, de la concentration et de la puissance du désinfectant et de la quantité et du type de matières organiques qui protègent le microorganisme. </a:t>
            </a:r>
          </a:p>
        </p:txBody>
      </p:sp>
    </p:spTree>
    <p:extLst>
      <p:ext uri="{BB962C8B-B14F-4D97-AF65-F5344CB8AC3E}">
        <p14:creationId xmlns:p14="http://schemas.microsoft.com/office/powerpoint/2010/main" val="23807232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14F8B3-E34E-46BF-8522-6EE4FF5114D4}" type="slidenum">
              <a:rPr lang="en-US" altLang="en-US"/>
              <a:pPr/>
              <a:t>15</a:t>
            </a:fld>
            <a:endParaRPr lang="en-US" altLang="en-US" dirty="0"/>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fr-FR" altLang="en-US" dirty="0" smtClean="0">
                <a:latin typeface="Arial" panose="020B0604020202020204" pitchFamily="34" charset="0"/>
              </a:rPr>
              <a:t>Remarques: Les précautions standard recommandent que lorsque les agents de santé manipulent des aiguilles et des objets tranchants, ils</a:t>
            </a:r>
            <a:r>
              <a:rPr lang="fr-FR" altLang="en-US" baseline="0" dirty="0" smtClean="0">
                <a:latin typeface="Arial" panose="020B0604020202020204" pitchFamily="34" charset="0"/>
              </a:rPr>
              <a:t> doivent </a:t>
            </a:r>
            <a:r>
              <a:rPr lang="fr-FR" altLang="en-US" dirty="0" smtClean="0">
                <a:latin typeface="Arial" panose="020B0604020202020204" pitchFamily="34" charset="0"/>
              </a:rPr>
              <a:t>:</a:t>
            </a:r>
          </a:p>
          <a:p>
            <a:endParaRPr lang="fr-FR" altLang="en-US" dirty="0" smtClean="0">
              <a:latin typeface="Arial" panose="020B0604020202020204" pitchFamily="34" charset="0"/>
            </a:endParaRPr>
          </a:p>
          <a:p>
            <a:r>
              <a:rPr lang="fr-FR" altLang="en-US" dirty="0" smtClean="0">
                <a:latin typeface="Arial" panose="020B0604020202020204" pitchFamily="34" charset="0"/>
              </a:rPr>
              <a:t> -  Discutez ou convenir d'un plan de traitement des objets tranchants avant  l’opération ;</a:t>
            </a:r>
          </a:p>
          <a:p>
            <a:pPr marL="171450" indent="-171450">
              <a:buFontTx/>
              <a:buChar char="-"/>
            </a:pPr>
            <a:r>
              <a:rPr lang="fr-FR" altLang="en-US" dirty="0" smtClean="0">
                <a:latin typeface="Arial" panose="020B0604020202020204" pitchFamily="34" charset="0"/>
              </a:rPr>
              <a:t>Utilisez une zone sûre ou neutre pour passer les objets tranchants ;</a:t>
            </a:r>
          </a:p>
          <a:p>
            <a:pPr marL="171450" indent="-171450">
              <a:buFontTx/>
              <a:buChar char="-"/>
            </a:pPr>
            <a:r>
              <a:rPr lang="fr-FR" altLang="en-US" dirty="0" smtClean="0">
                <a:latin typeface="Arial" panose="020B0604020202020204" pitchFamily="34" charset="0"/>
              </a:rPr>
              <a:t>Savoir que même en disant «passe» ou «objet tranchant» lors du passage des objets tranchants pendant la chirurgie peut prévenir les blessures. C’est la communication efficace en équipe.</a:t>
            </a:r>
            <a:endParaRPr lang="en-US" altLang="en-US" dirty="0">
              <a:latin typeface="Arial" panose="020B0604020202020204" pitchFamily="34" charset="0"/>
            </a:endParaRPr>
          </a:p>
        </p:txBody>
      </p:sp>
    </p:spTree>
    <p:extLst>
      <p:ext uri="{BB962C8B-B14F-4D97-AF65-F5344CB8AC3E}">
        <p14:creationId xmlns:p14="http://schemas.microsoft.com/office/powerpoint/2010/main" val="3654744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A98319-CBB1-4A5F-88B7-94EABC8D5130}" type="slidenum">
              <a:rPr lang="en-US" altLang="en-US"/>
              <a:pPr/>
              <a:t>16</a:t>
            </a:fld>
            <a:endParaRPr lang="en-US" altLang="en-US" dirty="0"/>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r>
              <a:rPr lang="fr-FR" altLang="en-US" dirty="0" smtClean="0">
                <a:latin typeface="Arial" panose="020B0604020202020204" pitchFamily="34" charset="0"/>
              </a:rPr>
              <a:t>Il est essentiel que tous les agents de santé suivent les pratiques sans risques des aiguilles de manière cohérente et correcte pour se protéger.</a:t>
            </a:r>
          </a:p>
          <a:p>
            <a:r>
              <a:rPr lang="fr-FR" altLang="en-US" dirty="0" smtClean="0">
                <a:latin typeface="Arial" panose="020B0604020202020204" pitchFamily="34" charset="0"/>
              </a:rPr>
              <a:t>N'utilisez qu'une seule fois chaque aiguille et seringue.</a:t>
            </a:r>
          </a:p>
          <a:p>
            <a:r>
              <a:rPr lang="fr-FR" altLang="en-US" dirty="0" smtClean="0">
                <a:latin typeface="Arial" panose="020B0604020202020204" pitchFamily="34" charset="0"/>
              </a:rPr>
              <a:t>Jeter l'aiguille et la seringue dans un récipient résistant aux perforations.</a:t>
            </a:r>
          </a:p>
          <a:p>
            <a:pPr lvl="0"/>
            <a:r>
              <a:rPr lang="fr-FR" sz="1200" b="0" kern="1200" dirty="0" smtClean="0">
                <a:solidFill>
                  <a:schemeClr val="tx1"/>
                </a:solidFill>
                <a:effectLst/>
                <a:latin typeface="+mn-lt"/>
                <a:ea typeface="+mn-ea"/>
                <a:cs typeface="+mn-cs"/>
              </a:rPr>
              <a:t>PLACER les conteneurs d’objets piquants/tranchants aussi près que possible du point d’utilisation,  idéalement à portée d'un bras du lieu de traitement. Les conteneurs doivent être faciles à voir, à reconnaître et à utiliser.</a:t>
            </a:r>
            <a:endParaRPr lang="en-US" sz="1200" b="0" kern="1200" dirty="0" smtClean="0">
              <a:solidFill>
                <a:schemeClr val="tx1"/>
              </a:solidFill>
              <a:effectLst/>
              <a:latin typeface="+mn-lt"/>
              <a:ea typeface="+mn-ea"/>
              <a:cs typeface="+mn-cs"/>
            </a:endParaRPr>
          </a:p>
          <a:p>
            <a:pPr lvl="0"/>
            <a:r>
              <a:rPr lang="fr-FR" sz="1200" b="0" kern="1200" dirty="0" smtClean="0">
                <a:solidFill>
                  <a:schemeClr val="tx1"/>
                </a:solidFill>
                <a:effectLst/>
                <a:latin typeface="+mn-lt"/>
                <a:ea typeface="+mn-ea"/>
                <a:cs typeface="+mn-cs"/>
              </a:rPr>
              <a:t>PLACER les conteneurs aux murs ou autres surfaces, dans la mesure du possible à une hauteur à laquelle l’agent de santé peut facilement voir l’ouverture.</a:t>
            </a:r>
            <a:endParaRPr lang="en-US" sz="1200" b="0" kern="1200" dirty="0" smtClean="0">
              <a:solidFill>
                <a:schemeClr val="tx1"/>
              </a:solidFill>
              <a:effectLst/>
              <a:latin typeface="+mn-lt"/>
              <a:ea typeface="+mn-ea"/>
              <a:cs typeface="+mn-cs"/>
            </a:endParaRPr>
          </a:p>
          <a:p>
            <a:pPr lvl="0"/>
            <a:r>
              <a:rPr lang="fr-FR" sz="1200" b="0" kern="1200" dirty="0" smtClean="0">
                <a:solidFill>
                  <a:schemeClr val="tx1"/>
                </a:solidFill>
                <a:effectLst/>
                <a:latin typeface="+mn-lt"/>
                <a:ea typeface="+mn-ea"/>
                <a:cs typeface="+mn-cs"/>
              </a:rPr>
              <a:t>MARQUER clairement les conteneurs afin que les gens ne les prennent pas pour des poubelles.</a:t>
            </a:r>
            <a:endParaRPr lang="en-US" sz="1200" b="0" kern="1200" dirty="0" smtClean="0">
              <a:solidFill>
                <a:schemeClr val="tx1"/>
              </a:solidFill>
              <a:effectLst/>
              <a:latin typeface="+mn-lt"/>
              <a:ea typeface="+mn-ea"/>
              <a:cs typeface="+mn-cs"/>
            </a:endParaRPr>
          </a:p>
          <a:p>
            <a:pPr lvl="0"/>
            <a:r>
              <a:rPr lang="fr-FR" sz="1200" b="0" kern="1200" dirty="0" smtClean="0">
                <a:solidFill>
                  <a:schemeClr val="tx1"/>
                </a:solidFill>
                <a:effectLst/>
                <a:latin typeface="+mn-lt"/>
                <a:ea typeface="+mn-ea"/>
                <a:cs typeface="+mn-cs"/>
              </a:rPr>
              <a:t>INDIQUER la ligne de remplissage aux trois quarts.</a:t>
            </a:r>
            <a:endParaRPr lang="en-US" sz="1200" b="0" kern="1200" dirty="0" smtClean="0">
              <a:solidFill>
                <a:schemeClr val="tx1"/>
              </a:solidFill>
              <a:effectLst/>
              <a:latin typeface="+mn-lt"/>
              <a:ea typeface="+mn-ea"/>
              <a:cs typeface="+mn-cs"/>
            </a:endParaRPr>
          </a:p>
          <a:p>
            <a:pPr lvl="0"/>
            <a:r>
              <a:rPr lang="fr-FR" sz="1200" b="0" kern="1200" dirty="0" smtClean="0">
                <a:solidFill>
                  <a:schemeClr val="tx1"/>
                </a:solidFill>
                <a:effectLst/>
                <a:latin typeface="+mn-lt"/>
                <a:ea typeface="+mn-ea"/>
                <a:cs typeface="+mn-cs"/>
              </a:rPr>
              <a:t>REMPLACER le conteneur lorsqu’il est rempli aux trois quarts (atteint la ligne de remplissage).</a:t>
            </a:r>
            <a:endParaRPr lang="en-US" sz="1200" b="0" kern="1200" dirty="0" smtClean="0">
              <a:solidFill>
                <a:schemeClr val="tx1"/>
              </a:solidFill>
              <a:effectLst/>
              <a:latin typeface="+mn-lt"/>
              <a:ea typeface="+mn-ea"/>
              <a:cs typeface="+mn-cs"/>
            </a:endParaRPr>
          </a:p>
          <a:p>
            <a:r>
              <a:rPr lang="fr-FR" altLang="en-US" b="0" dirty="0" smtClean="0">
                <a:latin typeface="Arial" panose="020B0604020202020204" pitchFamily="34" charset="0"/>
              </a:rPr>
              <a:t>Ne pas désolidariser</a:t>
            </a:r>
            <a:r>
              <a:rPr lang="fr-FR" altLang="en-US" b="0" baseline="0" dirty="0" smtClean="0">
                <a:latin typeface="Arial" panose="020B0604020202020204" pitchFamily="34" charset="0"/>
              </a:rPr>
              <a:t> </a:t>
            </a:r>
            <a:r>
              <a:rPr lang="fr-FR" altLang="en-US" b="0" dirty="0" smtClean="0">
                <a:latin typeface="Arial" panose="020B0604020202020204" pitchFamily="34" charset="0"/>
              </a:rPr>
              <a:t>l'aiguille et la seringue après l’utilisation.</a:t>
            </a:r>
          </a:p>
          <a:p>
            <a:r>
              <a:rPr lang="fr-FR" altLang="en-US" dirty="0" smtClean="0">
                <a:latin typeface="Arial" panose="020B0604020202020204" pitchFamily="34" charset="0"/>
              </a:rPr>
              <a:t>Ne pas </a:t>
            </a:r>
            <a:r>
              <a:rPr lang="fr-FR" altLang="en-US" dirty="0" err="1" smtClean="0">
                <a:latin typeface="Arial" panose="020B0604020202020204" pitchFamily="34" charset="0"/>
              </a:rPr>
              <a:t>recapuchonner</a:t>
            </a:r>
            <a:r>
              <a:rPr lang="fr-FR" altLang="en-US" dirty="0" smtClean="0">
                <a:latin typeface="Arial" panose="020B0604020202020204" pitchFamily="34" charset="0"/>
              </a:rPr>
              <a:t>, ne pas plier et ne pas casser les aiguilles avant de</a:t>
            </a:r>
            <a:r>
              <a:rPr lang="fr-FR" altLang="en-US" baseline="0" dirty="0" smtClean="0">
                <a:latin typeface="Arial" panose="020B0604020202020204" pitchFamily="34" charset="0"/>
              </a:rPr>
              <a:t> les jeter</a:t>
            </a:r>
            <a:r>
              <a:rPr lang="fr-FR" altLang="en-US" dirty="0" smtClean="0">
                <a:latin typeface="Arial" panose="020B0604020202020204" pitchFamily="34" charset="0"/>
              </a:rPr>
              <a:t>.</a:t>
            </a:r>
            <a:endParaRPr lang="en-US" altLang="en-US" dirty="0" smtClean="0">
              <a:latin typeface="Arial" panose="020B0604020202020204" pitchFamily="34" charset="0"/>
            </a:endParaRPr>
          </a:p>
        </p:txBody>
      </p:sp>
    </p:spTree>
    <p:extLst>
      <p:ext uri="{BB962C8B-B14F-4D97-AF65-F5344CB8AC3E}">
        <p14:creationId xmlns:p14="http://schemas.microsoft.com/office/powerpoint/2010/main" val="3307157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1B948E-2358-4246-B8F0-E995ABD41E44}" type="slidenum">
              <a:rPr lang="en-US" altLang="en-US"/>
              <a:pPr/>
              <a:t>17</a:t>
            </a:fld>
            <a:endParaRPr lang="en-US" altLang="en-US"/>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r>
              <a:rPr lang="fr-FR" altLang="en-US" dirty="0" smtClean="0"/>
              <a:t>Le nettoyage consiste à maintenir un environnement de travail et de travail propre, sain et agréable. Cela se réfère au nettoyage général des surfaces et des équipements non essentiels (par exemple, les objets qui contactent la peau intacte mais pas les muqueuses) dans les établissements de santé. L'objectif principal est de:</a:t>
            </a:r>
          </a:p>
          <a:p>
            <a:r>
              <a:rPr lang="fr-FR" altLang="en-US" dirty="0" smtClean="0"/>
              <a:t>Réduire le nombre de microorganismes qui peuvent entrer en contact avec les patients, les visiteurs, le personnel des établissements de santé et la communauté pour aider à prévenir l'infection</a:t>
            </a:r>
          </a:p>
          <a:p>
            <a:r>
              <a:rPr lang="fr-FR" altLang="en-US" dirty="0" smtClean="0"/>
              <a:t>Fournir une atmosphère propre et agréable aux patients et au personnel des établissements de santé</a:t>
            </a:r>
          </a:p>
          <a:p>
            <a:r>
              <a:rPr lang="fr-FR" altLang="en-US" dirty="0" smtClean="0"/>
              <a:t>Le personnel de nettoyage risque d'être exposé accidentellement au sang et aux liquides corporels des patients ainsi qu’à</a:t>
            </a:r>
            <a:r>
              <a:rPr lang="fr-FR" altLang="en-US" baseline="0" dirty="0" smtClean="0"/>
              <a:t> des</a:t>
            </a:r>
            <a:r>
              <a:rPr lang="fr-FR" altLang="en-US" dirty="0" smtClean="0"/>
              <a:t> désinfectants potentiellement dangereux. Le personnel de nettoyage doit toujours porter les EPI recommandés pendant le travail, la manipulation ou l'élimination des déchets, etc. Ces EPI, si ils sont réutilisables, telles que des bottes en plastique, des lunettes, des gants de ménage, doivent être lavées régulièrement</a:t>
            </a:r>
            <a:r>
              <a:rPr lang="en-US" altLang="en-US" dirty="0" smtClean="0"/>
              <a:t> </a:t>
            </a:r>
            <a:endParaRPr lang="en-US" altLang="en-US" dirty="0"/>
          </a:p>
        </p:txBody>
      </p:sp>
    </p:spTree>
    <p:extLst>
      <p:ext uri="{BB962C8B-B14F-4D97-AF65-F5344CB8AC3E}">
        <p14:creationId xmlns:p14="http://schemas.microsoft.com/office/powerpoint/2010/main" val="10653231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87E960-6567-4991-A932-19520DE31DF3}" type="slidenum">
              <a:rPr lang="en-US" altLang="en-US"/>
              <a:pPr/>
              <a:t>18</a:t>
            </a:fld>
            <a:endParaRPr lang="en-US" altLang="en-US" dirty="0"/>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endParaRPr lang="en-US" altLang="en-US" dirty="0">
              <a:latin typeface="Arial" panose="020B0604020202020204" pitchFamily="34" charset="0"/>
            </a:endParaRPr>
          </a:p>
          <a:p>
            <a:r>
              <a:rPr lang="fr-FR" altLang="en-US" dirty="0" smtClean="0">
                <a:latin typeface="Arial" panose="020B0604020202020204" pitchFamily="34" charset="0"/>
              </a:rPr>
              <a:t>Les déchets de soins de santé constituent un réservoir potentiel de microorganismes pathogènes et nécessitent une manipulation appropriée, sûre et fiable. La gestion sécurisée des déchets est une question clé dans le contrôle et la réduction des infections associés aux soins de santé. Il devrait y avoir une ou plusieurs personnes responsables de l'organisation et de la gestion (collecte, stockage et élimination) des déchets.</a:t>
            </a:r>
          </a:p>
          <a:p>
            <a:r>
              <a:rPr lang="fr-FR" altLang="en-US" dirty="0" smtClean="0">
                <a:latin typeface="Arial" panose="020B0604020202020204" pitchFamily="34" charset="0"/>
              </a:rPr>
              <a:t>Demandez aux apprenants, "quel est l'objectif de la gestion adéquate des déchets?"</a:t>
            </a:r>
          </a:p>
          <a:p>
            <a:r>
              <a:rPr lang="fr-FR" altLang="en-US" dirty="0" smtClean="0">
                <a:latin typeface="Arial" panose="020B0604020202020204" pitchFamily="34" charset="0"/>
              </a:rPr>
              <a:t>L'objectif de la gestion adéquate des déchets est de:</a:t>
            </a:r>
          </a:p>
          <a:p>
            <a:r>
              <a:rPr lang="fr-FR" altLang="en-US" dirty="0" smtClean="0">
                <a:latin typeface="Arial" panose="020B0604020202020204" pitchFamily="34" charset="0"/>
              </a:rPr>
              <a:t>Protéger les personnes qui manipulent les déchets d'une blessure accidentelle</a:t>
            </a:r>
          </a:p>
          <a:p>
            <a:r>
              <a:rPr lang="fr-FR" altLang="en-US" dirty="0" smtClean="0">
                <a:latin typeface="Arial" panose="020B0604020202020204" pitchFamily="34" charset="0"/>
              </a:rPr>
              <a:t>Empêcher la propagation de l'infection aux patients, aux clients et aux agents de santé</a:t>
            </a:r>
          </a:p>
          <a:p>
            <a:r>
              <a:rPr lang="fr-FR" altLang="en-US" dirty="0" smtClean="0">
                <a:latin typeface="Arial" panose="020B0604020202020204" pitchFamily="34" charset="0"/>
              </a:rPr>
              <a:t>Empêcher la propagation de l'infection à la communauté locale</a:t>
            </a:r>
          </a:p>
          <a:p>
            <a:r>
              <a:rPr lang="fr-FR" altLang="en-US" dirty="0" smtClean="0">
                <a:latin typeface="Arial" panose="020B0604020202020204" pitchFamily="34" charset="0"/>
              </a:rPr>
              <a:t>Éliminer en toute sécurité les matières dangereuses (HAZMAT)</a:t>
            </a:r>
            <a:endParaRPr lang="en-US" altLang="en-US" dirty="0">
              <a:latin typeface="Arial" panose="020B0604020202020204" pitchFamily="34" charset="0"/>
            </a:endParaRPr>
          </a:p>
        </p:txBody>
      </p:sp>
    </p:spTree>
    <p:extLst>
      <p:ext uri="{BB962C8B-B14F-4D97-AF65-F5344CB8AC3E}">
        <p14:creationId xmlns:p14="http://schemas.microsoft.com/office/powerpoint/2010/main" val="32047634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L'objectif de la prestation de services de soins de santé sécurisés est de protéger les </a:t>
            </a:r>
            <a:r>
              <a:rPr lang="fr-FR" baseline="0" dirty="0" smtClean="0"/>
              <a:t> prestataires, </a:t>
            </a:r>
            <a:r>
              <a:rPr lang="fr-FR" dirty="0" smtClean="0"/>
              <a:t>les patients et la communauté contre les infections transmises par le sang, comme le VIH et l'hépatite. Les pratiques d'injection dangereuses incluent l'utilisation d'aiguille de taille incorrecte, d'une marque anatomique incorrecte, d'une même seringue et aiguille pour plus d'un client et d'une même aiguille pour retirer le médicament d'un flacon à dose multiple, et en changeant uniquement l'aiguille et en utilisant la même seringue pour l’injection. Les agents de santé courent un risque accru d'exposition aux agents pathogènes transmissibles par le sang car ils manipulent les objets tranchants, y compris les aiguilles et les seringues, pendant les soins aux patients. L'utilisation de pratiques sécurisées des injections réduit les risques de propagation de l'infection.</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19</a:t>
            </a:fld>
            <a:endParaRPr lang="en-US" dirty="0"/>
          </a:p>
        </p:txBody>
      </p:sp>
    </p:spTree>
    <p:extLst>
      <p:ext uri="{BB962C8B-B14F-4D97-AF65-F5344CB8AC3E}">
        <p14:creationId xmlns:p14="http://schemas.microsoft.com/office/powerpoint/2010/main" val="392585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2</a:t>
            </a:fld>
            <a:endParaRPr lang="en-US" dirty="0"/>
          </a:p>
        </p:txBody>
      </p:sp>
    </p:spTree>
    <p:extLst>
      <p:ext uri="{BB962C8B-B14F-4D97-AF65-F5344CB8AC3E}">
        <p14:creationId xmlns:p14="http://schemas.microsoft.com/office/powerpoint/2010/main" val="3416538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L'étiquette respiratoire et de la toux implique de maintenir au moins 3 pieds de distance des autres personnes dans les salles d'attente, en se couvrant la bouche / le nez lorsqu’on éternue ou tousse et l'hygiène des mains lorsque les mains sont souillées par des sécrétions respiratoires.</a:t>
            </a:r>
          </a:p>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20</a:t>
            </a:fld>
            <a:endParaRPr lang="en-US" dirty="0"/>
          </a:p>
        </p:txBody>
      </p:sp>
    </p:spTree>
    <p:extLst>
      <p:ext uri="{BB962C8B-B14F-4D97-AF65-F5344CB8AC3E}">
        <p14:creationId xmlns:p14="http://schemas.microsoft.com/office/powerpoint/2010/main" val="14470233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latin typeface="+mn-lt"/>
              </a:rPr>
              <a:t>Les membres de la communauté peuvent jouer un rôle important dans la mise en œuvre et le maintien des pratiques de prévention des infections dans les établissements de santé. La sensibilisation aux pratiques sûres, à l'hygiène des mains, à l'utilisation d'eau propre et à une gestion adéquate des déchets peut les protéger contre de nombreuses maladies infectieuses. Organisez des conférences et distribuez des brochures sur le lavage des mains, etc., à l'établissement de santé.</a:t>
            </a:r>
            <a:endParaRPr lang="en-US" dirty="0">
              <a:latin typeface="Calibri"/>
            </a:endParaRPr>
          </a:p>
        </p:txBody>
      </p:sp>
      <p:sp>
        <p:nvSpPr>
          <p:cNvPr id="4" name="Slide Number Placeholder 3"/>
          <p:cNvSpPr>
            <a:spLocks noGrp="1"/>
          </p:cNvSpPr>
          <p:nvPr>
            <p:ph type="sldNum" sz="quarter" idx="10"/>
          </p:nvPr>
        </p:nvSpPr>
        <p:spPr/>
        <p:txBody>
          <a:bodyPr/>
          <a:lstStyle/>
          <a:p>
            <a:pPr>
              <a:defRPr/>
            </a:pPr>
            <a:fld id="{5AB222FF-92D1-4136-AD76-BADB0E88879F}" type="slidenum">
              <a:rPr lang="en-US"/>
              <a:pPr>
                <a:defRPr/>
              </a:pPr>
              <a:t>21</a:t>
            </a:fld>
            <a:endParaRPr lang="en-US" dirty="0"/>
          </a:p>
        </p:txBody>
      </p:sp>
    </p:spTree>
    <p:extLst>
      <p:ext uri="{BB962C8B-B14F-4D97-AF65-F5344CB8AC3E}">
        <p14:creationId xmlns:p14="http://schemas.microsoft.com/office/powerpoint/2010/main" val="39630000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96F2B9-5DB1-4220-AE06-44BF93CFB5D1}" type="slidenum">
              <a:rPr lang="en-US" altLang="en-US"/>
              <a:pPr/>
              <a:t>22</a:t>
            </a:fld>
            <a:endParaRPr lang="en-US" alt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8995259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834CAC-8890-4494-8FDF-F6EC14FD0BEA}" type="slidenum">
              <a:rPr lang="en-US" altLang="en-US"/>
              <a:pPr/>
              <a:t>23</a:t>
            </a:fld>
            <a:endParaRPr lang="en-US" altLang="en-US" dirty="0"/>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fr-FR" altLang="en-US" dirty="0" smtClean="0">
                <a:latin typeface="Arial" panose="020B0604020202020204" pitchFamily="34" charset="0"/>
              </a:rPr>
              <a:t>En résumé:</a:t>
            </a:r>
          </a:p>
          <a:p>
            <a:r>
              <a:rPr lang="fr-FR" altLang="en-US" dirty="0" smtClean="0">
                <a:latin typeface="Arial" panose="020B0604020202020204" pitchFamily="34" charset="0"/>
              </a:rPr>
              <a:t>  Nous pouvons minimiser et prévenir l'exposition à l'infection en utilisant les précautions standard avec chaque patient.</a:t>
            </a:r>
          </a:p>
          <a:p>
            <a:r>
              <a:rPr lang="fr-FR" altLang="en-US" dirty="0" smtClean="0">
                <a:latin typeface="Arial" panose="020B0604020202020204" pitchFamily="34" charset="0"/>
              </a:rPr>
              <a:t>  Nous devons éliminer correctement les déchets cliniques.</a:t>
            </a:r>
          </a:p>
          <a:p>
            <a:r>
              <a:rPr lang="fr-FR" altLang="en-US" dirty="0" smtClean="0">
                <a:latin typeface="Arial" panose="020B0604020202020204" pitchFamily="34" charset="0"/>
              </a:rPr>
              <a:t>  Nous devons utiliser des soins post-exposition lorsque cela est nécessaire et une prophylaxie lorsque cela est disponible.</a:t>
            </a:r>
          </a:p>
          <a:p>
            <a:r>
              <a:rPr lang="fr-FR" altLang="en-US" dirty="0" smtClean="0">
                <a:latin typeface="Arial" panose="020B0604020202020204" pitchFamily="34" charset="0"/>
              </a:rPr>
              <a:t>  Nous devons travailler ensemble pour rendre le lieu de travail plus sûr pour les agents de santé et pour les patients.</a:t>
            </a:r>
          </a:p>
          <a:p>
            <a:r>
              <a:rPr lang="fr-FR" altLang="en-US" dirty="0" smtClean="0">
                <a:latin typeface="Arial" panose="020B0604020202020204" pitchFamily="34" charset="0"/>
              </a:rPr>
              <a:t>  Nous devons enseigner aux patients et à leurs familles comment réduire leur risque d'exposition à la maison.</a:t>
            </a:r>
          </a:p>
          <a:p>
            <a:endParaRPr lang="fr-FR" altLang="en-US" dirty="0" smtClean="0">
              <a:latin typeface="Arial" panose="020B0604020202020204" pitchFamily="34" charset="0"/>
            </a:endParaRPr>
          </a:p>
          <a:p>
            <a:r>
              <a:rPr lang="fr-FR" altLang="en-US" dirty="0" smtClean="0">
                <a:latin typeface="Arial" panose="020B0604020202020204" pitchFamily="34" charset="0"/>
              </a:rPr>
              <a:t>Chacun d'entre nous peut suivre et soutenir les pratiques de prévention des infections pendant que nous travaillons. Cela diminue notre risque et le risque d'acquisition de maladie chez nos patients. Nous devons continuer à travailler ensemble pour nous protéger.</a:t>
            </a:r>
            <a:endParaRPr lang="fr-FR" altLang="en-US" dirty="0">
              <a:latin typeface="Arial" panose="020B0604020202020204" pitchFamily="34" charset="0"/>
            </a:endParaRPr>
          </a:p>
        </p:txBody>
      </p:sp>
    </p:spTree>
    <p:extLst>
      <p:ext uri="{BB962C8B-B14F-4D97-AF65-F5344CB8AC3E}">
        <p14:creationId xmlns:p14="http://schemas.microsoft.com/office/powerpoint/2010/main" val="40255796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a:p>
            <a:endParaRPr lang="en-US" altLang="en-US" smtClean="0"/>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9163">
              <a:defRPr sz="3800">
                <a:solidFill>
                  <a:srgbClr val="003399"/>
                </a:solidFill>
                <a:latin typeface="Arial" panose="020B0604020202020204" pitchFamily="34" charset="0"/>
                <a:ea typeface="MS PGothic" panose="020B0600070205080204" pitchFamily="34" charset="-128"/>
              </a:defRPr>
            </a:lvl1pPr>
            <a:lvl2pPr marL="781050" indent="-300038" defTabSz="919163">
              <a:defRPr sz="3800">
                <a:solidFill>
                  <a:srgbClr val="003399"/>
                </a:solidFill>
                <a:latin typeface="Arial" panose="020B0604020202020204" pitchFamily="34" charset="0"/>
                <a:ea typeface="MS PGothic" panose="020B0600070205080204" pitchFamily="34" charset="-128"/>
              </a:defRPr>
            </a:lvl2pPr>
            <a:lvl3pPr marL="1201738" indent="-239713" defTabSz="919163">
              <a:defRPr sz="3800">
                <a:solidFill>
                  <a:srgbClr val="003399"/>
                </a:solidFill>
                <a:latin typeface="Arial" panose="020B0604020202020204" pitchFamily="34" charset="0"/>
                <a:ea typeface="MS PGothic" panose="020B0600070205080204" pitchFamily="34" charset="-128"/>
              </a:defRPr>
            </a:lvl3pPr>
            <a:lvl4pPr marL="1682750" indent="-239713" defTabSz="919163">
              <a:defRPr sz="3800">
                <a:solidFill>
                  <a:srgbClr val="003399"/>
                </a:solidFill>
                <a:latin typeface="Arial" panose="020B0604020202020204" pitchFamily="34" charset="0"/>
                <a:ea typeface="MS PGothic" panose="020B0600070205080204" pitchFamily="34" charset="-128"/>
              </a:defRPr>
            </a:lvl4pPr>
            <a:lvl5pPr marL="2163763" indent="-239713" defTabSz="919163">
              <a:defRPr sz="3800">
                <a:solidFill>
                  <a:srgbClr val="003399"/>
                </a:solidFill>
                <a:latin typeface="Arial" panose="020B0604020202020204" pitchFamily="34" charset="0"/>
                <a:ea typeface="MS PGothic" panose="020B0600070205080204" pitchFamily="34" charset="-128"/>
              </a:defRPr>
            </a:lvl5pPr>
            <a:lvl6pPr marL="2620963" indent="-239713" defTabSz="919163"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6pPr>
            <a:lvl7pPr marL="3078163" indent="-239713" defTabSz="919163"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7pPr>
            <a:lvl8pPr marL="3535363" indent="-239713" defTabSz="919163"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8pPr>
            <a:lvl9pPr marL="3992563" indent="-239713" defTabSz="919163"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9pPr>
          </a:lstStyle>
          <a:p>
            <a:fld id="{3277EB1F-F4F5-4B03-B6F3-1232B40AE5C7}" type="slidenum">
              <a:rPr lang="en-US" altLang="en-US" sz="1200" smtClean="0">
                <a:solidFill>
                  <a:srgbClr val="000000"/>
                </a:solidFill>
                <a:latin typeface="Times New Roman" panose="02020603050405020304" pitchFamily="18" charset="0"/>
              </a:rPr>
              <a:pPr/>
              <a:t>24</a:t>
            </a:fld>
            <a:endParaRPr lang="en-US" altLang="en-US" sz="1200" smtClean="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8430708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Demandez aux participants s'ils sont à risque de contracter des infections en travaillant dans leur établissement. Dans l'affirmative, quelle est la blessure la plus fréquente lors de la prestation de services de routine ? Lorsqu'ils font des injections, les agents</a:t>
            </a:r>
            <a:r>
              <a:rPr lang="fr-FR" baseline="0" dirty="0" smtClean="0"/>
              <a:t> de </a:t>
            </a:r>
            <a:r>
              <a:rPr lang="fr-FR" dirty="0" smtClean="0"/>
              <a:t>santé courent un risque accru d'exposition accidentelle aux agents pathogènes transmissibles par le sang, y compris l'hépatite et le VIH. L'exposition au sang se produit souvent sans la connaissance des agents de santé et généralement ils n’en ont pas connaissance jusqu'à ce qu’ils enlèvent les gants à la fin de la procédure, ce qui prolonge la durée d'exposition. En outre, les doigts sont fréquemment le site de petites égratignure et coupures, augmentant encore le risque d'infection par des agents pathogènes transmissible</a:t>
            </a:r>
            <a:r>
              <a:rPr lang="fr-FR" baseline="0" dirty="0" smtClean="0"/>
              <a:t>s par le </a:t>
            </a:r>
            <a:r>
              <a:rPr lang="fr-FR" dirty="0" smtClean="0"/>
              <a:t>sang. Ces blessures passent inaperçues à plusieurs reprises, mais peuvent vous mettre en danger de contracter ces maladies mortelles</a:t>
            </a:r>
            <a:endParaRPr lang="en-US" baseline="0" dirty="0" smtClean="0"/>
          </a:p>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3</a:t>
            </a:fld>
            <a:endParaRPr lang="en-US" dirty="0"/>
          </a:p>
        </p:txBody>
      </p:sp>
    </p:spTree>
    <p:extLst>
      <p:ext uri="{BB962C8B-B14F-4D97-AF65-F5344CB8AC3E}">
        <p14:creationId xmlns:p14="http://schemas.microsoft.com/office/powerpoint/2010/main" val="513678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Demandez aux apprenants ce qu'ils comprennent par « prévention des infections ». Qui doit utiliser les pratiques de prévention des infections dans les établissements ? Notez leurs réponses sur le tableau à feuilles mobiles. Expliquez ensuite que le but de la prévention des infections est de protéger les prestataires, les patients et les visiteurs contre les infections pendant leurs visites dans les établissements de santé, d'assurer la conformité aux précautions standard pour tous les patients en tout temps et d'appliquer les précautions liées au mode de transmission à tous les patients atteints d’infections potentielles ou confirmées qui sont transmises par contact, gouttelettes et par voies aériennes. Ces pratiques devraient être utilisées par chaque personne travaillant dans l'établissement à n'importe quel niveau. C'est la responsabilité de tous.</a:t>
            </a:r>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4</a:t>
            </a:fld>
            <a:endParaRPr lang="en-US" dirty="0"/>
          </a:p>
        </p:txBody>
      </p:sp>
    </p:spTree>
    <p:extLst>
      <p:ext uri="{BB962C8B-B14F-4D97-AF65-F5344CB8AC3E}">
        <p14:creationId xmlns:p14="http://schemas.microsoft.com/office/powerpoint/2010/main" val="31885754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Premièrement, demandez aux apprenants "quels sont les agents pathogènes les plus communs ?" Ensuite, montrez-leur la diapositive.</a:t>
            </a:r>
          </a:p>
          <a:p>
            <a:r>
              <a:rPr lang="fr-FR" dirty="0" smtClean="0"/>
              <a:t>Les microorganismes qui peuvent causer des maladies sont :</a:t>
            </a:r>
          </a:p>
          <a:p>
            <a:r>
              <a:rPr lang="fr-FR" dirty="0" smtClean="0"/>
              <a:t>Les bactéries: Les bactéries sont des organismes monocellulaires avec une paroi cellulaire bien définie qui maintient la forme de la cellule et protège une structure sous-jacente. Les bactéries sont présentes partout dans l'environnement et la cause la plus fréquente des</a:t>
            </a:r>
            <a:r>
              <a:rPr lang="fr-FR" baseline="0" dirty="0" smtClean="0"/>
              <a:t> </a:t>
            </a:r>
            <a:r>
              <a:rPr lang="fr-FR" dirty="0" smtClean="0"/>
              <a:t>infections contractées à l’hôpital.</a:t>
            </a:r>
          </a:p>
          <a:p>
            <a:r>
              <a:rPr lang="fr-FR" dirty="0" smtClean="0"/>
              <a:t>Les virus: les virus ne possèdent pas les structures cellulaires qui se trouvent dans les bactéries et les champignons et peuvent se développer et se reproduire uniquement dans une cellule vivante. De nombreux virus peuvent être transmis dans l'environnement des soins de santé  et provoquent souvent des infections associées aux soins (et des épidémies). Les virus à diffusion hématogène, tels que le VIH et l'hépatite B et C, peuvent se propager lors de la manipulation de sang ou des liquides corporels pendant les transfusions, la dialyse, les injections et l'endoscopie.</a:t>
            </a:r>
          </a:p>
          <a:p>
            <a:r>
              <a:rPr lang="fr-FR" dirty="0" smtClean="0"/>
              <a:t>Les champignons: bien que les champignons puissent provoquer une infection chez les humains (par exemple Candida </a:t>
            </a:r>
            <a:r>
              <a:rPr lang="fr-FR" dirty="0" err="1" smtClean="0"/>
              <a:t>albicans</a:t>
            </a:r>
            <a:r>
              <a:rPr lang="fr-FR" dirty="0" smtClean="0"/>
              <a:t>), la plupart sont des agents pathogènes opportunistes qui causent des infections (qui peuvent être sévères) chez ceux qui sont en traitement antibiotique prolongé ou qui sont immunodéprimés.</a:t>
            </a:r>
          </a:p>
          <a:p>
            <a:r>
              <a:rPr lang="fr-FR" dirty="0" smtClean="0"/>
              <a:t>Les parasites: certains parasites peuvent se propager d'une personne à l'autre dans les établissements de santé et peuvent facilement être transmis de personne à personne à cause d’une mauvaise hygiène des mains et de surfaces sales.</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a:pPr>
                <a:defRPr/>
              </a:pPr>
              <a:t>5</a:t>
            </a:fld>
            <a:endParaRPr lang="en-US" dirty="0"/>
          </a:p>
        </p:txBody>
      </p:sp>
    </p:spTree>
    <p:extLst>
      <p:ext uri="{BB962C8B-B14F-4D97-AF65-F5344CB8AC3E}">
        <p14:creationId xmlns:p14="http://schemas.microsoft.com/office/powerpoint/2010/main" val="1625556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995558-6698-45D6-A083-E15F278CB6DC}" type="slidenum">
              <a:rPr lang="en-US" altLang="en-US"/>
              <a:pPr/>
              <a:t>6</a:t>
            </a:fld>
            <a:endParaRPr lang="en-US" altLang="en-US" dirty="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fr-BE" altLang="en-US" noProof="0" dirty="0" smtClean="0">
                <a:latin typeface="Arial" panose="020B0604020202020204" pitchFamily="34" charset="0"/>
                <a:cs typeface="Arial" panose="020B0604020202020204" pitchFamily="34" charset="0"/>
              </a:rPr>
              <a:t>Comprendre</a:t>
            </a:r>
            <a:r>
              <a:rPr lang="fr-BE" altLang="en-US" baseline="0" noProof="0" dirty="0" smtClean="0">
                <a:latin typeface="Arial" panose="020B0604020202020204" pitchFamily="34" charset="0"/>
                <a:cs typeface="Arial" panose="020B0604020202020204" pitchFamily="34" charset="0"/>
              </a:rPr>
              <a:t> la chaine des infection (</a:t>
            </a:r>
            <a:r>
              <a:rPr lang="fr-BE" altLang="en-US" baseline="0" noProof="0" dirty="0" err="1" smtClean="0">
                <a:latin typeface="Arial" panose="020B0604020202020204" pitchFamily="34" charset="0"/>
                <a:cs typeface="Arial" panose="020B0604020202020204" pitchFamily="34" charset="0"/>
              </a:rPr>
              <a:t>cad</a:t>
            </a:r>
            <a:r>
              <a:rPr lang="fr-BE" altLang="en-US" baseline="0" noProof="0" dirty="0" smtClean="0">
                <a:latin typeface="Arial" panose="020B0604020202020204" pitchFamily="34" charset="0"/>
                <a:cs typeface="Arial" panose="020B0604020202020204" pitchFamily="34" charset="0"/>
              </a:rPr>
              <a:t> le cycle de transmission de la maladie) est une pierre angulaire dans la prévention et le contrôle des infections. La connaissance des moyens de rompre le cycle de transmission de la maladie peut aider les établissements de santé à mettre en place des stratégies de prévention pour prévenir la propagation des infections</a:t>
            </a:r>
            <a:r>
              <a:rPr lang="fr-BE" altLang="en-US" noProof="0" dirty="0" smtClean="0">
                <a:latin typeface="Arial" panose="020B0604020202020204" pitchFamily="34" charset="0"/>
                <a:cs typeface="Arial" panose="020B0604020202020204" pitchFamily="34" charset="0"/>
              </a:rPr>
              <a:t>.</a:t>
            </a:r>
          </a:p>
          <a:p>
            <a:pPr>
              <a:buFontTx/>
              <a:buChar char="•"/>
            </a:pPr>
            <a:r>
              <a:rPr lang="fr-BE" altLang="en-US" noProof="0" dirty="0" smtClean="0">
                <a:latin typeface="Arial" panose="020B0604020202020204" pitchFamily="34" charset="0"/>
                <a:cs typeface="Arial" panose="020B0604020202020204" pitchFamily="34" charset="0"/>
              </a:rPr>
              <a:t>Il faut un agent - quelque chose qui provoque une maladie (virus, bactéries</a:t>
            </a:r>
            <a:r>
              <a:rPr lang="fr-FR" altLang="en-US" dirty="0" smtClean="0">
                <a:latin typeface="Arial" panose="020B0604020202020204" pitchFamily="34" charset="0"/>
                <a:cs typeface="Arial" panose="020B0604020202020204" pitchFamily="34" charset="0"/>
              </a:rPr>
              <a:t>, etc.).</a:t>
            </a:r>
          </a:p>
          <a:p>
            <a:pPr>
              <a:buFontTx/>
              <a:buChar char="•"/>
            </a:pPr>
            <a:r>
              <a:rPr lang="fr-FR" altLang="en-US" dirty="0" smtClean="0">
                <a:latin typeface="Arial" panose="020B0604020202020204" pitchFamily="34" charset="0"/>
                <a:cs typeface="Arial" panose="020B0604020202020204" pitchFamily="34" charset="0"/>
              </a:rPr>
              <a:t>L'agent doit avoir un endroit où il peut vivre (hôte ou réservoir). Beaucoup de microorganismes qui causent des maladies chez l'homme (organismes pathogènes) se multiplient chez l'homme et sont transmis d'une personne à l'autre. Il existe trois principaux modes de transmission d'infection : par contact, gouttelettes ou en suspension dans l'air; cependant, un organisme infectieux peut être transmis par plus d'une voie.</a:t>
            </a:r>
          </a:p>
          <a:p>
            <a:pPr>
              <a:buFontTx/>
              <a:buChar char="•"/>
            </a:pPr>
            <a:r>
              <a:rPr lang="fr-FR" altLang="en-US" dirty="0" smtClean="0">
                <a:latin typeface="Arial" panose="020B0604020202020204" pitchFamily="34" charset="0"/>
                <a:cs typeface="Arial" panose="020B0604020202020204" pitchFamily="34" charset="0"/>
              </a:rPr>
              <a:t>L'agent doit trouver un bon environnement à l’extérieur de l'hôte pour survivre. Une fois que le microorganisme quitte son hôte, il a besoin d’un environnement approprié pour survivre jusqu'à ce qu'il infecte une autre personne. Par exemple, les bactéries qui causent la tuberculose peuvent survivre dans les expectorations pendant des semaines, mais elles seront neutralisées par la lumière solaire en quelques heures.</a:t>
            </a:r>
          </a:p>
          <a:p>
            <a:pPr>
              <a:buFontTx/>
              <a:buChar char="•"/>
            </a:pPr>
            <a:r>
              <a:rPr lang="fr-FR" altLang="en-US" dirty="0" smtClean="0">
                <a:latin typeface="Arial" panose="020B0604020202020204" pitchFamily="34" charset="0"/>
                <a:cs typeface="Arial" panose="020B0604020202020204" pitchFamily="34" charset="0"/>
              </a:rPr>
              <a:t>Il  faut une personne qui peut attraper la maladie (hôte susceptible). Les gens sont exposées à des agents pathogènes tous les jours mais ne tombent pas toujours malades. Pour qu'une personne attrape une maladie infectieuse (par exemple, les oreillons, la rougeole ou la varicelle), elle doit être sensible à cette maladie. La principale raison pour laquelle la plupart des gens n'attrapent pas la maladie est qu'ils ont été précédemment exposés (par exemple, vaccinés pour cela ou avaient déjà eu la maladie) et leur système immunitaire est maintenant capable de lutter contre l’agent lorsqu'il entre dans le corps.</a:t>
            </a:r>
          </a:p>
          <a:p>
            <a:pPr>
              <a:buFontTx/>
              <a:buChar char="•"/>
            </a:pPr>
            <a:r>
              <a:rPr lang="fr-FR" altLang="en-US" dirty="0" smtClean="0">
                <a:latin typeface="Arial" panose="020B0604020202020204" pitchFamily="34" charset="0"/>
                <a:cs typeface="Arial" panose="020B0604020202020204" pitchFamily="34" charset="0"/>
              </a:rPr>
              <a:t>Un agent doit avoir un moyen de quitter son hôte pour aller infecter l'hôte susceptible suivant.</a:t>
            </a:r>
          </a:p>
          <a:p>
            <a:pPr>
              <a:buFontTx/>
              <a:buChar char="•"/>
            </a:pPr>
            <a:r>
              <a:rPr lang="fr-FR" altLang="en-US" dirty="0" smtClean="0">
                <a:latin typeface="Arial" panose="020B0604020202020204" pitchFamily="34" charset="0"/>
                <a:cs typeface="Arial" panose="020B0604020202020204" pitchFamily="34" charset="0"/>
              </a:rPr>
              <a:t>Les hôtes sensibles sont les patients, les agents de santé et les visiteurs qui peuvent être infectés par les microorganismes infectants. La résistance à l'infection dépend du système immunitaire de l'individu, certaines personnes étant infectées mais restant des porteurs asymptomatiques tandis que d'autres sont infectées et développent une maladie clinique. Des facteurs tels que l'âge, les maladies sous-jacentes et l'utilisation de certains traitements (par exemple, les antimicrobiens, les corticostéroïdes, la chimiothérapie et d'autres agents qui diminuent l'immunité) jouent un rôle dans le processus d'infection.</a:t>
            </a:r>
          </a:p>
          <a:p>
            <a:pPr>
              <a:buFontTx/>
              <a:buNone/>
            </a:pPr>
            <a:endParaRPr lang="fr-FR" altLang="en-US"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4398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Demandez aux participants d'identifier les précautions que cet agent utilise pour prévenir la propagation de l'infection. Les précautions standard sont le maintien d'une barrière physique, mécanique ou chimique entre les microorganismes, l'environnement et un individu. Les composants des précautions standard créent des barrières protectrices pour prévenir les infections chez les visiteurs, les patients et les agents de santé et sont fondés sur le principe selon lequel toute personne (patient, visiteur ou ASC) est potentiellement infectieuse et susceptible d'être infectée.</a:t>
            </a:r>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7</a:t>
            </a:fld>
            <a:endParaRPr lang="en-US" dirty="0"/>
          </a:p>
        </p:txBody>
      </p:sp>
    </p:spTree>
    <p:extLst>
      <p:ext uri="{BB962C8B-B14F-4D97-AF65-F5344CB8AC3E}">
        <p14:creationId xmlns:p14="http://schemas.microsoft.com/office/powerpoint/2010/main" val="403344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53689-73BD-4824-AA94-7EFA36707B1A}" type="slidenum">
              <a:rPr lang="en-US" altLang="en-US"/>
              <a:pPr/>
              <a:t>8</a:t>
            </a:fld>
            <a:endParaRPr lang="en-U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ltLang="en-US" dirty="0" smtClean="0">
              <a:latin typeface="Arial" panose="020B0604020202020204" pitchFamily="34" charset="0"/>
              <a:cs typeface="Times New Roman" panose="02020603050405020304" pitchFamily="18" charset="0"/>
            </a:endParaRPr>
          </a:p>
          <a:p>
            <a:r>
              <a:rPr lang="fr-FR" altLang="en-US" dirty="0" smtClean="0">
                <a:latin typeface="Arial" panose="020B0604020202020204" pitchFamily="34" charset="0"/>
                <a:cs typeface="Times New Roman" panose="02020603050405020304" pitchFamily="18" charset="0"/>
              </a:rPr>
              <a:t>Les précautions standard, y compris l'hygiène des mains, constituent la pierre angulaire de la prévention des infections. Les précautions standard ont d'abord été introduites comme précautions universelles en 1985 avec l'émergence du VIH / sida. Des précautions standard ont été introduites en 1996 par CDC en considérant que tous les patients sont infectieux indépendamment des infections présumées ou confirmées (Siegel et al., 2007).</a:t>
            </a:r>
          </a:p>
          <a:p>
            <a:r>
              <a:rPr lang="fr-FR" altLang="en-US" dirty="0" smtClean="0">
                <a:latin typeface="Arial" panose="020B0604020202020204" pitchFamily="34" charset="0"/>
                <a:cs typeface="Times New Roman" panose="02020603050405020304" pitchFamily="18" charset="0"/>
              </a:rPr>
              <a:t>Ils constituent la première ligne de défense dans la prévention de la transmission des agents pathogènes dans les établissements de santé. Leur mise en œuvre vise à réduire le risque de transmission de microorganismes à partir de sources d'infection connues ou inconnues (p. Ex., patients, objets contaminés, aiguilles et seringues utilisées, etc.) dans le système de santé. Toutefois, la mise en œuvre de ces précautions ajoutera des coûts supplémentaires pour les équipements de protection individuelle, en particulier pour les nouveaux gants d'examen, la formation du personnel et le suivi, afin d'être efficaces.</a:t>
            </a:r>
          </a:p>
        </p:txBody>
      </p:sp>
    </p:spTree>
    <p:extLst>
      <p:ext uri="{BB962C8B-B14F-4D97-AF65-F5344CB8AC3E}">
        <p14:creationId xmlns:p14="http://schemas.microsoft.com/office/powerpoint/2010/main" val="169395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53689-73BD-4824-AA94-7EFA36707B1A}" type="slidenum">
              <a:rPr lang="en-US" altLang="en-US"/>
              <a:pPr/>
              <a:t>9</a:t>
            </a:fld>
            <a:endParaRPr lang="en-US" altLang="en-US" dirty="0"/>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r>
              <a:rPr lang="fr-FR" altLang="en-US" dirty="0" smtClean="0">
                <a:latin typeface="Arial" panose="020B0604020202020204" pitchFamily="34" charset="0"/>
                <a:cs typeface="Times New Roman" panose="02020603050405020304" pitchFamily="18" charset="0"/>
              </a:rPr>
              <a:t>Différents types de barrières peuvent être utilisés pour prévenir la propagation de l'infection en tant que précautions standard.</a:t>
            </a:r>
          </a:p>
          <a:p>
            <a:r>
              <a:rPr lang="fr-FR" altLang="en-US" dirty="0" smtClean="0">
                <a:latin typeface="Arial" panose="020B0604020202020204" pitchFamily="34" charset="0"/>
                <a:cs typeface="Times New Roman" panose="02020603050405020304" pitchFamily="18" charset="0"/>
              </a:rPr>
              <a:t>Elles peuvent être physiques, mécaniques ou chimiques.</a:t>
            </a:r>
            <a:endParaRPr lang="en-US" altLang="en-US" dirty="0" smtClean="0"/>
          </a:p>
          <a:p>
            <a:endParaRPr lang="en-US" altLang="en-US" dirty="0">
              <a:latin typeface="Arial" panose="020B0604020202020204" pitchFamily="34" charset="0"/>
            </a:endParaRPr>
          </a:p>
          <a:p>
            <a:endParaRPr lang="en-US" altLang="en-US" dirty="0"/>
          </a:p>
        </p:txBody>
      </p:sp>
    </p:spTree>
    <p:extLst>
      <p:ext uri="{BB962C8B-B14F-4D97-AF65-F5344CB8AC3E}">
        <p14:creationId xmlns:p14="http://schemas.microsoft.com/office/powerpoint/2010/main" val="1693954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2397237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tx2">
                  <a:lumMod val="20000"/>
                  <a:lumOff val="8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sz="3800" dirty="0">
              <a:solidFill>
                <a:prstClr val="white"/>
              </a:solidFill>
            </a:endParaRPr>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23367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smtClean="0"/>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dirty="0" smtClean="0"/>
              <a:t>Click icon to add online image</a:t>
            </a:r>
            <a:endParaRPr lang="en-US" noProof="0" dirty="0"/>
          </a:p>
        </p:txBody>
      </p:sp>
    </p:spTree>
    <p:extLst>
      <p:ext uri="{BB962C8B-B14F-4D97-AF65-F5344CB8AC3E}">
        <p14:creationId xmlns:p14="http://schemas.microsoft.com/office/powerpoint/2010/main" val="409917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35327610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58E901B4-FA92-4DDA-B70E-FB2087C07B49}" type="slidenum">
              <a:rPr lang="en-US" altLang="en-US">
                <a:solidFill>
                  <a:srgbClr val="002A6C"/>
                </a:solidFill>
              </a:rPr>
              <a:pPr>
                <a:defRPr/>
              </a:pPr>
              <a:t>‹#›</a:t>
            </a:fld>
            <a:endParaRPr lang="en-US" altLang="en-US" dirty="0">
              <a:solidFill>
                <a:srgbClr val="002A6C"/>
              </a:solidFill>
            </a:endParaRPr>
          </a:p>
        </p:txBody>
      </p:sp>
    </p:spTree>
    <p:extLst>
      <p:ext uri="{BB962C8B-B14F-4D97-AF65-F5344CB8AC3E}">
        <p14:creationId xmlns:p14="http://schemas.microsoft.com/office/powerpoint/2010/main" val="20290962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0B23381E-A331-4671-8BA7-9017AAFB9C28}" type="slidenum">
              <a:rPr lang="en-US" altLang="en-US">
                <a:solidFill>
                  <a:srgbClr val="002A6C"/>
                </a:solidFill>
              </a:rPr>
              <a:pPr>
                <a:defRPr/>
              </a:pPr>
              <a:t>‹#›</a:t>
            </a:fld>
            <a:endParaRPr lang="en-US" altLang="en-US" dirty="0">
              <a:solidFill>
                <a:srgbClr val="002A6C"/>
              </a:solidFill>
            </a:endParaRPr>
          </a:p>
        </p:txBody>
      </p:sp>
    </p:spTree>
    <p:extLst>
      <p:ext uri="{BB962C8B-B14F-4D97-AF65-F5344CB8AC3E}">
        <p14:creationId xmlns:p14="http://schemas.microsoft.com/office/powerpoint/2010/main" val="1670968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C77535E6-3361-4929-B392-B31842D9380D}" type="slidenum">
              <a:rPr lang="en-US" altLang="en-US">
                <a:solidFill>
                  <a:srgbClr val="002A6C"/>
                </a:solidFill>
              </a:rPr>
              <a:pPr>
                <a:defRPr/>
              </a:pPr>
              <a:t>‹#›</a:t>
            </a:fld>
            <a:endParaRPr lang="en-US" altLang="en-US" dirty="0">
              <a:solidFill>
                <a:srgbClr val="002A6C"/>
              </a:solidFill>
            </a:endParaRPr>
          </a:p>
        </p:txBody>
      </p:sp>
    </p:spTree>
    <p:extLst>
      <p:ext uri="{BB962C8B-B14F-4D97-AF65-F5344CB8AC3E}">
        <p14:creationId xmlns:p14="http://schemas.microsoft.com/office/powerpoint/2010/main" val="2386055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72FDD569-F54C-4C68-95E3-DA4D242C1F33}" type="slidenum">
              <a:rPr lang="en-US" altLang="en-US">
                <a:solidFill>
                  <a:srgbClr val="002A6C"/>
                </a:solidFill>
              </a:rPr>
              <a:pPr>
                <a:defRPr/>
              </a:pPr>
              <a:t>‹#›</a:t>
            </a:fld>
            <a:endParaRPr lang="en-US" altLang="en-US" dirty="0">
              <a:solidFill>
                <a:srgbClr val="002A6C"/>
              </a:solidFill>
            </a:endParaRPr>
          </a:p>
        </p:txBody>
      </p:sp>
    </p:spTree>
    <p:extLst>
      <p:ext uri="{BB962C8B-B14F-4D97-AF65-F5344CB8AC3E}">
        <p14:creationId xmlns:p14="http://schemas.microsoft.com/office/powerpoint/2010/main" val="106883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20B0703-E5F1-43BC-BEA2-87D19B8BDA3E}" type="slidenum">
              <a:rPr lang="en-US" altLang="en-US">
                <a:solidFill>
                  <a:srgbClr val="002A6C"/>
                </a:solidFill>
              </a:rPr>
              <a:pPr>
                <a:defRPr/>
              </a:pPr>
              <a:t>‹#›</a:t>
            </a:fld>
            <a:endParaRPr lang="en-US" altLang="en-US" dirty="0">
              <a:solidFill>
                <a:srgbClr val="002A6C"/>
              </a:solidFill>
            </a:endParaRPr>
          </a:p>
        </p:txBody>
      </p:sp>
    </p:spTree>
    <p:extLst>
      <p:ext uri="{BB962C8B-B14F-4D97-AF65-F5344CB8AC3E}">
        <p14:creationId xmlns:p14="http://schemas.microsoft.com/office/powerpoint/2010/main" val="1852765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2185988"/>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0" hangingPunct="0">
              <a:defRPr/>
            </a:pPr>
            <a:r>
              <a:rPr lang="fr-FR" sz="3400" dirty="0" smtClean="0">
                <a:solidFill>
                  <a:srgbClr val="002A6C"/>
                </a:solidFill>
                <a:latin typeface="Gill Sans MT" panose="020B0502020104020203" pitchFamily="34" charset="0"/>
                <a:ea typeface="MS PGothic" panose="020B0600070205080204" pitchFamily="34" charset="-128"/>
                <a:cs typeface="+mn-cs"/>
              </a:rPr>
              <a:t>Pour de plus amples informations, </a:t>
            </a:r>
          </a:p>
          <a:p>
            <a:pPr algn="ctr" eaLnBrk="0" hangingPunct="0">
              <a:defRPr/>
            </a:pPr>
            <a:r>
              <a:rPr lang="fr-FR" sz="3400" dirty="0" smtClean="0">
                <a:solidFill>
                  <a:srgbClr val="002A6C"/>
                </a:solidFill>
                <a:latin typeface="Gill Sans MT" panose="020B0502020104020203" pitchFamily="34" charset="0"/>
                <a:ea typeface="MS PGothic" panose="020B0600070205080204" pitchFamily="34" charset="-128"/>
                <a:cs typeface="+mn-cs"/>
              </a:rPr>
              <a:t>rendez-vous sur le site </a:t>
            </a:r>
          </a:p>
          <a:p>
            <a:pPr algn="ctr" eaLnBrk="0" hangingPunct="0">
              <a:defRPr/>
            </a:pPr>
            <a:r>
              <a:rPr lang="fr-FR" sz="3400" b="1" dirty="0" smtClean="0">
                <a:solidFill>
                  <a:srgbClr val="002A6C"/>
                </a:solidFill>
                <a:latin typeface="Gill Sans MT" panose="020B0502020104020203" pitchFamily="34" charset="0"/>
                <a:ea typeface="MS PGothic" panose="020B0600070205080204" pitchFamily="34" charset="-128"/>
                <a:cs typeface="+mn-cs"/>
              </a:rPr>
              <a:t>www.mcsprogram.org</a:t>
            </a:r>
            <a:endParaRPr lang="en-US" sz="3400" b="1" dirty="0" smtClean="0">
              <a:solidFill>
                <a:srgbClr val="002A6C"/>
              </a:solidFill>
              <a:latin typeface="Gill Sans MT" panose="020B0502020104020203" pitchFamily="34" charset="0"/>
              <a:ea typeface="MS PGothic" panose="020B0600070205080204" pitchFamily="34" charset="-128"/>
              <a:cs typeface="+mn-cs"/>
            </a:endParaRPr>
          </a:p>
          <a:p>
            <a:pPr algn="ctr" eaLnBrk="0" hangingPunct="0">
              <a:defRPr/>
            </a:pPr>
            <a:endParaRPr lang="en-US" altLang="en-US" sz="3400" dirty="0" smtClean="0">
              <a:solidFill>
                <a:prstClr val="black"/>
              </a:solidFill>
              <a:latin typeface="Gill Sans MT" panose="020B0502020104020203" pitchFamily="34" charset="0"/>
              <a:ea typeface="MS PGothic" panose="020B0600070205080204" pitchFamily="34" charset="-128"/>
              <a:cs typeface="+mn-cs"/>
            </a:endParaRPr>
          </a:p>
        </p:txBody>
      </p:sp>
      <p:sp>
        <p:nvSpPr>
          <p:cNvPr id="3" name="TextBox 2"/>
          <p:cNvSpPr txBox="1">
            <a:spLocks noChangeArrowheads="1"/>
          </p:cNvSpPr>
          <p:nvPr/>
        </p:nvSpPr>
        <p:spPr bwMode="auto">
          <a:xfrm>
            <a:off x="693738" y="3733800"/>
            <a:ext cx="7696200" cy="738188"/>
          </a:xfrm>
          <a:prstGeom prst="rect">
            <a:avLst/>
          </a:prstGeom>
          <a:noFill/>
          <a:ln>
            <a:noFill/>
          </a:ln>
          <a:extLst>
            <a:ext uri="{909E8E84-426E-40dd-AFC4-6F175D3DCCD1}"/>
            <a:ext uri="{91240B29-F687-4f45-9708-019B960494DF}"/>
          </a:extLst>
        </p:spPr>
        <p:txBody>
          <a:bodyPr>
            <a:spAutoFit/>
          </a:bodyPr>
          <a:lstStyle>
            <a:lvl1pPr>
              <a:defRPr sz="3800">
                <a:solidFill>
                  <a:srgbClr val="003399"/>
                </a:solidFill>
                <a:latin typeface="Arial" panose="020B0604020202020204" pitchFamily="34" charset="0"/>
                <a:ea typeface="MS PGothic" panose="020B0600070205080204" pitchFamily="34" charset="-128"/>
              </a:defRPr>
            </a:lvl1pPr>
            <a:lvl2pPr marL="742950" indent="-285750">
              <a:defRPr sz="3800">
                <a:solidFill>
                  <a:srgbClr val="003399"/>
                </a:solidFill>
                <a:latin typeface="Arial" panose="020B0604020202020204" pitchFamily="34" charset="0"/>
                <a:ea typeface="MS PGothic" panose="020B0600070205080204" pitchFamily="34" charset="-128"/>
              </a:defRPr>
            </a:lvl2pPr>
            <a:lvl3pPr marL="1143000" indent="-228600">
              <a:defRPr sz="3800">
                <a:solidFill>
                  <a:srgbClr val="003399"/>
                </a:solidFill>
                <a:latin typeface="Arial" panose="020B0604020202020204" pitchFamily="34" charset="0"/>
                <a:ea typeface="MS PGothic" panose="020B0600070205080204" pitchFamily="34" charset="-128"/>
              </a:defRPr>
            </a:lvl3pPr>
            <a:lvl4pPr marL="1600200" indent="-228600">
              <a:defRPr sz="3800">
                <a:solidFill>
                  <a:srgbClr val="003399"/>
                </a:solidFill>
                <a:latin typeface="Arial" panose="020B0604020202020204" pitchFamily="34" charset="0"/>
                <a:ea typeface="MS PGothic" panose="020B0600070205080204" pitchFamily="34" charset="-128"/>
              </a:defRPr>
            </a:lvl4pPr>
            <a:lvl5pPr marL="2057400" indent="-228600">
              <a:defRPr sz="3800">
                <a:solidFill>
                  <a:srgbClr val="003399"/>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3800">
                <a:solidFill>
                  <a:srgbClr val="003399"/>
                </a:solidFill>
                <a:latin typeface="Arial" panose="020B0604020202020204" pitchFamily="34" charset="0"/>
                <a:ea typeface="MS PGothic" panose="020B0600070205080204" pitchFamily="34" charset="-128"/>
              </a:defRPr>
            </a:lvl9pPr>
          </a:lstStyle>
          <a:p>
            <a:pPr algn="ctr" eaLnBrk="0" hangingPunct="0">
              <a:defRPr/>
            </a:pPr>
            <a:r>
              <a:rPr lang="fr-FR" sz="1400" spc="-20" dirty="0" smtClean="0">
                <a:solidFill>
                  <a:prstClr val="black"/>
                </a:solidFill>
                <a:latin typeface="Gill Sans MT" panose="020B0502020104020203" pitchFamily="34" charset="0"/>
                <a:cs typeface="+mn-cs"/>
              </a:rPr>
              <a:t>Cette présentation a été rendue possible grâce au soutien généreux du peuple américain, par le biais de l’USAID, en vertu de l’accord coopératif AID-OAA-A-14-00028. Les auteurs sont responsables de ce contenu qui ne représente pas forcément le point de vue de l’USAID ou du Gouvernement des Etats-Unis.</a:t>
            </a:r>
            <a:endParaRPr lang="en-US" sz="1400" spc="-20" dirty="0">
              <a:solidFill>
                <a:prstClr val="black"/>
              </a:solidFill>
              <a:latin typeface="Gill Sans MT" panose="020B0502020104020203" pitchFamily="34" charset="0"/>
              <a:cs typeface="+mn-cs"/>
            </a:endParaRP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ext uri="{91240B29-F687-4f45-9708-019B960494DF}"/>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eaLnBrk="0" hangingPunct="0">
              <a:defRPr/>
            </a:pPr>
            <a:r>
              <a:rPr lang="en-US" altLang="en-US" sz="2800" baseline="30000" dirty="0" smtClean="0">
                <a:solidFill>
                  <a:srgbClr val="002A6C"/>
                </a:solidFill>
                <a:latin typeface="Gill Sans MT" pitchFamily="34" charset="0"/>
                <a:ea typeface="MS PGothic" panose="020B0600070205080204" pitchFamily="34" charset="-128"/>
                <a:cs typeface="+mn-cs"/>
              </a:rPr>
              <a:t> facebook.com/MCSPglobal 			twitter.com/MCSPglobal</a:t>
            </a:r>
          </a:p>
        </p:txBody>
      </p:sp>
    </p:spTree>
    <p:extLst>
      <p:ext uri="{BB962C8B-B14F-4D97-AF65-F5344CB8AC3E}">
        <p14:creationId xmlns:p14="http://schemas.microsoft.com/office/powerpoint/2010/main" val="6978353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smtClean="0"/>
          </a:p>
        </p:txBody>
      </p:sp>
      <p:sp>
        <p:nvSpPr>
          <p:cNvPr id="4" name="Rectangle 4"/>
          <p:cNvSpPr>
            <a:spLocks noGrp="1" noChangeArrowheads="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eaLnBrk="0" hangingPunct="0">
              <a:defRPr/>
            </a:pPr>
            <a:endParaRPr lang="en-US" sz="3800">
              <a:solidFill>
                <a:srgbClr val="003399"/>
              </a:solidFill>
              <a:cs typeface="+mn-cs"/>
            </a:endParaRPr>
          </a:p>
        </p:txBody>
      </p:sp>
      <p:sp>
        <p:nvSpPr>
          <p:cNvPr id="5" name="Rectangle 5"/>
          <p:cNvSpPr>
            <a:spLocks noGrp="1" noChangeArrowheads="1"/>
          </p:cNvSpPr>
          <p:nvPr>
            <p:ph type="ftr" sz="quarter" idx="11"/>
          </p:nvPr>
        </p:nvSpPr>
        <p:spPr>
          <a:xfrm>
            <a:off x="3124200" y="6356350"/>
            <a:ext cx="2895600" cy="365125"/>
          </a:xfrm>
          <a:prstGeom prst="rect">
            <a:avLst/>
          </a:prstGeom>
        </p:spPr>
        <p:txBody>
          <a:bodyPr/>
          <a:lstStyle>
            <a:lvl1pPr>
              <a:defRPr>
                <a:latin typeface="Arial" panose="020B0604020202020204" pitchFamily="34" charset="0"/>
                <a:ea typeface="MS PGothic" panose="020B0600070205080204" pitchFamily="34" charset="-128"/>
              </a:defRPr>
            </a:lvl1pPr>
          </a:lstStyle>
          <a:p>
            <a:pPr eaLnBrk="0" hangingPunct="0">
              <a:defRPr/>
            </a:pPr>
            <a:endParaRPr lang="en-US" sz="3800">
              <a:solidFill>
                <a:srgbClr val="003399"/>
              </a:solidFill>
              <a:cs typeface="+mn-cs"/>
            </a:endParaRPr>
          </a:p>
        </p:txBody>
      </p:sp>
      <p:sp>
        <p:nvSpPr>
          <p:cNvPr id="6" name="Rectangle 6"/>
          <p:cNvSpPr>
            <a:spLocks noGrp="1" noChangeArrowheads="1"/>
          </p:cNvSpPr>
          <p:nvPr>
            <p:ph type="sldNum" sz="quarter" idx="12"/>
          </p:nvPr>
        </p:nvSpPr>
        <p:spPr/>
        <p:txBody>
          <a:bodyPr/>
          <a:lstStyle>
            <a:lvl1pPr>
              <a:defRPr/>
            </a:lvl1pPr>
          </a:lstStyle>
          <a:p>
            <a:pPr>
              <a:defRPr/>
            </a:pPr>
            <a:fld id="{8040B1DB-84B2-4E0A-A12F-2228FC5B4487}" type="slidenum">
              <a:rPr lang="en-US" altLang="en-US">
                <a:solidFill>
                  <a:srgbClr val="002A6C"/>
                </a:solidFill>
              </a:rPr>
              <a:pPr>
                <a:defRPr/>
              </a:pPr>
              <a:t>‹#›</a:t>
            </a:fld>
            <a:endParaRPr lang="en-US" altLang="en-US" dirty="0">
              <a:solidFill>
                <a:srgbClr val="002A6C"/>
              </a:solidFill>
            </a:endParaRPr>
          </a:p>
        </p:txBody>
      </p:sp>
    </p:spTree>
    <p:extLst>
      <p:ext uri="{BB962C8B-B14F-4D97-AF65-F5344CB8AC3E}">
        <p14:creationId xmlns:p14="http://schemas.microsoft.com/office/powerpoint/2010/main" val="3023269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144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a:xfrm>
            <a:off x="6858000" y="6381750"/>
            <a:ext cx="2133600" cy="476250"/>
          </a:xfrm>
        </p:spPr>
        <p:txBody>
          <a:bodyPr/>
          <a:lstStyle>
            <a:lvl1pPr>
              <a:defRPr/>
            </a:lvl1pPr>
          </a:lstStyle>
          <a:p>
            <a:fld id="{07630CE2-6937-4685-BCCC-D1161C4BC54F}" type="slidenum">
              <a:rPr lang="en-US" altLang="en-US"/>
              <a:pPr/>
              <a:t>‹#›</a:t>
            </a:fld>
            <a:endParaRPr lang="en-US" altLang="en-US" dirty="0"/>
          </a:p>
        </p:txBody>
      </p:sp>
    </p:spTree>
    <p:extLst>
      <p:ext uri="{BB962C8B-B14F-4D97-AF65-F5344CB8AC3E}">
        <p14:creationId xmlns:p14="http://schemas.microsoft.com/office/powerpoint/2010/main" val="1749605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10" Type="http://schemas.openxmlformats.org/officeDocument/2006/relationships/theme" Target="../theme/theme3.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 id="2147483770" r:id="rId9"/>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tx2">
                  <a:lumMod val="20000"/>
                  <a:lumOff val="8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spcBef>
                <a:spcPts val="0"/>
              </a:spcBef>
              <a:spcAft>
                <a:spcPts val="0"/>
              </a:spcAft>
              <a:defRPr/>
            </a:pPr>
            <a:endParaRPr lang="en-US" sz="3800" dirty="0">
              <a:solidFill>
                <a:prstClr val="white"/>
              </a:solidFill>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100">
                <a:solidFill>
                  <a:schemeClr val="tx2"/>
                </a:solidFill>
                <a:latin typeface="Gill Sans MT" panose="020B0502020104020203" pitchFamily="34" charset="0"/>
                <a:ea typeface="MS PGothic" panose="020B0600070205080204" pitchFamily="34" charset="-128"/>
              </a:defRPr>
            </a:lvl1pPr>
          </a:lstStyle>
          <a:p>
            <a:pPr eaLnBrk="0" hangingPunct="0">
              <a:defRPr/>
            </a:pPr>
            <a:fld id="{6F53A4AA-75E3-4871-943A-1929BD7021BE}" type="slidenum">
              <a:rPr lang="en-US" altLang="en-US">
                <a:solidFill>
                  <a:srgbClr val="002A6C"/>
                </a:solidFill>
                <a:cs typeface="+mn-cs"/>
              </a:rPr>
              <a:pPr eaLnBrk="0" hangingPunct="0">
                <a:defRPr/>
              </a:pPr>
              <a:t>‹#›</a:t>
            </a:fld>
            <a:endParaRPr lang="en-US" altLang="en-US" dirty="0">
              <a:solidFill>
                <a:srgbClr val="002A6C"/>
              </a:solidFill>
              <a:cs typeface="+mn-cs"/>
            </a:endParaRPr>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extLst>
      <p:ext uri="{BB962C8B-B14F-4D97-AF65-F5344CB8AC3E}">
        <p14:creationId xmlns:p14="http://schemas.microsoft.com/office/powerpoint/2010/main" val="1756673679"/>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S PGothic" panose="020B0600070205080204" pitchFamily="34" charset="-128"/>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ea typeface="MS PGothic" panose="020B0600070205080204" pitchFamily="34" charset="-128"/>
          <a:cs typeface="Arial" charset="0"/>
        </a:defRPr>
      </a:lvl2pPr>
      <a:lvl3pPr algn="ctr" rtl="0" eaLnBrk="0" fontAlgn="base" hangingPunct="0">
        <a:spcBef>
          <a:spcPct val="0"/>
        </a:spcBef>
        <a:spcAft>
          <a:spcPct val="0"/>
        </a:spcAft>
        <a:defRPr sz="3500">
          <a:solidFill>
            <a:srgbClr val="002A6C"/>
          </a:solidFill>
          <a:latin typeface="Gill Sans MT" pitchFamily="34" charset="0"/>
          <a:ea typeface="MS PGothic" panose="020B0600070205080204" pitchFamily="34" charset="-128"/>
          <a:cs typeface="Arial" charset="0"/>
        </a:defRPr>
      </a:lvl3pPr>
      <a:lvl4pPr algn="ctr" rtl="0" eaLnBrk="0" fontAlgn="base" hangingPunct="0">
        <a:spcBef>
          <a:spcPct val="0"/>
        </a:spcBef>
        <a:spcAft>
          <a:spcPct val="0"/>
        </a:spcAft>
        <a:defRPr sz="3500">
          <a:solidFill>
            <a:srgbClr val="002A6C"/>
          </a:solidFill>
          <a:latin typeface="Gill Sans MT" pitchFamily="34" charset="0"/>
          <a:ea typeface="MS PGothic" panose="020B0600070205080204" pitchFamily="34" charset="-128"/>
          <a:cs typeface="Arial" charset="0"/>
        </a:defRPr>
      </a:lvl4pPr>
      <a:lvl5pPr algn="ctr" rtl="0" eaLnBrk="0" fontAlgn="base" hangingPunct="0">
        <a:spcBef>
          <a:spcPct val="0"/>
        </a:spcBef>
        <a:spcAft>
          <a:spcPct val="0"/>
        </a:spcAft>
        <a:defRPr sz="3500">
          <a:solidFill>
            <a:srgbClr val="002A6C"/>
          </a:solidFill>
          <a:latin typeface="Gill Sans MT" pitchFamily="34" charset="0"/>
          <a:ea typeface="MS PGothic" panose="020B0600070205080204" pitchFamily="34" charset="-128"/>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5F5F5F"/>
          </a:solidFill>
          <a:latin typeface="Gill Sans MT" panose="020B0502020104020203" pitchFamily="34" charset="0"/>
          <a:ea typeface="MS PGothic" panose="020B0600070205080204" pitchFamily="34" charset="-128"/>
          <a:cs typeface="Arial" panose="020B060402020202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5F5F5F"/>
          </a:solidFill>
          <a:latin typeface="Gill Sans MT" panose="020B0502020104020203" pitchFamily="34" charset="0"/>
          <a:ea typeface="Arial" charset="0"/>
          <a:cs typeface="Arial" panose="020B060402020202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5F5F5F"/>
          </a:solidFill>
          <a:latin typeface="Gill Sans MT" panose="020B0502020104020203" pitchFamily="34" charset="0"/>
          <a:ea typeface="Arial" charset="0"/>
          <a:cs typeface="Arial" panose="020B0604020202020204"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5F5F5F"/>
          </a:solidFill>
          <a:latin typeface="Gill Sans MT" panose="020B0502020104020203" pitchFamily="34" charset="0"/>
          <a:ea typeface="Arial" charset="0"/>
          <a:cs typeface="Arial" panose="020B0604020202020204"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5F5F5F"/>
          </a:solidFill>
          <a:latin typeface="Gill Sans MT" panose="020B0502020104020203" pitchFamily="34" charset="0"/>
          <a:ea typeface="Arial" charset="0"/>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6.jpg"/><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19.jpeg"/><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1.jp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8.jp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p:txBody>
          <a:bodyPr/>
          <a:lstStyle/>
          <a:p>
            <a:r>
              <a:rPr lang="fr-BE" altLang="en-US" dirty="0" smtClean="0"/>
              <a:t>Prévention des infections :  </a:t>
            </a:r>
            <a:br>
              <a:rPr lang="fr-BE" altLang="en-US" dirty="0" smtClean="0"/>
            </a:br>
            <a:r>
              <a:rPr lang="fr-BE" altLang="en-US" dirty="0" smtClean="0"/>
              <a:t>Une vue d’ensemble</a:t>
            </a:r>
            <a:endParaRPr lang="fr-BE" altLang="en-US" dirty="0"/>
          </a:p>
        </p:txBody>
      </p:sp>
      <p:sp>
        <p:nvSpPr>
          <p:cNvPr id="2" name="Subtitle 1"/>
          <p:cNvSpPr>
            <a:spLocks noGrp="1"/>
          </p:cNvSpPr>
          <p:nvPr>
            <p:ph type="subTitle" idx="1"/>
          </p:nvPr>
        </p:nvSpPr>
        <p:spPr/>
        <p:txBody>
          <a:bodyPr/>
          <a:lstStyle/>
          <a:p>
            <a:r>
              <a:rPr lang="en-US" dirty="0" smtClean="0"/>
              <a:t>Module 5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r>
              <a:rPr lang="fr-CI" altLang="en-US" dirty="0" smtClean="0"/>
              <a:t>Précautions standard</a:t>
            </a:r>
            <a:endParaRPr lang="fr-CI" altLang="en-US" dirty="0"/>
          </a:p>
        </p:txBody>
      </p:sp>
      <p:sp>
        <p:nvSpPr>
          <p:cNvPr id="14341" name="Rectangle 5"/>
          <p:cNvSpPr>
            <a:spLocks noGrp="1" noChangeArrowheads="1"/>
          </p:cNvSpPr>
          <p:nvPr>
            <p:ph idx="1"/>
          </p:nvPr>
        </p:nvSpPr>
        <p:spPr>
          <a:xfrm>
            <a:off x="304800" y="1411887"/>
            <a:ext cx="8534400" cy="4876800"/>
          </a:xfrm>
        </p:spPr>
        <p:txBody>
          <a:bodyPr/>
          <a:lstStyle/>
          <a:p>
            <a:r>
              <a:rPr lang="fr-FR" altLang="en-US" sz="2400" dirty="0"/>
              <a:t>Hygiène des mains</a:t>
            </a:r>
          </a:p>
          <a:p>
            <a:r>
              <a:rPr lang="fr-FR" altLang="en-US" sz="2400" dirty="0"/>
              <a:t>Utilisation d'équipement de protection individuelle (EPI)</a:t>
            </a:r>
          </a:p>
          <a:p>
            <a:r>
              <a:rPr lang="fr-FR" altLang="en-US" sz="2400" dirty="0"/>
              <a:t>Utilisation d'antiseptiques et de désinfectants</a:t>
            </a:r>
          </a:p>
          <a:p>
            <a:r>
              <a:rPr lang="fr-FR" altLang="en-US" sz="2400" dirty="0"/>
              <a:t>Traitement des instruments</a:t>
            </a:r>
          </a:p>
          <a:p>
            <a:r>
              <a:rPr lang="fr-FR" altLang="en-US" sz="2400" dirty="0"/>
              <a:t>Manipulation et élimination </a:t>
            </a:r>
            <a:r>
              <a:rPr lang="fr-FR" altLang="en-US" sz="2400" dirty="0" smtClean="0"/>
              <a:t>des objets piquants / tranchants</a:t>
            </a:r>
            <a:endParaRPr lang="fr-FR" altLang="en-US" sz="2400" dirty="0"/>
          </a:p>
          <a:p>
            <a:r>
              <a:rPr lang="fr-FR" altLang="en-US" sz="2400" dirty="0"/>
              <a:t>Nettoyage de l'environnement</a:t>
            </a:r>
          </a:p>
          <a:p>
            <a:r>
              <a:rPr lang="fr-FR" altLang="en-US" sz="2400" dirty="0" smtClean="0"/>
              <a:t>Gestion </a:t>
            </a:r>
            <a:r>
              <a:rPr lang="fr-FR" altLang="en-US" sz="2400" dirty="0"/>
              <a:t>des déchets</a:t>
            </a:r>
          </a:p>
          <a:p>
            <a:r>
              <a:rPr lang="fr-FR" altLang="en-US" sz="2400" dirty="0"/>
              <a:t>Sécurité par injection</a:t>
            </a:r>
          </a:p>
          <a:p>
            <a:r>
              <a:rPr lang="fr-FR" altLang="en-US" sz="2400" dirty="0" smtClean="0"/>
              <a:t>Etiquette d’hygiène </a:t>
            </a:r>
            <a:r>
              <a:rPr lang="fr-FR" altLang="en-US" sz="2400" dirty="0"/>
              <a:t>respiratoire </a:t>
            </a:r>
            <a:r>
              <a:rPr lang="fr-FR" altLang="en-US" sz="2400" dirty="0" smtClean="0"/>
              <a:t>et de la </a:t>
            </a:r>
            <a:r>
              <a:rPr lang="fr-FR" altLang="en-US" sz="2400" dirty="0"/>
              <a:t>toux</a:t>
            </a:r>
            <a:endParaRPr lang="en-US" altLang="en-US" sz="2400" dirty="0" smtClean="0"/>
          </a:p>
        </p:txBody>
      </p:sp>
    </p:spTree>
    <p:extLst>
      <p:ext uri="{BB962C8B-B14F-4D97-AF65-F5344CB8AC3E}">
        <p14:creationId xmlns:p14="http://schemas.microsoft.com/office/powerpoint/2010/main" val="2551161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fr-CI" altLang="en-US" dirty="0" smtClean="0"/>
              <a:t>Les précautions </a:t>
            </a:r>
            <a:r>
              <a:rPr lang="fr-CI" altLang="en-US" dirty="0"/>
              <a:t>standard</a:t>
            </a:r>
            <a:r>
              <a:rPr lang="pt-BR" altLang="en-US" dirty="0" smtClean="0"/>
              <a:t>...</a:t>
            </a:r>
            <a:endParaRPr lang="pt-BR" altLang="en-US" dirty="0"/>
          </a:p>
        </p:txBody>
      </p:sp>
      <p:pic>
        <p:nvPicPr>
          <p:cNvPr id="63492" name="Picture 4" descr="Image" title="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057400"/>
            <a:ext cx="1925638" cy="3530881"/>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pic>
      <p:sp>
        <p:nvSpPr>
          <p:cNvPr id="63493" name="Text Box 5"/>
          <p:cNvSpPr txBox="1">
            <a:spLocks noChangeArrowheads="1"/>
          </p:cNvSpPr>
          <p:nvPr/>
        </p:nvSpPr>
        <p:spPr bwMode="auto">
          <a:xfrm>
            <a:off x="2667000" y="1417638"/>
            <a:ext cx="3810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pt-BR" altLang="en-US" sz="2400" b="1" dirty="0" smtClean="0">
                <a:solidFill>
                  <a:srgbClr val="002A6C"/>
                </a:solidFill>
                <a:latin typeface="Gill Sans MT" panose="020B0502020104020203" pitchFamily="34" charset="0"/>
              </a:rPr>
              <a:t>Hygiène des mains</a:t>
            </a:r>
            <a:endParaRPr lang="pt-BR" altLang="en-US" sz="2400" b="1" dirty="0">
              <a:solidFill>
                <a:srgbClr val="002A6C"/>
              </a:solidFill>
              <a:latin typeface="Gill Sans MT" panose="020B0502020104020203" pitchFamily="34" charset="0"/>
            </a:endParaRPr>
          </a:p>
        </p:txBody>
      </p:sp>
    </p:spTree>
    <p:extLst>
      <p:ext uri="{BB962C8B-B14F-4D97-AF65-F5344CB8AC3E}">
        <p14:creationId xmlns:p14="http://schemas.microsoft.com/office/powerpoint/2010/main" val="19808496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25" name="Rectangle 13"/>
          <p:cNvSpPr>
            <a:spLocks noGrp="1" noChangeArrowheads="1"/>
          </p:cNvSpPr>
          <p:nvPr>
            <p:ph type="title"/>
          </p:nvPr>
        </p:nvSpPr>
        <p:spPr/>
        <p:txBody>
          <a:bodyPr/>
          <a:lstStyle/>
          <a:p>
            <a:r>
              <a:rPr lang="fr-CI" altLang="en-US" dirty="0"/>
              <a:t>Les précautions standard</a:t>
            </a:r>
            <a:r>
              <a:rPr lang="pt-BR" altLang="en-US" dirty="0" smtClean="0"/>
              <a:t>...</a:t>
            </a:r>
            <a:endParaRPr lang="en-US" altLang="en-US" dirty="0"/>
          </a:p>
        </p:txBody>
      </p:sp>
      <p:sp>
        <p:nvSpPr>
          <p:cNvPr id="8" name="Slide Number Placeholder 2"/>
          <p:cNvSpPr>
            <a:spLocks noGrp="1"/>
          </p:cNvSpPr>
          <p:nvPr>
            <p:ph type="sldNum" sz="quarter" idx="10"/>
          </p:nvPr>
        </p:nvSpPr>
        <p:spPr/>
        <p:txBody>
          <a:bodyPr/>
          <a:lstStyle/>
          <a:p>
            <a:fld id="{7D6E4812-763F-44C9-9A3C-2C1C34F45EF0}" type="slidenum">
              <a:rPr lang="en-US" altLang="en-US" smtClean="0"/>
              <a:pPr/>
              <a:t>12</a:t>
            </a:fld>
            <a:endParaRPr lang="en-US" altLang="en-US"/>
          </a:p>
        </p:txBody>
      </p:sp>
      <p:sp>
        <p:nvSpPr>
          <p:cNvPr id="64522" name="Rectangle 10"/>
          <p:cNvSpPr>
            <a:spLocks noChangeArrowheads="1"/>
          </p:cNvSpPr>
          <p:nvPr/>
        </p:nvSpPr>
        <p:spPr bwMode="auto">
          <a:xfrm>
            <a:off x="914400" y="1219200"/>
            <a:ext cx="7772400" cy="1143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3200">
                <a:solidFill>
                  <a:schemeClr val="tx1"/>
                </a:solidFill>
                <a:latin typeface="Helvetica" panose="020B0604020202020204" pitchFamily="34" charset="0"/>
              </a:defRPr>
            </a:lvl1pPr>
            <a:lvl2pPr algn="ctr">
              <a:defRPr sz="3200">
                <a:solidFill>
                  <a:schemeClr val="tx1"/>
                </a:solidFill>
                <a:latin typeface="Helvetica" panose="020B0604020202020204" pitchFamily="34" charset="0"/>
              </a:defRPr>
            </a:lvl2pPr>
            <a:lvl3pPr algn="ctr">
              <a:defRPr sz="3200">
                <a:solidFill>
                  <a:schemeClr val="tx1"/>
                </a:solidFill>
                <a:latin typeface="Helvetica" panose="020B0604020202020204" pitchFamily="34" charset="0"/>
              </a:defRPr>
            </a:lvl3pPr>
            <a:lvl4pPr algn="ctr">
              <a:defRPr sz="3200">
                <a:solidFill>
                  <a:schemeClr val="tx1"/>
                </a:solidFill>
                <a:latin typeface="Helvetica" panose="020B0604020202020204" pitchFamily="34" charset="0"/>
              </a:defRPr>
            </a:lvl4pPr>
            <a:lvl5pPr algn="ctr">
              <a:defRPr sz="3200">
                <a:solidFill>
                  <a:schemeClr val="tx1"/>
                </a:solidFill>
                <a:latin typeface="Helvetica" panose="020B0604020202020204" pitchFamily="34" charset="0"/>
              </a:defRPr>
            </a:lvl5pPr>
            <a:lvl6pPr marL="457200" algn="ctr" fontAlgn="base">
              <a:spcBef>
                <a:spcPct val="0"/>
              </a:spcBef>
              <a:spcAft>
                <a:spcPct val="0"/>
              </a:spcAft>
              <a:defRPr sz="3200">
                <a:solidFill>
                  <a:schemeClr val="tx1"/>
                </a:solidFill>
                <a:latin typeface="Helvetica" panose="020B0604020202020204" pitchFamily="34" charset="0"/>
              </a:defRPr>
            </a:lvl6pPr>
            <a:lvl7pPr marL="914400" algn="ctr" fontAlgn="base">
              <a:spcBef>
                <a:spcPct val="0"/>
              </a:spcBef>
              <a:spcAft>
                <a:spcPct val="0"/>
              </a:spcAft>
              <a:defRPr sz="3200">
                <a:solidFill>
                  <a:schemeClr val="tx1"/>
                </a:solidFill>
                <a:latin typeface="Helvetica" panose="020B0604020202020204" pitchFamily="34" charset="0"/>
              </a:defRPr>
            </a:lvl7pPr>
            <a:lvl8pPr marL="1371600" algn="ctr" fontAlgn="base">
              <a:spcBef>
                <a:spcPct val="0"/>
              </a:spcBef>
              <a:spcAft>
                <a:spcPct val="0"/>
              </a:spcAft>
              <a:defRPr sz="3200">
                <a:solidFill>
                  <a:schemeClr val="tx1"/>
                </a:solidFill>
                <a:latin typeface="Helvetica" panose="020B0604020202020204" pitchFamily="34" charset="0"/>
              </a:defRPr>
            </a:lvl8pPr>
            <a:lvl9pPr marL="1828800" algn="ctr" fontAlgn="base">
              <a:spcBef>
                <a:spcPct val="0"/>
              </a:spcBef>
              <a:spcAft>
                <a:spcPct val="0"/>
              </a:spcAft>
              <a:defRPr sz="3200">
                <a:solidFill>
                  <a:schemeClr val="tx1"/>
                </a:solidFill>
                <a:latin typeface="Helvetica" panose="020B0604020202020204" pitchFamily="34" charset="0"/>
              </a:defRPr>
            </a:lvl9pPr>
          </a:lstStyle>
          <a:p>
            <a:endParaRPr lang="pt-BR" altLang="en-US"/>
          </a:p>
        </p:txBody>
      </p:sp>
      <p:pic>
        <p:nvPicPr>
          <p:cNvPr id="64519" name="Picture 7" descr="Image" title="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057400"/>
            <a:ext cx="2449513" cy="2316163"/>
          </a:xfrm>
          <a:prstGeom prst="rect">
            <a:avLst/>
          </a:prstGeom>
          <a:noFill/>
          <a:ln w="3175">
            <a:noFill/>
            <a:miter lim="800000"/>
            <a:headEnd/>
            <a:tailEnd/>
          </a:ln>
          <a:extLst>
            <a:ext uri="{909E8E84-426E-40DD-AFC4-6F175D3DCCD1}">
              <a14:hiddenFill xmlns:a14="http://schemas.microsoft.com/office/drawing/2010/main">
                <a:solidFill>
                  <a:schemeClr val="accent1"/>
                </a:solidFill>
              </a14:hiddenFill>
            </a:ext>
          </a:extLst>
        </p:spPr>
      </p:pic>
      <p:sp>
        <p:nvSpPr>
          <p:cNvPr id="64520" name="Text Box 8"/>
          <p:cNvSpPr txBox="1">
            <a:spLocks noChangeArrowheads="1"/>
          </p:cNvSpPr>
          <p:nvPr/>
        </p:nvSpPr>
        <p:spPr bwMode="auto">
          <a:xfrm>
            <a:off x="848996" y="1524000"/>
            <a:ext cx="20574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pt-BR" altLang="en-US" sz="2400" b="1" dirty="0" smtClean="0">
                <a:solidFill>
                  <a:srgbClr val="002A6C"/>
                </a:solidFill>
                <a:latin typeface="Gill Sans MT" panose="020B0502020104020203" pitchFamily="34" charset="0"/>
              </a:rPr>
              <a:t>Utiliser l’EPI</a:t>
            </a:r>
            <a:endParaRPr lang="pt-BR" altLang="en-US" sz="2400" b="1" dirty="0">
              <a:solidFill>
                <a:srgbClr val="002A6C"/>
              </a:solidFill>
              <a:latin typeface="Gill Sans MT" panose="020B0502020104020203" pitchFamily="34" charset="0"/>
            </a:endParaRPr>
          </a:p>
        </p:txBody>
      </p:sp>
      <p:pic>
        <p:nvPicPr>
          <p:cNvPr id="64521" name="Picture 9" descr="Image" title="Image"/>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57400" y="4292600"/>
            <a:ext cx="2483911" cy="1760538"/>
          </a:xfrm>
          <a:prstGeom prst="rect">
            <a:avLst/>
          </a:prstGeom>
          <a:solidFill>
            <a:schemeClr val="accent1"/>
          </a:solidFill>
          <a:ln w="3175">
            <a:noFill/>
            <a:miter lim="800000"/>
            <a:headEnd/>
            <a:tailEnd/>
          </a:ln>
          <a:extLst/>
        </p:spPr>
      </p:pic>
      <p:sp>
        <p:nvSpPr>
          <p:cNvPr id="9" name="Text Box 23"/>
          <p:cNvSpPr txBox="1">
            <a:spLocks noChangeArrowheads="1"/>
          </p:cNvSpPr>
          <p:nvPr/>
        </p:nvSpPr>
        <p:spPr bwMode="auto">
          <a:xfrm>
            <a:off x="4724400" y="1524000"/>
            <a:ext cx="3810000" cy="462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algn="ctr" eaLnBrk="0" hangingPunct="0">
              <a:spcBef>
                <a:spcPct val="50000"/>
              </a:spcBef>
            </a:pPr>
            <a:r>
              <a:rPr lang="pt-BR" altLang="en-US" sz="2400" b="1" dirty="0" smtClean="0">
                <a:solidFill>
                  <a:srgbClr val="002A6C"/>
                </a:solidFill>
                <a:latin typeface="Gill Sans MT" panose="020B0502020104020203" pitchFamily="34" charset="0"/>
              </a:rPr>
              <a:t>Porter des gants</a:t>
            </a:r>
            <a:endParaRPr lang="pt-BR" altLang="en-US" sz="2400" b="1" dirty="0">
              <a:solidFill>
                <a:srgbClr val="002A6C"/>
              </a:solidFill>
              <a:latin typeface="Gill Sans MT" panose="020B0502020104020203" pitchFamily="34" charset="0"/>
            </a:endParaRPr>
          </a:p>
        </p:txBody>
      </p:sp>
      <p:grpSp>
        <p:nvGrpSpPr>
          <p:cNvPr id="10" name="Group 22" descr="Image" title="Image"/>
          <p:cNvGrpSpPr>
            <a:grpSpLocks/>
          </p:cNvGrpSpPr>
          <p:nvPr/>
        </p:nvGrpSpPr>
        <p:grpSpPr bwMode="auto">
          <a:xfrm>
            <a:off x="4953000" y="2133600"/>
            <a:ext cx="3733800" cy="2590800"/>
            <a:chOff x="2592" y="1440"/>
            <a:chExt cx="2783" cy="2016"/>
          </a:xfrm>
        </p:grpSpPr>
        <p:pic>
          <p:nvPicPr>
            <p:cNvPr id="11" name="Picture 20"/>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92" y="1440"/>
              <a:ext cx="1296" cy="168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1"/>
            <p:cNvPicPr>
              <a:picLocks noChangeArrowheads="1"/>
            </p:cNvPicPr>
            <p:nvPr/>
          </p:nvPicPr>
          <p:blipFill>
            <a:blip r:embed="rId6" cstate="print">
              <a:extLst>
                <a:ext uri="{28A0092B-C50C-407E-A947-70E740481C1C}">
                  <a14:useLocalDpi xmlns:a14="http://schemas.microsoft.com/office/drawing/2010/main" val="0"/>
                </a:ext>
              </a:extLst>
            </a:blip>
            <a:srcRect l="1900" t="18340" r="3810" b="50"/>
            <a:stretch>
              <a:fillRect/>
            </a:stretch>
          </p:blipFill>
          <p:spPr bwMode="auto">
            <a:xfrm>
              <a:off x="3792" y="2252"/>
              <a:ext cx="1583" cy="1204"/>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534734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76" name="Group 24"/>
          <p:cNvGrpSpPr>
            <a:grpSpLocks/>
          </p:cNvGrpSpPr>
          <p:nvPr/>
        </p:nvGrpSpPr>
        <p:grpSpPr bwMode="auto">
          <a:xfrm>
            <a:off x="4435475" y="1981200"/>
            <a:ext cx="441325" cy="739775"/>
            <a:chOff x="2624" y="1448"/>
            <a:chExt cx="170" cy="466"/>
          </a:xfrm>
        </p:grpSpPr>
        <p:sp>
          <p:nvSpPr>
            <p:cNvPr id="49177" name="Freeform 25"/>
            <p:cNvSpPr>
              <a:spLocks/>
            </p:cNvSpPr>
            <p:nvPr/>
          </p:nvSpPr>
          <p:spPr bwMode="auto">
            <a:xfrm>
              <a:off x="2629" y="1449"/>
              <a:ext cx="160" cy="463"/>
            </a:xfrm>
            <a:custGeom>
              <a:avLst/>
              <a:gdLst>
                <a:gd name="T0" fmla="*/ 51 w 160"/>
                <a:gd name="T1" fmla="*/ 365 h 463"/>
                <a:gd name="T2" fmla="*/ 0 w 160"/>
                <a:gd name="T3" fmla="*/ 365 h 463"/>
                <a:gd name="T4" fmla="*/ 79 w 160"/>
                <a:gd name="T5" fmla="*/ 462 h 463"/>
                <a:gd name="T6" fmla="*/ 159 w 160"/>
                <a:gd name="T7" fmla="*/ 365 h 463"/>
                <a:gd name="T8" fmla="*/ 105 w 160"/>
                <a:gd name="T9" fmla="*/ 365 h 463"/>
                <a:gd name="T10" fmla="*/ 86 w 160"/>
                <a:gd name="T11" fmla="*/ 0 h 463"/>
                <a:gd name="T12" fmla="*/ 69 w 160"/>
                <a:gd name="T13" fmla="*/ 0 h 463"/>
                <a:gd name="T14" fmla="*/ 51 w 160"/>
                <a:gd name="T15" fmla="*/ 365 h 4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 h="463">
                  <a:moveTo>
                    <a:pt x="51" y="365"/>
                  </a:moveTo>
                  <a:lnTo>
                    <a:pt x="0" y="365"/>
                  </a:lnTo>
                  <a:lnTo>
                    <a:pt x="79" y="462"/>
                  </a:lnTo>
                  <a:lnTo>
                    <a:pt x="159" y="365"/>
                  </a:lnTo>
                  <a:lnTo>
                    <a:pt x="105" y="365"/>
                  </a:lnTo>
                  <a:lnTo>
                    <a:pt x="86" y="0"/>
                  </a:lnTo>
                  <a:lnTo>
                    <a:pt x="69" y="0"/>
                  </a:lnTo>
                  <a:lnTo>
                    <a:pt x="51" y="365"/>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78" name="Freeform 26"/>
            <p:cNvSpPr>
              <a:spLocks/>
            </p:cNvSpPr>
            <p:nvPr/>
          </p:nvSpPr>
          <p:spPr bwMode="auto">
            <a:xfrm>
              <a:off x="2624" y="1815"/>
              <a:ext cx="57" cy="17"/>
            </a:xfrm>
            <a:custGeom>
              <a:avLst/>
              <a:gdLst>
                <a:gd name="T0" fmla="*/ 6 w 57"/>
                <a:gd name="T1" fmla="*/ 3 h 17"/>
                <a:gd name="T2" fmla="*/ 4 w 57"/>
                <a:gd name="T3" fmla="*/ 16 h 17"/>
                <a:gd name="T4" fmla="*/ 56 w 57"/>
                <a:gd name="T5" fmla="*/ 16 h 17"/>
                <a:gd name="T6" fmla="*/ 56 w 57"/>
                <a:gd name="T7" fmla="*/ 0 h 17"/>
                <a:gd name="T8" fmla="*/ 4 w 57"/>
                <a:gd name="T9" fmla="*/ 0 h 17"/>
                <a:gd name="T10" fmla="*/ 2 w 57"/>
                <a:gd name="T11" fmla="*/ 9 h 17"/>
                <a:gd name="T12" fmla="*/ 4 w 57"/>
                <a:gd name="T13" fmla="*/ 0 h 17"/>
                <a:gd name="T14" fmla="*/ 0 w 57"/>
                <a:gd name="T15" fmla="*/ 0 h 17"/>
                <a:gd name="T16" fmla="*/ 2 w 57"/>
                <a:gd name="T17" fmla="*/ 9 h 17"/>
                <a:gd name="T18" fmla="*/ 6 w 57"/>
                <a:gd name="T19"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17">
                  <a:moveTo>
                    <a:pt x="6" y="3"/>
                  </a:moveTo>
                  <a:lnTo>
                    <a:pt x="4" y="16"/>
                  </a:lnTo>
                  <a:lnTo>
                    <a:pt x="56" y="16"/>
                  </a:lnTo>
                  <a:lnTo>
                    <a:pt x="56" y="0"/>
                  </a:lnTo>
                  <a:lnTo>
                    <a:pt x="4" y="0"/>
                  </a:lnTo>
                  <a:lnTo>
                    <a:pt x="2" y="9"/>
                  </a:lnTo>
                  <a:lnTo>
                    <a:pt x="4" y="0"/>
                  </a:lnTo>
                  <a:lnTo>
                    <a:pt x="0" y="0"/>
                  </a:lnTo>
                  <a:lnTo>
                    <a:pt x="2" y="9"/>
                  </a:lnTo>
                  <a:lnTo>
                    <a:pt x="6" y="3"/>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79" name="Freeform 27"/>
            <p:cNvSpPr>
              <a:spLocks/>
            </p:cNvSpPr>
            <p:nvPr/>
          </p:nvSpPr>
          <p:spPr bwMode="auto">
            <a:xfrm>
              <a:off x="2627" y="1814"/>
              <a:ext cx="85" cy="100"/>
            </a:xfrm>
            <a:custGeom>
              <a:avLst/>
              <a:gdLst>
                <a:gd name="T0" fmla="*/ 81 w 85"/>
                <a:gd name="T1" fmla="*/ 95 h 100"/>
                <a:gd name="T2" fmla="*/ 84 w 85"/>
                <a:gd name="T3" fmla="*/ 95 h 100"/>
                <a:gd name="T4" fmla="*/ 3 w 85"/>
                <a:gd name="T5" fmla="*/ 0 h 100"/>
                <a:gd name="T6" fmla="*/ 0 w 85"/>
                <a:gd name="T7" fmla="*/ 1 h 100"/>
                <a:gd name="T8" fmla="*/ 81 w 85"/>
                <a:gd name="T9" fmla="*/ 96 h 100"/>
                <a:gd name="T10" fmla="*/ 84 w 85"/>
                <a:gd name="T11" fmla="*/ 96 h 100"/>
                <a:gd name="T12" fmla="*/ 81 w 85"/>
                <a:gd name="T13" fmla="*/ 96 h 100"/>
                <a:gd name="T14" fmla="*/ 82 w 85"/>
                <a:gd name="T15" fmla="*/ 99 h 100"/>
                <a:gd name="T16" fmla="*/ 84 w 85"/>
                <a:gd name="T17" fmla="*/ 96 h 100"/>
                <a:gd name="T18" fmla="*/ 81 w 85"/>
                <a:gd name="T19" fmla="*/ 9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100">
                  <a:moveTo>
                    <a:pt x="81" y="95"/>
                  </a:moveTo>
                  <a:lnTo>
                    <a:pt x="84" y="95"/>
                  </a:lnTo>
                  <a:lnTo>
                    <a:pt x="3" y="0"/>
                  </a:lnTo>
                  <a:lnTo>
                    <a:pt x="0" y="1"/>
                  </a:lnTo>
                  <a:lnTo>
                    <a:pt x="81" y="96"/>
                  </a:lnTo>
                  <a:lnTo>
                    <a:pt x="84" y="96"/>
                  </a:lnTo>
                  <a:lnTo>
                    <a:pt x="81" y="96"/>
                  </a:lnTo>
                  <a:lnTo>
                    <a:pt x="82" y="99"/>
                  </a:lnTo>
                  <a:lnTo>
                    <a:pt x="84" y="96"/>
                  </a:lnTo>
                  <a:lnTo>
                    <a:pt x="81" y="95"/>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0" name="Freeform 28"/>
            <p:cNvSpPr>
              <a:spLocks/>
            </p:cNvSpPr>
            <p:nvPr/>
          </p:nvSpPr>
          <p:spPr bwMode="auto">
            <a:xfrm>
              <a:off x="2708" y="1812"/>
              <a:ext cx="86" cy="101"/>
            </a:xfrm>
            <a:custGeom>
              <a:avLst/>
              <a:gdLst>
                <a:gd name="T0" fmla="*/ 80 w 86"/>
                <a:gd name="T1" fmla="*/ 3 h 101"/>
                <a:gd name="T2" fmla="*/ 78 w 86"/>
                <a:gd name="T3" fmla="*/ 1 h 101"/>
                <a:gd name="T4" fmla="*/ 0 w 86"/>
                <a:gd name="T5" fmla="*/ 98 h 101"/>
                <a:gd name="T6" fmla="*/ 2 w 86"/>
                <a:gd name="T7" fmla="*/ 100 h 101"/>
                <a:gd name="T8" fmla="*/ 82 w 86"/>
                <a:gd name="T9" fmla="*/ 3 h 101"/>
                <a:gd name="T10" fmla="*/ 80 w 86"/>
                <a:gd name="T11" fmla="*/ 0 h 101"/>
                <a:gd name="T12" fmla="*/ 82 w 86"/>
                <a:gd name="T13" fmla="*/ 3 h 101"/>
                <a:gd name="T14" fmla="*/ 85 w 86"/>
                <a:gd name="T15" fmla="*/ 0 h 101"/>
                <a:gd name="T16" fmla="*/ 80 w 86"/>
                <a:gd name="T17" fmla="*/ 0 h 101"/>
                <a:gd name="T18" fmla="*/ 80 w 86"/>
                <a:gd name="T19" fmla="*/ 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101">
                  <a:moveTo>
                    <a:pt x="80" y="3"/>
                  </a:moveTo>
                  <a:lnTo>
                    <a:pt x="78" y="1"/>
                  </a:lnTo>
                  <a:lnTo>
                    <a:pt x="0" y="98"/>
                  </a:lnTo>
                  <a:lnTo>
                    <a:pt x="2" y="100"/>
                  </a:lnTo>
                  <a:lnTo>
                    <a:pt x="82" y="3"/>
                  </a:lnTo>
                  <a:lnTo>
                    <a:pt x="80" y="0"/>
                  </a:lnTo>
                  <a:lnTo>
                    <a:pt x="82" y="3"/>
                  </a:lnTo>
                  <a:lnTo>
                    <a:pt x="85" y="0"/>
                  </a:lnTo>
                  <a:lnTo>
                    <a:pt x="80" y="0"/>
                  </a:lnTo>
                  <a:lnTo>
                    <a:pt x="80" y="3"/>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1" name="Freeform 29"/>
            <p:cNvSpPr>
              <a:spLocks/>
            </p:cNvSpPr>
            <p:nvPr/>
          </p:nvSpPr>
          <p:spPr bwMode="auto">
            <a:xfrm>
              <a:off x="2733" y="1814"/>
              <a:ext cx="56" cy="17"/>
            </a:xfrm>
            <a:custGeom>
              <a:avLst/>
              <a:gdLst>
                <a:gd name="T0" fmla="*/ 0 w 56"/>
                <a:gd name="T1" fmla="*/ 9 h 17"/>
                <a:gd name="T2" fmla="*/ 1 w 56"/>
                <a:gd name="T3" fmla="*/ 16 h 17"/>
                <a:gd name="T4" fmla="*/ 55 w 56"/>
                <a:gd name="T5" fmla="*/ 16 h 17"/>
                <a:gd name="T6" fmla="*/ 55 w 56"/>
                <a:gd name="T7" fmla="*/ 0 h 17"/>
                <a:gd name="T8" fmla="*/ 1 w 56"/>
                <a:gd name="T9" fmla="*/ 0 h 17"/>
                <a:gd name="T10" fmla="*/ 3 w 56"/>
                <a:gd name="T11" fmla="*/ 9 h 17"/>
                <a:gd name="T12" fmla="*/ 0 w 56"/>
                <a:gd name="T13" fmla="*/ 9 h 17"/>
                <a:gd name="T14" fmla="*/ 0 w 56"/>
                <a:gd name="T15" fmla="*/ 16 h 17"/>
                <a:gd name="T16" fmla="*/ 1 w 56"/>
                <a:gd name="T17" fmla="*/ 16 h 17"/>
                <a:gd name="T18" fmla="*/ 0 w 56"/>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17">
                  <a:moveTo>
                    <a:pt x="0" y="9"/>
                  </a:moveTo>
                  <a:lnTo>
                    <a:pt x="1" y="16"/>
                  </a:lnTo>
                  <a:lnTo>
                    <a:pt x="55" y="16"/>
                  </a:lnTo>
                  <a:lnTo>
                    <a:pt x="55" y="0"/>
                  </a:lnTo>
                  <a:lnTo>
                    <a:pt x="1" y="0"/>
                  </a:lnTo>
                  <a:lnTo>
                    <a:pt x="3" y="9"/>
                  </a:lnTo>
                  <a:lnTo>
                    <a:pt x="0" y="9"/>
                  </a:lnTo>
                  <a:lnTo>
                    <a:pt x="0" y="16"/>
                  </a:lnTo>
                  <a:lnTo>
                    <a:pt x="1" y="16"/>
                  </a:lnTo>
                  <a:lnTo>
                    <a:pt x="0" y="9"/>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2" name="Freeform 30"/>
            <p:cNvSpPr>
              <a:spLocks/>
            </p:cNvSpPr>
            <p:nvPr/>
          </p:nvSpPr>
          <p:spPr bwMode="auto">
            <a:xfrm>
              <a:off x="2713" y="1448"/>
              <a:ext cx="24" cy="368"/>
            </a:xfrm>
            <a:custGeom>
              <a:avLst/>
              <a:gdLst>
                <a:gd name="T0" fmla="*/ 2 w 24"/>
                <a:gd name="T1" fmla="*/ 3 h 368"/>
                <a:gd name="T2" fmla="*/ 0 w 24"/>
                <a:gd name="T3" fmla="*/ 2 h 368"/>
                <a:gd name="T4" fmla="*/ 19 w 24"/>
                <a:gd name="T5" fmla="*/ 367 h 368"/>
                <a:gd name="T6" fmla="*/ 23 w 24"/>
                <a:gd name="T7" fmla="*/ 367 h 368"/>
                <a:gd name="T8" fmla="*/ 4 w 24"/>
                <a:gd name="T9" fmla="*/ 2 h 368"/>
                <a:gd name="T10" fmla="*/ 2 w 24"/>
                <a:gd name="T11" fmla="*/ 0 h 368"/>
                <a:gd name="T12" fmla="*/ 4 w 24"/>
                <a:gd name="T13" fmla="*/ 2 h 368"/>
                <a:gd name="T14" fmla="*/ 4 w 24"/>
                <a:gd name="T15" fmla="*/ 0 h 368"/>
                <a:gd name="T16" fmla="*/ 2 w 24"/>
                <a:gd name="T17" fmla="*/ 0 h 368"/>
                <a:gd name="T18" fmla="*/ 2 w 24"/>
                <a:gd name="T19" fmla="*/ 3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8">
                  <a:moveTo>
                    <a:pt x="2" y="3"/>
                  </a:moveTo>
                  <a:lnTo>
                    <a:pt x="0" y="2"/>
                  </a:lnTo>
                  <a:lnTo>
                    <a:pt x="19" y="367"/>
                  </a:lnTo>
                  <a:lnTo>
                    <a:pt x="23" y="367"/>
                  </a:lnTo>
                  <a:lnTo>
                    <a:pt x="4" y="2"/>
                  </a:lnTo>
                  <a:lnTo>
                    <a:pt x="2" y="0"/>
                  </a:lnTo>
                  <a:lnTo>
                    <a:pt x="4" y="2"/>
                  </a:lnTo>
                  <a:lnTo>
                    <a:pt x="4" y="0"/>
                  </a:lnTo>
                  <a:lnTo>
                    <a:pt x="2" y="0"/>
                  </a:lnTo>
                  <a:lnTo>
                    <a:pt x="2" y="3"/>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3" name="Freeform 31"/>
            <p:cNvSpPr>
              <a:spLocks/>
            </p:cNvSpPr>
            <p:nvPr/>
          </p:nvSpPr>
          <p:spPr bwMode="auto">
            <a:xfrm>
              <a:off x="2696" y="1449"/>
              <a:ext cx="21" cy="17"/>
            </a:xfrm>
            <a:custGeom>
              <a:avLst/>
              <a:gdLst>
                <a:gd name="T0" fmla="*/ 4 w 21"/>
                <a:gd name="T1" fmla="*/ 9 h 17"/>
                <a:gd name="T2" fmla="*/ 1 w 21"/>
                <a:gd name="T3" fmla="*/ 16 h 17"/>
                <a:gd name="T4" fmla="*/ 20 w 21"/>
                <a:gd name="T5" fmla="*/ 16 h 17"/>
                <a:gd name="T6" fmla="*/ 20 w 21"/>
                <a:gd name="T7" fmla="*/ 0 h 17"/>
                <a:gd name="T8" fmla="*/ 1 w 21"/>
                <a:gd name="T9" fmla="*/ 0 h 17"/>
                <a:gd name="T10" fmla="*/ 0 w 21"/>
                <a:gd name="T11" fmla="*/ 9 h 17"/>
                <a:gd name="T12" fmla="*/ 1 w 21"/>
                <a:gd name="T13" fmla="*/ 0 h 17"/>
                <a:gd name="T14" fmla="*/ 0 w 21"/>
                <a:gd name="T15" fmla="*/ 0 h 17"/>
                <a:gd name="T16" fmla="*/ 0 w 21"/>
                <a:gd name="T17" fmla="*/ 9 h 17"/>
                <a:gd name="T18" fmla="*/ 4 w 21"/>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7">
                  <a:moveTo>
                    <a:pt x="4" y="9"/>
                  </a:moveTo>
                  <a:lnTo>
                    <a:pt x="1" y="16"/>
                  </a:lnTo>
                  <a:lnTo>
                    <a:pt x="20" y="16"/>
                  </a:lnTo>
                  <a:lnTo>
                    <a:pt x="20" y="0"/>
                  </a:lnTo>
                  <a:lnTo>
                    <a:pt x="1" y="0"/>
                  </a:lnTo>
                  <a:lnTo>
                    <a:pt x="0" y="9"/>
                  </a:lnTo>
                  <a:lnTo>
                    <a:pt x="1" y="0"/>
                  </a:lnTo>
                  <a:lnTo>
                    <a:pt x="0" y="0"/>
                  </a:lnTo>
                  <a:lnTo>
                    <a:pt x="0" y="9"/>
                  </a:lnTo>
                  <a:lnTo>
                    <a:pt x="4" y="9"/>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84" name="Freeform 32"/>
            <p:cNvSpPr>
              <a:spLocks/>
            </p:cNvSpPr>
            <p:nvPr/>
          </p:nvSpPr>
          <p:spPr bwMode="auto">
            <a:xfrm>
              <a:off x="2677" y="1449"/>
              <a:ext cx="25" cy="368"/>
            </a:xfrm>
            <a:custGeom>
              <a:avLst/>
              <a:gdLst>
                <a:gd name="T0" fmla="*/ 2 w 25"/>
                <a:gd name="T1" fmla="*/ 367 h 368"/>
                <a:gd name="T2" fmla="*/ 4 w 25"/>
                <a:gd name="T3" fmla="*/ 364 h 368"/>
                <a:gd name="T4" fmla="*/ 24 w 25"/>
                <a:gd name="T5" fmla="*/ 0 h 368"/>
                <a:gd name="T6" fmla="*/ 19 w 25"/>
                <a:gd name="T7" fmla="*/ 0 h 368"/>
                <a:gd name="T8" fmla="*/ 0 w 25"/>
                <a:gd name="T9" fmla="*/ 364 h 368"/>
                <a:gd name="T10" fmla="*/ 2 w 25"/>
                <a:gd name="T11" fmla="*/ 363 h 368"/>
                <a:gd name="T12" fmla="*/ 2 w 25"/>
                <a:gd name="T13" fmla="*/ 367 h 368"/>
                <a:gd name="T14" fmla="*/ 4 w 25"/>
                <a:gd name="T15" fmla="*/ 367 h 368"/>
                <a:gd name="T16" fmla="*/ 4 w 25"/>
                <a:gd name="T17" fmla="*/ 364 h 368"/>
                <a:gd name="T18" fmla="*/ 2 w 25"/>
                <a:gd name="T19" fmla="*/ 367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68">
                  <a:moveTo>
                    <a:pt x="2" y="367"/>
                  </a:moveTo>
                  <a:lnTo>
                    <a:pt x="4" y="364"/>
                  </a:lnTo>
                  <a:lnTo>
                    <a:pt x="24" y="0"/>
                  </a:lnTo>
                  <a:lnTo>
                    <a:pt x="19" y="0"/>
                  </a:lnTo>
                  <a:lnTo>
                    <a:pt x="0" y="364"/>
                  </a:lnTo>
                  <a:lnTo>
                    <a:pt x="2" y="363"/>
                  </a:lnTo>
                  <a:lnTo>
                    <a:pt x="2" y="367"/>
                  </a:lnTo>
                  <a:lnTo>
                    <a:pt x="4" y="367"/>
                  </a:lnTo>
                  <a:lnTo>
                    <a:pt x="4" y="364"/>
                  </a:lnTo>
                  <a:lnTo>
                    <a:pt x="2" y="367"/>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49155" name="Freeform 3"/>
          <p:cNvSpPr>
            <a:spLocks/>
          </p:cNvSpPr>
          <p:nvPr/>
        </p:nvSpPr>
        <p:spPr bwMode="auto">
          <a:xfrm rot="5400000" flipH="1">
            <a:off x="3326606" y="4437095"/>
            <a:ext cx="731838" cy="1441450"/>
          </a:xfrm>
          <a:custGeom>
            <a:avLst/>
            <a:gdLst>
              <a:gd name="T0" fmla="*/ 85 w 461"/>
              <a:gd name="T1" fmla="*/ 426 h 572"/>
              <a:gd name="T2" fmla="*/ 91 w 461"/>
              <a:gd name="T3" fmla="*/ 392 h 572"/>
              <a:gd name="T4" fmla="*/ 99 w 461"/>
              <a:gd name="T5" fmla="*/ 358 h 572"/>
              <a:gd name="T6" fmla="*/ 110 w 461"/>
              <a:gd name="T7" fmla="*/ 325 h 572"/>
              <a:gd name="T8" fmla="*/ 123 w 461"/>
              <a:gd name="T9" fmla="*/ 294 h 572"/>
              <a:gd name="T10" fmla="*/ 141 w 461"/>
              <a:gd name="T11" fmla="*/ 263 h 572"/>
              <a:gd name="T12" fmla="*/ 159 w 461"/>
              <a:gd name="T13" fmla="*/ 232 h 572"/>
              <a:gd name="T14" fmla="*/ 179 w 461"/>
              <a:gd name="T15" fmla="*/ 203 h 572"/>
              <a:gd name="T16" fmla="*/ 203 w 461"/>
              <a:gd name="T17" fmla="*/ 175 h 572"/>
              <a:gd name="T18" fmla="*/ 227 w 461"/>
              <a:gd name="T19" fmla="*/ 148 h 572"/>
              <a:gd name="T20" fmla="*/ 254 w 461"/>
              <a:gd name="T21" fmla="*/ 122 h 572"/>
              <a:gd name="T22" fmla="*/ 283 w 461"/>
              <a:gd name="T23" fmla="*/ 98 h 572"/>
              <a:gd name="T24" fmla="*/ 313 w 461"/>
              <a:gd name="T25" fmla="*/ 74 h 572"/>
              <a:gd name="T26" fmla="*/ 345 w 461"/>
              <a:gd name="T27" fmla="*/ 54 h 572"/>
              <a:gd name="T28" fmla="*/ 377 w 461"/>
              <a:gd name="T29" fmla="*/ 33 h 572"/>
              <a:gd name="T30" fmla="*/ 411 w 461"/>
              <a:gd name="T31" fmla="*/ 16 h 572"/>
              <a:gd name="T32" fmla="*/ 446 w 461"/>
              <a:gd name="T33" fmla="*/ 0 h 572"/>
              <a:gd name="T34" fmla="*/ 446 w 461"/>
              <a:gd name="T35" fmla="*/ 20 h 572"/>
              <a:gd name="T36" fmla="*/ 419 w 461"/>
              <a:gd name="T37" fmla="*/ 38 h 572"/>
              <a:gd name="T38" fmla="*/ 393 w 461"/>
              <a:gd name="T39" fmla="*/ 59 h 572"/>
              <a:gd name="T40" fmla="*/ 370 w 461"/>
              <a:gd name="T41" fmla="*/ 80 h 572"/>
              <a:gd name="T42" fmla="*/ 349 w 461"/>
              <a:gd name="T43" fmla="*/ 103 h 572"/>
              <a:gd name="T44" fmla="*/ 328 w 461"/>
              <a:gd name="T45" fmla="*/ 126 h 572"/>
              <a:gd name="T46" fmla="*/ 311 w 461"/>
              <a:gd name="T47" fmla="*/ 150 h 572"/>
              <a:gd name="T48" fmla="*/ 295 w 461"/>
              <a:gd name="T49" fmla="*/ 176 h 572"/>
              <a:gd name="T50" fmla="*/ 281 w 461"/>
              <a:gd name="T51" fmla="*/ 202 h 572"/>
              <a:gd name="T52" fmla="*/ 270 w 461"/>
              <a:gd name="T53" fmla="*/ 230 h 572"/>
              <a:gd name="T54" fmla="*/ 258 w 461"/>
              <a:gd name="T55" fmla="*/ 257 h 572"/>
              <a:gd name="T56" fmla="*/ 250 w 461"/>
              <a:gd name="T57" fmla="*/ 286 h 572"/>
              <a:gd name="T58" fmla="*/ 245 w 461"/>
              <a:gd name="T59" fmla="*/ 314 h 572"/>
              <a:gd name="T60" fmla="*/ 241 w 461"/>
              <a:gd name="T61" fmla="*/ 345 h 572"/>
              <a:gd name="T62" fmla="*/ 239 w 461"/>
              <a:gd name="T63" fmla="*/ 375 h 572"/>
              <a:gd name="T64" fmla="*/ 239 w 461"/>
              <a:gd name="T65" fmla="*/ 407 h 572"/>
              <a:gd name="T66" fmla="*/ 336 w 461"/>
              <a:gd name="T67" fmla="*/ 420 h 572"/>
              <a:gd name="T68" fmla="*/ 0 w 461"/>
              <a:gd name="T69" fmla="*/ 42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1" h="572">
                <a:moveTo>
                  <a:pt x="85" y="426"/>
                </a:moveTo>
                <a:lnTo>
                  <a:pt x="85" y="426"/>
                </a:lnTo>
                <a:lnTo>
                  <a:pt x="88" y="409"/>
                </a:lnTo>
                <a:lnTo>
                  <a:pt x="91" y="392"/>
                </a:lnTo>
                <a:lnTo>
                  <a:pt x="95" y="375"/>
                </a:lnTo>
                <a:lnTo>
                  <a:pt x="99" y="358"/>
                </a:lnTo>
                <a:lnTo>
                  <a:pt x="105" y="342"/>
                </a:lnTo>
                <a:lnTo>
                  <a:pt x="110" y="325"/>
                </a:lnTo>
                <a:lnTo>
                  <a:pt x="117" y="310"/>
                </a:lnTo>
                <a:lnTo>
                  <a:pt x="123" y="294"/>
                </a:lnTo>
                <a:lnTo>
                  <a:pt x="132" y="278"/>
                </a:lnTo>
                <a:lnTo>
                  <a:pt x="141" y="263"/>
                </a:lnTo>
                <a:lnTo>
                  <a:pt x="150" y="247"/>
                </a:lnTo>
                <a:lnTo>
                  <a:pt x="159" y="232"/>
                </a:lnTo>
                <a:lnTo>
                  <a:pt x="169" y="218"/>
                </a:lnTo>
                <a:lnTo>
                  <a:pt x="179" y="203"/>
                </a:lnTo>
                <a:lnTo>
                  <a:pt x="191" y="188"/>
                </a:lnTo>
                <a:lnTo>
                  <a:pt x="203" y="175"/>
                </a:lnTo>
                <a:lnTo>
                  <a:pt x="214" y="161"/>
                </a:lnTo>
                <a:lnTo>
                  <a:pt x="227" y="148"/>
                </a:lnTo>
                <a:lnTo>
                  <a:pt x="240" y="135"/>
                </a:lnTo>
                <a:lnTo>
                  <a:pt x="254" y="122"/>
                </a:lnTo>
                <a:lnTo>
                  <a:pt x="268" y="109"/>
                </a:lnTo>
                <a:lnTo>
                  <a:pt x="283" y="98"/>
                </a:lnTo>
                <a:lnTo>
                  <a:pt x="297" y="86"/>
                </a:lnTo>
                <a:lnTo>
                  <a:pt x="313" y="74"/>
                </a:lnTo>
                <a:lnTo>
                  <a:pt x="327" y="64"/>
                </a:lnTo>
                <a:lnTo>
                  <a:pt x="345" y="54"/>
                </a:lnTo>
                <a:lnTo>
                  <a:pt x="360" y="43"/>
                </a:lnTo>
                <a:lnTo>
                  <a:pt x="377" y="33"/>
                </a:lnTo>
                <a:lnTo>
                  <a:pt x="393" y="25"/>
                </a:lnTo>
                <a:lnTo>
                  <a:pt x="411" y="16"/>
                </a:lnTo>
                <a:lnTo>
                  <a:pt x="428" y="7"/>
                </a:lnTo>
                <a:lnTo>
                  <a:pt x="446" y="0"/>
                </a:lnTo>
                <a:lnTo>
                  <a:pt x="460" y="10"/>
                </a:lnTo>
                <a:lnTo>
                  <a:pt x="446" y="20"/>
                </a:lnTo>
                <a:lnTo>
                  <a:pt x="432" y="29"/>
                </a:lnTo>
                <a:lnTo>
                  <a:pt x="419" y="38"/>
                </a:lnTo>
                <a:lnTo>
                  <a:pt x="406" y="49"/>
                </a:lnTo>
                <a:lnTo>
                  <a:pt x="393" y="59"/>
                </a:lnTo>
                <a:lnTo>
                  <a:pt x="382" y="69"/>
                </a:lnTo>
                <a:lnTo>
                  <a:pt x="370" y="80"/>
                </a:lnTo>
                <a:lnTo>
                  <a:pt x="359" y="91"/>
                </a:lnTo>
                <a:lnTo>
                  <a:pt x="349" y="103"/>
                </a:lnTo>
                <a:lnTo>
                  <a:pt x="339" y="114"/>
                </a:lnTo>
                <a:lnTo>
                  <a:pt x="328" y="126"/>
                </a:lnTo>
                <a:lnTo>
                  <a:pt x="319" y="138"/>
                </a:lnTo>
                <a:lnTo>
                  <a:pt x="311" y="150"/>
                </a:lnTo>
                <a:lnTo>
                  <a:pt x="302" y="163"/>
                </a:lnTo>
                <a:lnTo>
                  <a:pt x="295" y="176"/>
                </a:lnTo>
                <a:lnTo>
                  <a:pt x="288" y="190"/>
                </a:lnTo>
                <a:lnTo>
                  <a:pt x="281" y="202"/>
                </a:lnTo>
                <a:lnTo>
                  <a:pt x="275" y="215"/>
                </a:lnTo>
                <a:lnTo>
                  <a:pt x="270" y="230"/>
                </a:lnTo>
                <a:lnTo>
                  <a:pt x="263" y="243"/>
                </a:lnTo>
                <a:lnTo>
                  <a:pt x="258" y="257"/>
                </a:lnTo>
                <a:lnTo>
                  <a:pt x="255" y="271"/>
                </a:lnTo>
                <a:lnTo>
                  <a:pt x="250" y="286"/>
                </a:lnTo>
                <a:lnTo>
                  <a:pt x="247" y="300"/>
                </a:lnTo>
                <a:lnTo>
                  <a:pt x="245" y="314"/>
                </a:lnTo>
                <a:lnTo>
                  <a:pt x="242" y="329"/>
                </a:lnTo>
                <a:lnTo>
                  <a:pt x="241" y="345"/>
                </a:lnTo>
                <a:lnTo>
                  <a:pt x="239" y="360"/>
                </a:lnTo>
                <a:lnTo>
                  <a:pt x="239" y="375"/>
                </a:lnTo>
                <a:lnTo>
                  <a:pt x="239" y="391"/>
                </a:lnTo>
                <a:lnTo>
                  <a:pt x="239" y="407"/>
                </a:lnTo>
                <a:lnTo>
                  <a:pt x="240" y="423"/>
                </a:lnTo>
                <a:lnTo>
                  <a:pt x="336" y="420"/>
                </a:lnTo>
                <a:lnTo>
                  <a:pt x="172" y="571"/>
                </a:lnTo>
                <a:lnTo>
                  <a:pt x="0" y="428"/>
                </a:lnTo>
                <a:lnTo>
                  <a:pt x="85" y="426"/>
                </a:lnTo>
              </a:path>
            </a:pathLst>
          </a:custGeom>
          <a:solidFill>
            <a:schemeClr val="tx2"/>
          </a:solidFill>
          <a:ln w="22225"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58" name="Freeform 6"/>
          <p:cNvSpPr>
            <a:spLocks/>
          </p:cNvSpPr>
          <p:nvPr/>
        </p:nvSpPr>
        <p:spPr bwMode="auto">
          <a:xfrm>
            <a:off x="4843463" y="2042352"/>
            <a:ext cx="53975" cy="26987"/>
          </a:xfrm>
          <a:custGeom>
            <a:avLst/>
            <a:gdLst>
              <a:gd name="T0" fmla="*/ 4 w 21"/>
              <a:gd name="T1" fmla="*/ 9 h 17"/>
              <a:gd name="T2" fmla="*/ 1 w 21"/>
              <a:gd name="T3" fmla="*/ 16 h 17"/>
              <a:gd name="T4" fmla="*/ 20 w 21"/>
              <a:gd name="T5" fmla="*/ 16 h 17"/>
              <a:gd name="T6" fmla="*/ 20 w 21"/>
              <a:gd name="T7" fmla="*/ 0 h 17"/>
              <a:gd name="T8" fmla="*/ 1 w 21"/>
              <a:gd name="T9" fmla="*/ 0 h 17"/>
              <a:gd name="T10" fmla="*/ 0 w 21"/>
              <a:gd name="T11" fmla="*/ 9 h 17"/>
              <a:gd name="T12" fmla="*/ 1 w 21"/>
              <a:gd name="T13" fmla="*/ 0 h 17"/>
              <a:gd name="T14" fmla="*/ 0 w 21"/>
              <a:gd name="T15" fmla="*/ 0 h 17"/>
              <a:gd name="T16" fmla="*/ 0 w 21"/>
              <a:gd name="T17" fmla="*/ 9 h 17"/>
              <a:gd name="T18" fmla="*/ 4 w 21"/>
              <a:gd name="T19"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7">
                <a:moveTo>
                  <a:pt x="4" y="9"/>
                </a:moveTo>
                <a:lnTo>
                  <a:pt x="1" y="16"/>
                </a:lnTo>
                <a:lnTo>
                  <a:pt x="20" y="16"/>
                </a:lnTo>
                <a:lnTo>
                  <a:pt x="20" y="0"/>
                </a:lnTo>
                <a:lnTo>
                  <a:pt x="1" y="0"/>
                </a:lnTo>
                <a:lnTo>
                  <a:pt x="0" y="9"/>
                </a:lnTo>
                <a:lnTo>
                  <a:pt x="1" y="0"/>
                </a:lnTo>
                <a:lnTo>
                  <a:pt x="0" y="0"/>
                </a:lnTo>
                <a:lnTo>
                  <a:pt x="0" y="9"/>
                </a:lnTo>
                <a:lnTo>
                  <a:pt x="4" y="9"/>
                </a:lnTo>
              </a:path>
            </a:pathLst>
          </a:custGeom>
          <a:solidFill>
            <a:schemeClr val="tx2"/>
          </a:solidFill>
          <a:ln w="12700" cap="rnd" cmpd="sng">
            <a:solidFill>
              <a:schemeClr val="accent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59" name="Freeform 7"/>
          <p:cNvSpPr>
            <a:spLocks/>
          </p:cNvSpPr>
          <p:nvPr/>
        </p:nvSpPr>
        <p:spPr bwMode="auto">
          <a:xfrm rot="-5400000">
            <a:off x="5307806" y="4506945"/>
            <a:ext cx="731838" cy="1301750"/>
          </a:xfrm>
          <a:custGeom>
            <a:avLst/>
            <a:gdLst>
              <a:gd name="T0" fmla="*/ 85 w 461"/>
              <a:gd name="T1" fmla="*/ 426 h 572"/>
              <a:gd name="T2" fmla="*/ 91 w 461"/>
              <a:gd name="T3" fmla="*/ 392 h 572"/>
              <a:gd name="T4" fmla="*/ 99 w 461"/>
              <a:gd name="T5" fmla="*/ 358 h 572"/>
              <a:gd name="T6" fmla="*/ 110 w 461"/>
              <a:gd name="T7" fmla="*/ 325 h 572"/>
              <a:gd name="T8" fmla="*/ 123 w 461"/>
              <a:gd name="T9" fmla="*/ 294 h 572"/>
              <a:gd name="T10" fmla="*/ 141 w 461"/>
              <a:gd name="T11" fmla="*/ 263 h 572"/>
              <a:gd name="T12" fmla="*/ 159 w 461"/>
              <a:gd name="T13" fmla="*/ 232 h 572"/>
              <a:gd name="T14" fmla="*/ 179 w 461"/>
              <a:gd name="T15" fmla="*/ 203 h 572"/>
              <a:gd name="T16" fmla="*/ 203 w 461"/>
              <a:gd name="T17" fmla="*/ 175 h 572"/>
              <a:gd name="T18" fmla="*/ 227 w 461"/>
              <a:gd name="T19" fmla="*/ 148 h 572"/>
              <a:gd name="T20" fmla="*/ 254 w 461"/>
              <a:gd name="T21" fmla="*/ 122 h 572"/>
              <a:gd name="T22" fmla="*/ 283 w 461"/>
              <a:gd name="T23" fmla="*/ 98 h 572"/>
              <a:gd name="T24" fmla="*/ 313 w 461"/>
              <a:gd name="T25" fmla="*/ 74 h 572"/>
              <a:gd name="T26" fmla="*/ 345 w 461"/>
              <a:gd name="T27" fmla="*/ 54 h 572"/>
              <a:gd name="T28" fmla="*/ 377 w 461"/>
              <a:gd name="T29" fmla="*/ 33 h 572"/>
              <a:gd name="T30" fmla="*/ 411 w 461"/>
              <a:gd name="T31" fmla="*/ 16 h 572"/>
              <a:gd name="T32" fmla="*/ 446 w 461"/>
              <a:gd name="T33" fmla="*/ 0 h 572"/>
              <a:gd name="T34" fmla="*/ 446 w 461"/>
              <a:gd name="T35" fmla="*/ 20 h 572"/>
              <a:gd name="T36" fmla="*/ 419 w 461"/>
              <a:gd name="T37" fmla="*/ 38 h 572"/>
              <a:gd name="T38" fmla="*/ 393 w 461"/>
              <a:gd name="T39" fmla="*/ 59 h 572"/>
              <a:gd name="T40" fmla="*/ 370 w 461"/>
              <a:gd name="T41" fmla="*/ 80 h 572"/>
              <a:gd name="T42" fmla="*/ 349 w 461"/>
              <a:gd name="T43" fmla="*/ 103 h 572"/>
              <a:gd name="T44" fmla="*/ 328 w 461"/>
              <a:gd name="T45" fmla="*/ 126 h 572"/>
              <a:gd name="T46" fmla="*/ 311 w 461"/>
              <a:gd name="T47" fmla="*/ 150 h 572"/>
              <a:gd name="T48" fmla="*/ 295 w 461"/>
              <a:gd name="T49" fmla="*/ 176 h 572"/>
              <a:gd name="T50" fmla="*/ 281 w 461"/>
              <a:gd name="T51" fmla="*/ 202 h 572"/>
              <a:gd name="T52" fmla="*/ 270 w 461"/>
              <a:gd name="T53" fmla="*/ 230 h 572"/>
              <a:gd name="T54" fmla="*/ 258 w 461"/>
              <a:gd name="T55" fmla="*/ 257 h 572"/>
              <a:gd name="T56" fmla="*/ 250 w 461"/>
              <a:gd name="T57" fmla="*/ 286 h 572"/>
              <a:gd name="T58" fmla="*/ 245 w 461"/>
              <a:gd name="T59" fmla="*/ 314 h 572"/>
              <a:gd name="T60" fmla="*/ 241 w 461"/>
              <a:gd name="T61" fmla="*/ 345 h 572"/>
              <a:gd name="T62" fmla="*/ 239 w 461"/>
              <a:gd name="T63" fmla="*/ 375 h 572"/>
              <a:gd name="T64" fmla="*/ 239 w 461"/>
              <a:gd name="T65" fmla="*/ 407 h 572"/>
              <a:gd name="T66" fmla="*/ 336 w 461"/>
              <a:gd name="T67" fmla="*/ 420 h 572"/>
              <a:gd name="T68" fmla="*/ 0 w 461"/>
              <a:gd name="T69" fmla="*/ 42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1" h="572">
                <a:moveTo>
                  <a:pt x="85" y="426"/>
                </a:moveTo>
                <a:lnTo>
                  <a:pt x="85" y="426"/>
                </a:lnTo>
                <a:lnTo>
                  <a:pt x="88" y="409"/>
                </a:lnTo>
                <a:lnTo>
                  <a:pt x="91" y="392"/>
                </a:lnTo>
                <a:lnTo>
                  <a:pt x="95" y="375"/>
                </a:lnTo>
                <a:lnTo>
                  <a:pt x="99" y="358"/>
                </a:lnTo>
                <a:lnTo>
                  <a:pt x="105" y="342"/>
                </a:lnTo>
                <a:lnTo>
                  <a:pt x="110" y="325"/>
                </a:lnTo>
                <a:lnTo>
                  <a:pt x="117" y="310"/>
                </a:lnTo>
                <a:lnTo>
                  <a:pt x="123" y="294"/>
                </a:lnTo>
                <a:lnTo>
                  <a:pt x="132" y="278"/>
                </a:lnTo>
                <a:lnTo>
                  <a:pt x="141" y="263"/>
                </a:lnTo>
                <a:lnTo>
                  <a:pt x="150" y="247"/>
                </a:lnTo>
                <a:lnTo>
                  <a:pt x="159" y="232"/>
                </a:lnTo>
                <a:lnTo>
                  <a:pt x="169" y="218"/>
                </a:lnTo>
                <a:lnTo>
                  <a:pt x="179" y="203"/>
                </a:lnTo>
                <a:lnTo>
                  <a:pt x="191" y="188"/>
                </a:lnTo>
                <a:lnTo>
                  <a:pt x="203" y="175"/>
                </a:lnTo>
                <a:lnTo>
                  <a:pt x="214" y="161"/>
                </a:lnTo>
                <a:lnTo>
                  <a:pt x="227" y="148"/>
                </a:lnTo>
                <a:lnTo>
                  <a:pt x="240" y="135"/>
                </a:lnTo>
                <a:lnTo>
                  <a:pt x="254" y="122"/>
                </a:lnTo>
                <a:lnTo>
                  <a:pt x="268" y="109"/>
                </a:lnTo>
                <a:lnTo>
                  <a:pt x="283" y="98"/>
                </a:lnTo>
                <a:lnTo>
                  <a:pt x="297" y="86"/>
                </a:lnTo>
                <a:lnTo>
                  <a:pt x="313" y="74"/>
                </a:lnTo>
                <a:lnTo>
                  <a:pt x="327" y="64"/>
                </a:lnTo>
                <a:lnTo>
                  <a:pt x="345" y="54"/>
                </a:lnTo>
                <a:lnTo>
                  <a:pt x="360" y="43"/>
                </a:lnTo>
                <a:lnTo>
                  <a:pt x="377" y="33"/>
                </a:lnTo>
                <a:lnTo>
                  <a:pt x="393" y="25"/>
                </a:lnTo>
                <a:lnTo>
                  <a:pt x="411" y="16"/>
                </a:lnTo>
                <a:lnTo>
                  <a:pt x="428" y="7"/>
                </a:lnTo>
                <a:lnTo>
                  <a:pt x="446" y="0"/>
                </a:lnTo>
                <a:lnTo>
                  <a:pt x="460" y="10"/>
                </a:lnTo>
                <a:lnTo>
                  <a:pt x="446" y="20"/>
                </a:lnTo>
                <a:lnTo>
                  <a:pt x="432" y="29"/>
                </a:lnTo>
                <a:lnTo>
                  <a:pt x="419" y="38"/>
                </a:lnTo>
                <a:lnTo>
                  <a:pt x="406" y="49"/>
                </a:lnTo>
                <a:lnTo>
                  <a:pt x="393" y="59"/>
                </a:lnTo>
                <a:lnTo>
                  <a:pt x="382" y="69"/>
                </a:lnTo>
                <a:lnTo>
                  <a:pt x="370" y="80"/>
                </a:lnTo>
                <a:lnTo>
                  <a:pt x="359" y="91"/>
                </a:lnTo>
                <a:lnTo>
                  <a:pt x="349" y="103"/>
                </a:lnTo>
                <a:lnTo>
                  <a:pt x="339" y="114"/>
                </a:lnTo>
                <a:lnTo>
                  <a:pt x="328" y="126"/>
                </a:lnTo>
                <a:lnTo>
                  <a:pt x="319" y="138"/>
                </a:lnTo>
                <a:lnTo>
                  <a:pt x="311" y="150"/>
                </a:lnTo>
                <a:lnTo>
                  <a:pt x="302" y="163"/>
                </a:lnTo>
                <a:lnTo>
                  <a:pt x="295" y="176"/>
                </a:lnTo>
                <a:lnTo>
                  <a:pt x="288" y="190"/>
                </a:lnTo>
                <a:lnTo>
                  <a:pt x="281" y="202"/>
                </a:lnTo>
                <a:lnTo>
                  <a:pt x="275" y="215"/>
                </a:lnTo>
                <a:lnTo>
                  <a:pt x="270" y="230"/>
                </a:lnTo>
                <a:lnTo>
                  <a:pt x="263" y="243"/>
                </a:lnTo>
                <a:lnTo>
                  <a:pt x="258" y="257"/>
                </a:lnTo>
                <a:lnTo>
                  <a:pt x="255" y="271"/>
                </a:lnTo>
                <a:lnTo>
                  <a:pt x="250" y="286"/>
                </a:lnTo>
                <a:lnTo>
                  <a:pt x="247" y="300"/>
                </a:lnTo>
                <a:lnTo>
                  <a:pt x="245" y="314"/>
                </a:lnTo>
                <a:lnTo>
                  <a:pt x="242" y="329"/>
                </a:lnTo>
                <a:lnTo>
                  <a:pt x="241" y="345"/>
                </a:lnTo>
                <a:lnTo>
                  <a:pt x="239" y="360"/>
                </a:lnTo>
                <a:lnTo>
                  <a:pt x="239" y="375"/>
                </a:lnTo>
                <a:lnTo>
                  <a:pt x="239" y="391"/>
                </a:lnTo>
                <a:lnTo>
                  <a:pt x="239" y="407"/>
                </a:lnTo>
                <a:lnTo>
                  <a:pt x="240" y="423"/>
                </a:lnTo>
                <a:lnTo>
                  <a:pt x="336" y="420"/>
                </a:lnTo>
                <a:lnTo>
                  <a:pt x="172" y="571"/>
                </a:lnTo>
                <a:lnTo>
                  <a:pt x="0" y="428"/>
                </a:lnTo>
                <a:lnTo>
                  <a:pt x="85" y="426"/>
                </a:lnTo>
              </a:path>
            </a:pathLst>
          </a:custGeom>
          <a:solidFill>
            <a:schemeClr val="tx2"/>
          </a:solidFill>
          <a:ln w="22225"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pic>
        <p:nvPicPr>
          <p:cNvPr id="49161" name="Picture 9" descr="Image" title="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570739"/>
            <a:ext cx="2057400" cy="1546947"/>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49162" name="Rectangle 10"/>
          <p:cNvSpPr>
            <a:spLocks noChangeArrowheads="1"/>
          </p:cNvSpPr>
          <p:nvPr/>
        </p:nvSpPr>
        <p:spPr bwMode="auto">
          <a:xfrm>
            <a:off x="3352800" y="123821"/>
            <a:ext cx="2514600" cy="40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eaLnBrk="0" hangingPunct="0"/>
            <a:r>
              <a:rPr lang="en-US" altLang="en-US" sz="2000" dirty="0" err="1" smtClean="0">
                <a:solidFill>
                  <a:schemeClr val="tx2"/>
                </a:solidFill>
                <a:latin typeface="Gill Sans MT" panose="020B0502020104020203" pitchFamily="34" charset="0"/>
                <a:cs typeface="Gill Sans"/>
              </a:rPr>
              <a:t>Décontamination</a:t>
            </a:r>
            <a:endParaRPr lang="en-US" altLang="en-US" sz="2000" dirty="0">
              <a:solidFill>
                <a:schemeClr val="tx2"/>
              </a:solidFill>
              <a:latin typeface="Gill Sans MT" panose="020B0502020104020203" pitchFamily="34" charset="0"/>
              <a:cs typeface="Gill Sans"/>
            </a:endParaRPr>
          </a:p>
        </p:txBody>
      </p:sp>
      <p:sp>
        <p:nvSpPr>
          <p:cNvPr id="49164" name="Rectangle 12"/>
          <p:cNvSpPr>
            <a:spLocks noChangeArrowheads="1"/>
          </p:cNvSpPr>
          <p:nvPr/>
        </p:nvSpPr>
        <p:spPr bwMode="auto">
          <a:xfrm>
            <a:off x="3932361" y="2636169"/>
            <a:ext cx="1530626" cy="400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eaLnBrk="0" hangingPunct="0"/>
            <a:r>
              <a:rPr lang="en-US" altLang="en-US" sz="2000" dirty="0" err="1" smtClean="0">
                <a:solidFill>
                  <a:srgbClr val="002A6C"/>
                </a:solidFill>
                <a:latin typeface="Gill Sans MT" panose="020B0502020104020203" pitchFamily="34" charset="0"/>
              </a:rPr>
              <a:t>Nettoyage</a:t>
            </a:r>
            <a:endParaRPr lang="en-US" altLang="en-US" sz="2000" dirty="0">
              <a:solidFill>
                <a:srgbClr val="002A6C"/>
              </a:solidFill>
              <a:latin typeface="Gill Sans MT" panose="020B0502020104020203" pitchFamily="34" charset="0"/>
            </a:endParaRPr>
          </a:p>
        </p:txBody>
      </p:sp>
      <p:pic>
        <p:nvPicPr>
          <p:cNvPr id="49165" name="Picture 13" descr="Image" title="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3993" y="3063114"/>
            <a:ext cx="2194560" cy="167640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49166" name="Rectangle 14"/>
          <p:cNvSpPr>
            <a:spLocks noGrp="1" noChangeArrowheads="1"/>
          </p:cNvSpPr>
          <p:nvPr>
            <p:ph type="body" sz="half" idx="4294967295"/>
          </p:nvPr>
        </p:nvSpPr>
        <p:spPr>
          <a:xfrm>
            <a:off x="576384" y="2649949"/>
            <a:ext cx="2743200" cy="1751427"/>
          </a:xfrm>
          <a:noFill/>
          <a:ln/>
        </p:spPr>
        <p:txBody>
          <a:bodyPr/>
          <a:lstStyle/>
          <a:p>
            <a:pPr>
              <a:spcBef>
                <a:spcPct val="0"/>
              </a:spcBef>
              <a:buFont typeface="Wingdings" panose="05000000000000000000" pitchFamily="2" charset="2"/>
              <a:buNone/>
            </a:pPr>
            <a:r>
              <a:rPr lang="fr-CA" altLang="en-US" sz="2000" dirty="0" smtClean="0">
                <a:solidFill>
                  <a:schemeClr val="tx2"/>
                </a:solidFill>
                <a:cs typeface="Gill Sans"/>
              </a:rPr>
              <a:t>Stérilisation :</a:t>
            </a:r>
          </a:p>
          <a:p>
            <a:pPr marL="231775" indent="-231775">
              <a:spcBef>
                <a:spcPct val="0"/>
              </a:spcBef>
            </a:pPr>
            <a:r>
              <a:rPr lang="fr-CA" altLang="en-US" sz="1800" dirty="0" smtClean="0">
                <a:solidFill>
                  <a:schemeClr val="tx2"/>
                </a:solidFill>
                <a:cs typeface="Gill Sans"/>
              </a:rPr>
              <a:t>Chimique </a:t>
            </a:r>
          </a:p>
          <a:p>
            <a:pPr marL="231775" indent="-231775">
              <a:spcBef>
                <a:spcPct val="0"/>
              </a:spcBef>
            </a:pPr>
            <a:r>
              <a:rPr lang="fr-CA" altLang="en-US" sz="1800" dirty="0" smtClean="0">
                <a:solidFill>
                  <a:schemeClr val="tx2"/>
                </a:solidFill>
                <a:cs typeface="Gill Sans"/>
              </a:rPr>
              <a:t>Autoclave</a:t>
            </a:r>
          </a:p>
          <a:p>
            <a:pPr marL="231775" indent="-231775">
              <a:spcBef>
                <a:spcPct val="0"/>
              </a:spcBef>
            </a:pPr>
            <a:r>
              <a:rPr lang="fr-CA" altLang="en-US" sz="1800" dirty="0" smtClean="0">
                <a:solidFill>
                  <a:schemeClr val="tx2"/>
                </a:solidFill>
                <a:cs typeface="Gill Sans"/>
              </a:rPr>
              <a:t>Chaleur sèche</a:t>
            </a:r>
            <a:endParaRPr lang="fr-CA" altLang="en-US" sz="1800" dirty="0">
              <a:solidFill>
                <a:schemeClr val="tx2"/>
              </a:solidFill>
              <a:cs typeface="Gill Sans"/>
            </a:endParaRPr>
          </a:p>
        </p:txBody>
      </p:sp>
      <p:sp>
        <p:nvSpPr>
          <p:cNvPr id="49168" name="Freeform 16"/>
          <p:cNvSpPr>
            <a:spLocks/>
          </p:cNvSpPr>
          <p:nvPr/>
        </p:nvSpPr>
        <p:spPr bwMode="auto">
          <a:xfrm>
            <a:off x="3095066" y="5886130"/>
            <a:ext cx="685800" cy="625475"/>
          </a:xfrm>
          <a:custGeom>
            <a:avLst/>
            <a:gdLst>
              <a:gd name="T0" fmla="*/ 158 w 285"/>
              <a:gd name="T1" fmla="*/ 331 h 376"/>
              <a:gd name="T2" fmla="*/ 158 w 285"/>
              <a:gd name="T3" fmla="*/ 331 h 376"/>
              <a:gd name="T4" fmla="*/ 148 w 285"/>
              <a:gd name="T5" fmla="*/ 324 h 376"/>
              <a:gd name="T6" fmla="*/ 138 w 285"/>
              <a:gd name="T7" fmla="*/ 316 h 376"/>
              <a:gd name="T8" fmla="*/ 127 w 285"/>
              <a:gd name="T9" fmla="*/ 308 h 376"/>
              <a:gd name="T10" fmla="*/ 118 w 285"/>
              <a:gd name="T11" fmla="*/ 301 h 376"/>
              <a:gd name="T12" fmla="*/ 109 w 285"/>
              <a:gd name="T13" fmla="*/ 292 h 376"/>
              <a:gd name="T14" fmla="*/ 101 w 285"/>
              <a:gd name="T15" fmla="*/ 284 h 376"/>
              <a:gd name="T16" fmla="*/ 92 w 285"/>
              <a:gd name="T17" fmla="*/ 275 h 376"/>
              <a:gd name="T18" fmla="*/ 84 w 285"/>
              <a:gd name="T19" fmla="*/ 266 h 376"/>
              <a:gd name="T20" fmla="*/ 76 w 285"/>
              <a:gd name="T21" fmla="*/ 256 h 376"/>
              <a:gd name="T22" fmla="*/ 70 w 285"/>
              <a:gd name="T23" fmla="*/ 247 h 376"/>
              <a:gd name="T24" fmla="*/ 62 w 285"/>
              <a:gd name="T25" fmla="*/ 237 h 376"/>
              <a:gd name="T26" fmla="*/ 55 w 285"/>
              <a:gd name="T27" fmla="*/ 227 h 376"/>
              <a:gd name="T28" fmla="*/ 49 w 285"/>
              <a:gd name="T29" fmla="*/ 217 h 376"/>
              <a:gd name="T30" fmla="*/ 44 w 285"/>
              <a:gd name="T31" fmla="*/ 207 h 376"/>
              <a:gd name="T32" fmla="*/ 38 w 285"/>
              <a:gd name="T33" fmla="*/ 196 h 376"/>
              <a:gd name="T34" fmla="*/ 32 w 285"/>
              <a:gd name="T35" fmla="*/ 185 h 376"/>
              <a:gd name="T36" fmla="*/ 27 w 285"/>
              <a:gd name="T37" fmla="*/ 174 h 376"/>
              <a:gd name="T38" fmla="*/ 23 w 285"/>
              <a:gd name="T39" fmla="*/ 164 h 376"/>
              <a:gd name="T40" fmla="*/ 18 w 285"/>
              <a:gd name="T41" fmla="*/ 153 h 376"/>
              <a:gd name="T42" fmla="*/ 15 w 285"/>
              <a:gd name="T43" fmla="*/ 141 h 376"/>
              <a:gd name="T44" fmla="*/ 12 w 285"/>
              <a:gd name="T45" fmla="*/ 130 h 376"/>
              <a:gd name="T46" fmla="*/ 9 w 285"/>
              <a:gd name="T47" fmla="*/ 118 h 376"/>
              <a:gd name="T48" fmla="*/ 7 w 285"/>
              <a:gd name="T49" fmla="*/ 108 h 376"/>
              <a:gd name="T50" fmla="*/ 5 w 285"/>
              <a:gd name="T51" fmla="*/ 96 h 376"/>
              <a:gd name="T52" fmla="*/ 2 w 285"/>
              <a:gd name="T53" fmla="*/ 85 h 376"/>
              <a:gd name="T54" fmla="*/ 1 w 285"/>
              <a:gd name="T55" fmla="*/ 73 h 376"/>
              <a:gd name="T56" fmla="*/ 0 w 285"/>
              <a:gd name="T57" fmla="*/ 61 h 376"/>
              <a:gd name="T58" fmla="*/ 0 w 285"/>
              <a:gd name="T59" fmla="*/ 50 h 376"/>
              <a:gd name="T60" fmla="*/ 0 w 285"/>
              <a:gd name="T61" fmla="*/ 38 h 376"/>
              <a:gd name="T62" fmla="*/ 0 w 285"/>
              <a:gd name="T63" fmla="*/ 26 h 376"/>
              <a:gd name="T64" fmla="*/ 0 w 285"/>
              <a:gd name="T65" fmla="*/ 14 h 376"/>
              <a:gd name="T66" fmla="*/ 0 w 285"/>
              <a:gd name="T67" fmla="*/ 2 h 376"/>
              <a:gd name="T68" fmla="*/ 12 w 285"/>
              <a:gd name="T69" fmla="*/ 0 h 376"/>
              <a:gd name="T70" fmla="*/ 15 w 285"/>
              <a:gd name="T71" fmla="*/ 20 h 376"/>
              <a:gd name="T72" fmla="*/ 18 w 285"/>
              <a:gd name="T73" fmla="*/ 39 h 376"/>
              <a:gd name="T74" fmla="*/ 25 w 285"/>
              <a:gd name="T75" fmla="*/ 58 h 376"/>
              <a:gd name="T76" fmla="*/ 31 w 285"/>
              <a:gd name="T77" fmla="*/ 78 h 376"/>
              <a:gd name="T78" fmla="*/ 40 w 285"/>
              <a:gd name="T79" fmla="*/ 97 h 376"/>
              <a:gd name="T80" fmla="*/ 49 w 285"/>
              <a:gd name="T81" fmla="*/ 114 h 376"/>
              <a:gd name="T82" fmla="*/ 59 w 285"/>
              <a:gd name="T83" fmla="*/ 131 h 376"/>
              <a:gd name="T84" fmla="*/ 71 w 285"/>
              <a:gd name="T85" fmla="*/ 147 h 376"/>
              <a:gd name="T86" fmla="*/ 84 w 285"/>
              <a:gd name="T87" fmla="*/ 163 h 376"/>
              <a:gd name="T88" fmla="*/ 99 w 285"/>
              <a:gd name="T89" fmla="*/ 178 h 376"/>
              <a:gd name="T90" fmla="*/ 115 w 285"/>
              <a:gd name="T91" fmla="*/ 193 h 376"/>
              <a:gd name="T92" fmla="*/ 131 w 285"/>
              <a:gd name="T93" fmla="*/ 205 h 376"/>
              <a:gd name="T94" fmla="*/ 149 w 285"/>
              <a:gd name="T95" fmla="*/ 219 h 376"/>
              <a:gd name="T96" fmla="*/ 168 w 285"/>
              <a:gd name="T97" fmla="*/ 230 h 376"/>
              <a:gd name="T98" fmla="*/ 187 w 285"/>
              <a:gd name="T99" fmla="*/ 241 h 376"/>
              <a:gd name="T100" fmla="*/ 209 w 285"/>
              <a:gd name="T101" fmla="*/ 252 h 376"/>
              <a:gd name="T102" fmla="*/ 240 w 285"/>
              <a:gd name="T103" fmla="*/ 202 h 376"/>
              <a:gd name="T104" fmla="*/ 284 w 285"/>
              <a:gd name="T105" fmla="*/ 337 h 376"/>
              <a:gd name="T106" fmla="*/ 130 w 285"/>
              <a:gd name="T107" fmla="*/ 375 h 376"/>
              <a:gd name="T108" fmla="*/ 158 w 285"/>
              <a:gd name="T109" fmla="*/ 33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5" h="376">
                <a:moveTo>
                  <a:pt x="158" y="331"/>
                </a:moveTo>
                <a:lnTo>
                  <a:pt x="158" y="331"/>
                </a:lnTo>
                <a:lnTo>
                  <a:pt x="148" y="324"/>
                </a:lnTo>
                <a:lnTo>
                  <a:pt x="138" y="316"/>
                </a:lnTo>
                <a:lnTo>
                  <a:pt x="127" y="308"/>
                </a:lnTo>
                <a:lnTo>
                  <a:pt x="118" y="301"/>
                </a:lnTo>
                <a:lnTo>
                  <a:pt x="109" y="292"/>
                </a:lnTo>
                <a:lnTo>
                  <a:pt x="101" y="284"/>
                </a:lnTo>
                <a:lnTo>
                  <a:pt x="92" y="275"/>
                </a:lnTo>
                <a:lnTo>
                  <a:pt x="84" y="266"/>
                </a:lnTo>
                <a:lnTo>
                  <a:pt x="76" y="256"/>
                </a:lnTo>
                <a:lnTo>
                  <a:pt x="70" y="247"/>
                </a:lnTo>
                <a:lnTo>
                  <a:pt x="62" y="237"/>
                </a:lnTo>
                <a:lnTo>
                  <a:pt x="55" y="227"/>
                </a:lnTo>
                <a:lnTo>
                  <a:pt x="49" y="217"/>
                </a:lnTo>
                <a:lnTo>
                  <a:pt x="44" y="207"/>
                </a:lnTo>
                <a:lnTo>
                  <a:pt x="38" y="196"/>
                </a:lnTo>
                <a:lnTo>
                  <a:pt x="32" y="185"/>
                </a:lnTo>
                <a:lnTo>
                  <a:pt x="27" y="174"/>
                </a:lnTo>
                <a:lnTo>
                  <a:pt x="23" y="164"/>
                </a:lnTo>
                <a:lnTo>
                  <a:pt x="18" y="153"/>
                </a:lnTo>
                <a:lnTo>
                  <a:pt x="15" y="141"/>
                </a:lnTo>
                <a:lnTo>
                  <a:pt x="12" y="130"/>
                </a:lnTo>
                <a:lnTo>
                  <a:pt x="9" y="118"/>
                </a:lnTo>
                <a:lnTo>
                  <a:pt x="7" y="108"/>
                </a:lnTo>
                <a:lnTo>
                  <a:pt x="5" y="96"/>
                </a:lnTo>
                <a:lnTo>
                  <a:pt x="2" y="85"/>
                </a:lnTo>
                <a:lnTo>
                  <a:pt x="1" y="73"/>
                </a:lnTo>
                <a:lnTo>
                  <a:pt x="0" y="61"/>
                </a:lnTo>
                <a:lnTo>
                  <a:pt x="0" y="50"/>
                </a:lnTo>
                <a:lnTo>
                  <a:pt x="0" y="38"/>
                </a:lnTo>
                <a:lnTo>
                  <a:pt x="0" y="26"/>
                </a:lnTo>
                <a:lnTo>
                  <a:pt x="0" y="14"/>
                </a:lnTo>
                <a:lnTo>
                  <a:pt x="0" y="2"/>
                </a:lnTo>
                <a:lnTo>
                  <a:pt x="12" y="0"/>
                </a:lnTo>
                <a:lnTo>
                  <a:pt x="15" y="20"/>
                </a:lnTo>
                <a:lnTo>
                  <a:pt x="18" y="39"/>
                </a:lnTo>
                <a:lnTo>
                  <a:pt x="25" y="58"/>
                </a:lnTo>
                <a:lnTo>
                  <a:pt x="31" y="78"/>
                </a:lnTo>
                <a:lnTo>
                  <a:pt x="40" y="97"/>
                </a:lnTo>
                <a:lnTo>
                  <a:pt x="49" y="114"/>
                </a:lnTo>
                <a:lnTo>
                  <a:pt x="59" y="131"/>
                </a:lnTo>
                <a:lnTo>
                  <a:pt x="71" y="147"/>
                </a:lnTo>
                <a:lnTo>
                  <a:pt x="84" y="163"/>
                </a:lnTo>
                <a:lnTo>
                  <a:pt x="99" y="178"/>
                </a:lnTo>
                <a:lnTo>
                  <a:pt x="115" y="193"/>
                </a:lnTo>
                <a:lnTo>
                  <a:pt x="131" y="205"/>
                </a:lnTo>
                <a:lnTo>
                  <a:pt x="149" y="219"/>
                </a:lnTo>
                <a:lnTo>
                  <a:pt x="168" y="230"/>
                </a:lnTo>
                <a:lnTo>
                  <a:pt x="187" y="241"/>
                </a:lnTo>
                <a:lnTo>
                  <a:pt x="209" y="252"/>
                </a:lnTo>
                <a:lnTo>
                  <a:pt x="240" y="202"/>
                </a:lnTo>
                <a:lnTo>
                  <a:pt x="284" y="337"/>
                </a:lnTo>
                <a:lnTo>
                  <a:pt x="130" y="375"/>
                </a:lnTo>
                <a:lnTo>
                  <a:pt x="158" y="331"/>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70" name="Freeform 18"/>
          <p:cNvSpPr>
            <a:spLocks/>
          </p:cNvSpPr>
          <p:nvPr/>
        </p:nvSpPr>
        <p:spPr bwMode="auto">
          <a:xfrm rot="21256853">
            <a:off x="5385712" y="5868660"/>
            <a:ext cx="835025" cy="596900"/>
          </a:xfrm>
          <a:custGeom>
            <a:avLst/>
            <a:gdLst>
              <a:gd name="T0" fmla="*/ 125 w 286"/>
              <a:gd name="T1" fmla="*/ 331 h 376"/>
              <a:gd name="T2" fmla="*/ 125 w 286"/>
              <a:gd name="T3" fmla="*/ 331 h 376"/>
              <a:gd name="T4" fmla="*/ 135 w 286"/>
              <a:gd name="T5" fmla="*/ 324 h 376"/>
              <a:gd name="T6" fmla="*/ 146 w 286"/>
              <a:gd name="T7" fmla="*/ 316 h 376"/>
              <a:gd name="T8" fmla="*/ 156 w 286"/>
              <a:gd name="T9" fmla="*/ 308 h 376"/>
              <a:gd name="T10" fmla="*/ 165 w 286"/>
              <a:gd name="T11" fmla="*/ 301 h 376"/>
              <a:gd name="T12" fmla="*/ 174 w 286"/>
              <a:gd name="T13" fmla="*/ 292 h 376"/>
              <a:gd name="T14" fmla="*/ 183 w 286"/>
              <a:gd name="T15" fmla="*/ 284 h 376"/>
              <a:gd name="T16" fmla="*/ 192 w 286"/>
              <a:gd name="T17" fmla="*/ 275 h 376"/>
              <a:gd name="T18" fmla="*/ 200 w 286"/>
              <a:gd name="T19" fmla="*/ 266 h 376"/>
              <a:gd name="T20" fmla="*/ 207 w 286"/>
              <a:gd name="T21" fmla="*/ 256 h 376"/>
              <a:gd name="T22" fmla="*/ 214 w 286"/>
              <a:gd name="T23" fmla="*/ 247 h 376"/>
              <a:gd name="T24" fmla="*/ 222 w 286"/>
              <a:gd name="T25" fmla="*/ 237 h 376"/>
              <a:gd name="T26" fmla="*/ 228 w 286"/>
              <a:gd name="T27" fmla="*/ 227 h 376"/>
              <a:gd name="T28" fmla="*/ 234 w 286"/>
              <a:gd name="T29" fmla="*/ 217 h 376"/>
              <a:gd name="T30" fmla="*/ 240 w 286"/>
              <a:gd name="T31" fmla="*/ 207 h 376"/>
              <a:gd name="T32" fmla="*/ 246 w 286"/>
              <a:gd name="T33" fmla="*/ 196 h 376"/>
              <a:gd name="T34" fmla="*/ 251 w 286"/>
              <a:gd name="T35" fmla="*/ 185 h 376"/>
              <a:gd name="T36" fmla="*/ 256 w 286"/>
              <a:gd name="T37" fmla="*/ 174 h 376"/>
              <a:gd name="T38" fmla="*/ 260 w 286"/>
              <a:gd name="T39" fmla="*/ 164 h 376"/>
              <a:gd name="T40" fmla="*/ 265 w 286"/>
              <a:gd name="T41" fmla="*/ 153 h 376"/>
              <a:gd name="T42" fmla="*/ 268 w 286"/>
              <a:gd name="T43" fmla="*/ 141 h 376"/>
              <a:gd name="T44" fmla="*/ 272 w 286"/>
              <a:gd name="T45" fmla="*/ 130 h 376"/>
              <a:gd name="T46" fmla="*/ 275 w 286"/>
              <a:gd name="T47" fmla="*/ 118 h 376"/>
              <a:gd name="T48" fmla="*/ 277 w 286"/>
              <a:gd name="T49" fmla="*/ 108 h 376"/>
              <a:gd name="T50" fmla="*/ 279 w 286"/>
              <a:gd name="T51" fmla="*/ 96 h 376"/>
              <a:gd name="T52" fmla="*/ 281 w 286"/>
              <a:gd name="T53" fmla="*/ 85 h 376"/>
              <a:gd name="T54" fmla="*/ 283 w 286"/>
              <a:gd name="T55" fmla="*/ 73 h 376"/>
              <a:gd name="T56" fmla="*/ 284 w 286"/>
              <a:gd name="T57" fmla="*/ 61 h 376"/>
              <a:gd name="T58" fmla="*/ 285 w 286"/>
              <a:gd name="T59" fmla="*/ 50 h 376"/>
              <a:gd name="T60" fmla="*/ 285 w 286"/>
              <a:gd name="T61" fmla="*/ 38 h 376"/>
              <a:gd name="T62" fmla="*/ 285 w 286"/>
              <a:gd name="T63" fmla="*/ 26 h 376"/>
              <a:gd name="T64" fmla="*/ 285 w 286"/>
              <a:gd name="T65" fmla="*/ 14 h 376"/>
              <a:gd name="T66" fmla="*/ 284 w 286"/>
              <a:gd name="T67" fmla="*/ 2 h 376"/>
              <a:gd name="T68" fmla="*/ 272 w 286"/>
              <a:gd name="T69" fmla="*/ 0 h 376"/>
              <a:gd name="T70" fmla="*/ 269 w 286"/>
              <a:gd name="T71" fmla="*/ 20 h 376"/>
              <a:gd name="T72" fmla="*/ 265 w 286"/>
              <a:gd name="T73" fmla="*/ 39 h 376"/>
              <a:gd name="T74" fmla="*/ 258 w 286"/>
              <a:gd name="T75" fmla="*/ 58 h 376"/>
              <a:gd name="T76" fmla="*/ 252 w 286"/>
              <a:gd name="T77" fmla="*/ 78 h 376"/>
              <a:gd name="T78" fmla="*/ 244 w 286"/>
              <a:gd name="T79" fmla="*/ 97 h 376"/>
              <a:gd name="T80" fmla="*/ 235 w 286"/>
              <a:gd name="T81" fmla="*/ 114 h 376"/>
              <a:gd name="T82" fmla="*/ 224 w 286"/>
              <a:gd name="T83" fmla="*/ 131 h 376"/>
              <a:gd name="T84" fmla="*/ 213 w 286"/>
              <a:gd name="T85" fmla="*/ 147 h 376"/>
              <a:gd name="T86" fmla="*/ 199 w 286"/>
              <a:gd name="T87" fmla="*/ 163 h 376"/>
              <a:gd name="T88" fmla="*/ 185 w 286"/>
              <a:gd name="T89" fmla="*/ 178 h 376"/>
              <a:gd name="T90" fmla="*/ 169 w 286"/>
              <a:gd name="T91" fmla="*/ 193 h 376"/>
              <a:gd name="T92" fmla="*/ 152 w 286"/>
              <a:gd name="T93" fmla="*/ 205 h 376"/>
              <a:gd name="T94" fmla="*/ 135 w 286"/>
              <a:gd name="T95" fmla="*/ 219 h 376"/>
              <a:gd name="T96" fmla="*/ 115 w 286"/>
              <a:gd name="T97" fmla="*/ 230 h 376"/>
              <a:gd name="T98" fmla="*/ 96 w 286"/>
              <a:gd name="T99" fmla="*/ 241 h 376"/>
              <a:gd name="T100" fmla="*/ 74 w 286"/>
              <a:gd name="T101" fmla="*/ 252 h 376"/>
              <a:gd name="T102" fmla="*/ 43 w 286"/>
              <a:gd name="T103" fmla="*/ 202 h 376"/>
              <a:gd name="T104" fmla="*/ 0 w 286"/>
              <a:gd name="T105" fmla="*/ 337 h 376"/>
              <a:gd name="T106" fmla="*/ 153 w 286"/>
              <a:gd name="T107" fmla="*/ 375 h 376"/>
              <a:gd name="T108" fmla="*/ 125 w 286"/>
              <a:gd name="T109" fmla="*/ 331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6" h="376">
                <a:moveTo>
                  <a:pt x="125" y="331"/>
                </a:moveTo>
                <a:lnTo>
                  <a:pt x="125" y="331"/>
                </a:lnTo>
                <a:lnTo>
                  <a:pt x="135" y="324"/>
                </a:lnTo>
                <a:lnTo>
                  <a:pt x="146" y="316"/>
                </a:lnTo>
                <a:lnTo>
                  <a:pt x="156" y="308"/>
                </a:lnTo>
                <a:lnTo>
                  <a:pt x="165" y="301"/>
                </a:lnTo>
                <a:lnTo>
                  <a:pt x="174" y="292"/>
                </a:lnTo>
                <a:lnTo>
                  <a:pt x="183" y="284"/>
                </a:lnTo>
                <a:lnTo>
                  <a:pt x="192" y="275"/>
                </a:lnTo>
                <a:lnTo>
                  <a:pt x="200" y="266"/>
                </a:lnTo>
                <a:lnTo>
                  <a:pt x="207" y="256"/>
                </a:lnTo>
                <a:lnTo>
                  <a:pt x="214" y="247"/>
                </a:lnTo>
                <a:lnTo>
                  <a:pt x="222" y="237"/>
                </a:lnTo>
                <a:lnTo>
                  <a:pt x="228" y="227"/>
                </a:lnTo>
                <a:lnTo>
                  <a:pt x="234" y="217"/>
                </a:lnTo>
                <a:lnTo>
                  <a:pt x="240" y="207"/>
                </a:lnTo>
                <a:lnTo>
                  <a:pt x="246" y="196"/>
                </a:lnTo>
                <a:lnTo>
                  <a:pt x="251" y="185"/>
                </a:lnTo>
                <a:lnTo>
                  <a:pt x="256" y="174"/>
                </a:lnTo>
                <a:lnTo>
                  <a:pt x="260" y="164"/>
                </a:lnTo>
                <a:lnTo>
                  <a:pt x="265" y="153"/>
                </a:lnTo>
                <a:lnTo>
                  <a:pt x="268" y="141"/>
                </a:lnTo>
                <a:lnTo>
                  <a:pt x="272" y="130"/>
                </a:lnTo>
                <a:lnTo>
                  <a:pt x="275" y="118"/>
                </a:lnTo>
                <a:lnTo>
                  <a:pt x="277" y="108"/>
                </a:lnTo>
                <a:lnTo>
                  <a:pt x="279" y="96"/>
                </a:lnTo>
                <a:lnTo>
                  <a:pt x="281" y="85"/>
                </a:lnTo>
                <a:lnTo>
                  <a:pt x="283" y="73"/>
                </a:lnTo>
                <a:lnTo>
                  <a:pt x="284" y="61"/>
                </a:lnTo>
                <a:lnTo>
                  <a:pt x="285" y="50"/>
                </a:lnTo>
                <a:lnTo>
                  <a:pt x="285" y="38"/>
                </a:lnTo>
                <a:lnTo>
                  <a:pt x="285" y="26"/>
                </a:lnTo>
                <a:lnTo>
                  <a:pt x="285" y="14"/>
                </a:lnTo>
                <a:lnTo>
                  <a:pt x="284" y="2"/>
                </a:lnTo>
                <a:lnTo>
                  <a:pt x="272" y="0"/>
                </a:lnTo>
                <a:lnTo>
                  <a:pt x="269" y="20"/>
                </a:lnTo>
                <a:lnTo>
                  <a:pt x="265" y="39"/>
                </a:lnTo>
                <a:lnTo>
                  <a:pt x="258" y="58"/>
                </a:lnTo>
                <a:lnTo>
                  <a:pt x="252" y="78"/>
                </a:lnTo>
                <a:lnTo>
                  <a:pt x="244" y="97"/>
                </a:lnTo>
                <a:lnTo>
                  <a:pt x="235" y="114"/>
                </a:lnTo>
                <a:lnTo>
                  <a:pt x="224" y="131"/>
                </a:lnTo>
                <a:lnTo>
                  <a:pt x="213" y="147"/>
                </a:lnTo>
                <a:lnTo>
                  <a:pt x="199" y="163"/>
                </a:lnTo>
                <a:lnTo>
                  <a:pt x="185" y="178"/>
                </a:lnTo>
                <a:lnTo>
                  <a:pt x="169" y="193"/>
                </a:lnTo>
                <a:lnTo>
                  <a:pt x="152" y="205"/>
                </a:lnTo>
                <a:lnTo>
                  <a:pt x="135" y="219"/>
                </a:lnTo>
                <a:lnTo>
                  <a:pt x="115" y="230"/>
                </a:lnTo>
                <a:lnTo>
                  <a:pt x="96" y="241"/>
                </a:lnTo>
                <a:lnTo>
                  <a:pt x="74" y="252"/>
                </a:lnTo>
                <a:lnTo>
                  <a:pt x="43" y="202"/>
                </a:lnTo>
                <a:lnTo>
                  <a:pt x="0" y="337"/>
                </a:lnTo>
                <a:lnTo>
                  <a:pt x="153" y="375"/>
                </a:lnTo>
                <a:lnTo>
                  <a:pt x="125" y="331"/>
                </a:lnTo>
              </a:path>
            </a:pathLst>
          </a:custGeom>
          <a:solidFill>
            <a:schemeClr val="tx2"/>
          </a:solidFill>
          <a:ln w="19050" cap="rnd" cmpd="sng">
            <a:no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49171" name="Rectangle 19"/>
          <p:cNvSpPr>
            <a:spLocks noChangeArrowheads="1"/>
          </p:cNvSpPr>
          <p:nvPr/>
        </p:nvSpPr>
        <p:spPr bwMode="auto">
          <a:xfrm>
            <a:off x="3124200" y="5828539"/>
            <a:ext cx="3124200" cy="708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eaLnBrk="0" hangingPunct="0"/>
            <a:r>
              <a:rPr lang="fr-WINDIES" altLang="en-US" sz="2000" dirty="0" smtClean="0">
                <a:solidFill>
                  <a:schemeClr val="tx2"/>
                </a:solidFill>
                <a:latin typeface="Gill Sans MT" panose="020B0502020104020203" pitchFamily="34" charset="0"/>
                <a:cs typeface="Gill Sans"/>
              </a:rPr>
              <a:t>Sécher / Refroidir </a:t>
            </a:r>
            <a:br>
              <a:rPr lang="fr-WINDIES" altLang="en-US" sz="2000" dirty="0" smtClean="0">
                <a:solidFill>
                  <a:schemeClr val="tx2"/>
                </a:solidFill>
                <a:latin typeface="Gill Sans MT" panose="020B0502020104020203" pitchFamily="34" charset="0"/>
                <a:cs typeface="Gill Sans"/>
              </a:rPr>
            </a:br>
            <a:r>
              <a:rPr lang="fr-WINDIES" altLang="en-US" sz="2000" dirty="0" smtClean="0">
                <a:solidFill>
                  <a:schemeClr val="tx2"/>
                </a:solidFill>
                <a:latin typeface="Gill Sans MT" panose="020B0502020104020203" pitchFamily="34" charset="0"/>
                <a:cs typeface="Gill Sans"/>
              </a:rPr>
              <a:t>et stocker</a:t>
            </a:r>
            <a:endParaRPr lang="fr-WINDIES" altLang="en-US" sz="2000" dirty="0">
              <a:solidFill>
                <a:schemeClr val="tx2"/>
              </a:solidFill>
              <a:latin typeface="Gill Sans MT" panose="020B0502020104020203" pitchFamily="34" charset="0"/>
              <a:cs typeface="Gill Sans"/>
            </a:endParaRPr>
          </a:p>
        </p:txBody>
      </p:sp>
      <p:pic>
        <p:nvPicPr>
          <p:cNvPr id="49172" name="Picture 20" descr="Image" title="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4537901"/>
            <a:ext cx="2297330" cy="1824038"/>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pic>
      <p:sp>
        <p:nvSpPr>
          <p:cNvPr id="49174" name="Rectangle 22"/>
          <p:cNvSpPr>
            <a:spLocks noChangeArrowheads="1"/>
          </p:cNvSpPr>
          <p:nvPr/>
        </p:nvSpPr>
        <p:spPr bwMode="auto">
          <a:xfrm>
            <a:off x="6446980" y="2644677"/>
            <a:ext cx="2819400" cy="186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spcBef>
                <a:spcPct val="20000"/>
              </a:spcBef>
              <a:buClr>
                <a:srgbClr val="718C3F"/>
              </a:buClr>
              <a:buFont typeface="Wingdings" panose="05000000000000000000" pitchFamily="2" charset="2"/>
              <a:buChar char="§"/>
              <a:defRPr sz="2400">
                <a:solidFill>
                  <a:schemeClr val="tx1"/>
                </a:solidFill>
                <a:latin typeface="Helvetica" panose="020B0604020202020204" pitchFamily="34" charset="0"/>
              </a:defRPr>
            </a:lvl1pPr>
            <a:lvl2pPr marL="742950" indent="-285750">
              <a:spcBef>
                <a:spcPct val="20000"/>
              </a:spcBef>
              <a:buClr>
                <a:srgbClr val="718C3F"/>
              </a:buClr>
              <a:buSzPct val="85000"/>
              <a:buFont typeface="Wingdings" panose="05000000000000000000" pitchFamily="2" charset="2"/>
              <a:buChar char="§"/>
              <a:defRPr sz="2000">
                <a:solidFill>
                  <a:schemeClr val="tx1"/>
                </a:solidFill>
                <a:latin typeface="Helvetica" panose="020B0604020202020204" pitchFamily="34" charset="0"/>
              </a:defRPr>
            </a:lvl2pPr>
            <a:lvl3pPr marL="1143000" indent="-228600">
              <a:spcBef>
                <a:spcPct val="20000"/>
              </a:spcBef>
              <a:buClr>
                <a:srgbClr val="718C3F"/>
              </a:buClr>
              <a:buFont typeface="Arial" panose="020B0604020202020204" pitchFamily="34" charset="0"/>
              <a:buChar char="–"/>
              <a:defRPr>
                <a:solidFill>
                  <a:schemeClr val="tx1"/>
                </a:solidFill>
                <a:latin typeface="Helvetica" panose="020B0604020202020204" pitchFamily="34" charset="0"/>
              </a:defRPr>
            </a:lvl3pPr>
            <a:lvl4pPr marL="1600200" indent="-228600">
              <a:spcBef>
                <a:spcPct val="20000"/>
              </a:spcBef>
              <a:buClr>
                <a:srgbClr val="718C3F"/>
              </a:buClr>
              <a:buChar char="•"/>
              <a:defRPr sz="1600">
                <a:solidFill>
                  <a:schemeClr val="tx1"/>
                </a:solidFill>
                <a:latin typeface="Helvetica" panose="020B0604020202020204" pitchFamily="34" charset="0"/>
              </a:defRPr>
            </a:lvl4pPr>
            <a:lvl5pPr marL="2057400" indent="-228600">
              <a:spcBef>
                <a:spcPct val="20000"/>
              </a:spcBef>
              <a:buClr>
                <a:srgbClr val="718C3F"/>
              </a:buClr>
              <a:buSzPct val="90000"/>
              <a:buChar char="•"/>
              <a:defRPr sz="1600">
                <a:solidFill>
                  <a:schemeClr val="tx1"/>
                </a:solidFill>
                <a:latin typeface="Helvetica" panose="020B0604020202020204" pitchFamily="34" charset="0"/>
              </a:defRPr>
            </a:lvl5pPr>
            <a:lvl6pPr marL="25146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6pPr>
            <a:lvl7pPr marL="29718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7pPr>
            <a:lvl8pPr marL="34290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8pPr>
            <a:lvl9pPr marL="3886200" indent="-228600" fontAlgn="base">
              <a:spcBef>
                <a:spcPct val="20000"/>
              </a:spcBef>
              <a:spcAft>
                <a:spcPct val="0"/>
              </a:spcAft>
              <a:buClr>
                <a:srgbClr val="718C3F"/>
              </a:buClr>
              <a:buSzPct val="90000"/>
              <a:buChar char="•"/>
              <a:defRPr sz="1600">
                <a:solidFill>
                  <a:schemeClr val="tx1"/>
                </a:solidFill>
                <a:latin typeface="Helvetica" panose="020B0604020202020204" pitchFamily="34" charset="0"/>
              </a:defRPr>
            </a:lvl9pPr>
          </a:lstStyle>
          <a:p>
            <a:pPr marL="0" indent="0">
              <a:spcBef>
                <a:spcPct val="0"/>
              </a:spcBef>
              <a:buNone/>
            </a:pPr>
            <a:r>
              <a:rPr lang="fr-WINDIES" altLang="en-US" sz="2000" dirty="0" smtClean="0">
                <a:solidFill>
                  <a:schemeClr val="tx2"/>
                </a:solidFill>
                <a:latin typeface="Gill Sans MT" panose="020B0502020104020203" pitchFamily="34" charset="0"/>
                <a:cs typeface="Gill Sans"/>
              </a:rPr>
              <a:t>Désinfection à haut niveau (20 min.) :</a:t>
            </a:r>
          </a:p>
          <a:p>
            <a:pPr marL="231775" indent="-231775">
              <a:spcBef>
                <a:spcPct val="0"/>
              </a:spcBef>
              <a:buClr>
                <a:srgbClr val="002A6C"/>
              </a:buClr>
              <a:buFont typeface="Arial" panose="020B0604020202020204" pitchFamily="34" charset="0"/>
              <a:buChar char="•"/>
            </a:pPr>
            <a:r>
              <a:rPr lang="fr-WINDIES" altLang="en-US" sz="1800" dirty="0" smtClean="0">
                <a:solidFill>
                  <a:schemeClr val="tx2"/>
                </a:solidFill>
                <a:latin typeface="Gill Sans MT" panose="020B0502020104020203" pitchFamily="34" charset="0"/>
                <a:cs typeface="Gill Sans"/>
              </a:rPr>
              <a:t>Ebullition</a:t>
            </a:r>
          </a:p>
          <a:p>
            <a:pPr marL="231775" indent="-231775">
              <a:spcBef>
                <a:spcPct val="0"/>
              </a:spcBef>
              <a:buClr>
                <a:srgbClr val="002A6C"/>
              </a:buClr>
              <a:buFont typeface="Arial" panose="020B0604020202020204" pitchFamily="34" charset="0"/>
              <a:buChar char="•"/>
            </a:pPr>
            <a:r>
              <a:rPr lang="fr-WINDIES" altLang="en-US" sz="1800" dirty="0" smtClean="0">
                <a:solidFill>
                  <a:schemeClr val="tx2"/>
                </a:solidFill>
                <a:latin typeface="Gill Sans MT" panose="020B0502020104020203" pitchFamily="34" charset="0"/>
                <a:cs typeface="Gill Sans"/>
              </a:rPr>
              <a:t>Vapeur</a:t>
            </a:r>
          </a:p>
          <a:p>
            <a:pPr marL="231775" indent="-231775">
              <a:spcBef>
                <a:spcPct val="0"/>
              </a:spcBef>
              <a:buClr>
                <a:srgbClr val="002A6C"/>
              </a:buClr>
              <a:buFont typeface="Arial" panose="020B0604020202020204" pitchFamily="34" charset="0"/>
              <a:buChar char="•"/>
            </a:pPr>
            <a:r>
              <a:rPr lang="fr-WINDIES" altLang="en-US" sz="1800" dirty="0" smtClean="0">
                <a:solidFill>
                  <a:schemeClr val="tx2"/>
                </a:solidFill>
                <a:latin typeface="Gill Sans MT" panose="020B0502020104020203" pitchFamily="34" charset="0"/>
                <a:cs typeface="Gill Sans"/>
              </a:rPr>
              <a:t>Chimique</a:t>
            </a:r>
            <a:endParaRPr lang="fr-WINDIES" altLang="en-US" sz="1800" dirty="0">
              <a:solidFill>
                <a:schemeClr val="tx2"/>
              </a:solidFill>
              <a:latin typeface="Gill Sans MT" panose="020B0502020104020203" pitchFamily="34" charset="0"/>
              <a:cs typeface="Gill Sans"/>
            </a:endParaRPr>
          </a:p>
        </p:txBody>
      </p:sp>
      <p:sp>
        <p:nvSpPr>
          <p:cNvPr id="49185" name="Rectangle 33"/>
          <p:cNvSpPr>
            <a:spLocks noChangeArrowheads="1"/>
          </p:cNvSpPr>
          <p:nvPr/>
        </p:nvSpPr>
        <p:spPr bwMode="auto">
          <a:xfrm>
            <a:off x="1295400" y="-115061"/>
            <a:ext cx="7772400" cy="1143000"/>
          </a:xfrm>
          <a:prstGeom prst="rect">
            <a:avLst/>
          </a:prstGeom>
          <a:noFill/>
          <a:ln>
            <a:noFill/>
          </a:ln>
          <a:effectLst>
            <a:outerShdw dist="35921" dir="2700000" algn="ctr" rotWithShape="0">
              <a:schemeClr val="accent1"/>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lgn="ctr">
              <a:defRPr sz="3200">
                <a:solidFill>
                  <a:schemeClr val="tx1"/>
                </a:solidFill>
                <a:latin typeface="Helvetica" panose="020B0604020202020204" pitchFamily="34" charset="0"/>
              </a:defRPr>
            </a:lvl1pPr>
            <a:lvl2pPr algn="ctr">
              <a:defRPr sz="3200">
                <a:solidFill>
                  <a:schemeClr val="tx1"/>
                </a:solidFill>
                <a:latin typeface="Helvetica" panose="020B0604020202020204" pitchFamily="34" charset="0"/>
              </a:defRPr>
            </a:lvl2pPr>
            <a:lvl3pPr algn="ctr">
              <a:defRPr sz="3200">
                <a:solidFill>
                  <a:schemeClr val="tx1"/>
                </a:solidFill>
                <a:latin typeface="Helvetica" panose="020B0604020202020204" pitchFamily="34" charset="0"/>
              </a:defRPr>
            </a:lvl3pPr>
            <a:lvl4pPr algn="ctr">
              <a:defRPr sz="3200">
                <a:solidFill>
                  <a:schemeClr val="tx1"/>
                </a:solidFill>
                <a:latin typeface="Helvetica" panose="020B0604020202020204" pitchFamily="34" charset="0"/>
              </a:defRPr>
            </a:lvl4pPr>
            <a:lvl5pPr algn="ctr">
              <a:defRPr sz="3200">
                <a:solidFill>
                  <a:schemeClr val="tx1"/>
                </a:solidFill>
                <a:latin typeface="Helvetica" panose="020B0604020202020204" pitchFamily="34" charset="0"/>
              </a:defRPr>
            </a:lvl5pPr>
            <a:lvl6pPr marL="457200" algn="ctr" fontAlgn="base">
              <a:spcBef>
                <a:spcPct val="0"/>
              </a:spcBef>
              <a:spcAft>
                <a:spcPct val="0"/>
              </a:spcAft>
              <a:defRPr sz="3200">
                <a:solidFill>
                  <a:schemeClr val="tx1"/>
                </a:solidFill>
                <a:latin typeface="Helvetica" panose="020B0604020202020204" pitchFamily="34" charset="0"/>
              </a:defRPr>
            </a:lvl6pPr>
            <a:lvl7pPr marL="914400" algn="ctr" fontAlgn="base">
              <a:spcBef>
                <a:spcPct val="0"/>
              </a:spcBef>
              <a:spcAft>
                <a:spcPct val="0"/>
              </a:spcAft>
              <a:defRPr sz="3200">
                <a:solidFill>
                  <a:schemeClr val="tx1"/>
                </a:solidFill>
                <a:latin typeface="Helvetica" panose="020B0604020202020204" pitchFamily="34" charset="0"/>
              </a:defRPr>
            </a:lvl7pPr>
            <a:lvl8pPr marL="1371600" algn="ctr" fontAlgn="base">
              <a:spcBef>
                <a:spcPct val="0"/>
              </a:spcBef>
              <a:spcAft>
                <a:spcPct val="0"/>
              </a:spcAft>
              <a:defRPr sz="3200">
                <a:solidFill>
                  <a:schemeClr val="tx1"/>
                </a:solidFill>
                <a:latin typeface="Helvetica" panose="020B0604020202020204" pitchFamily="34" charset="0"/>
              </a:defRPr>
            </a:lvl8pPr>
            <a:lvl9pPr marL="1828800" algn="ctr" fontAlgn="base">
              <a:spcBef>
                <a:spcPct val="0"/>
              </a:spcBef>
              <a:spcAft>
                <a:spcPct val="0"/>
              </a:spcAft>
              <a:defRPr sz="3200">
                <a:solidFill>
                  <a:schemeClr val="tx1"/>
                </a:solidFill>
                <a:latin typeface="Helvetica" panose="020B0604020202020204" pitchFamily="34" charset="0"/>
              </a:defRPr>
            </a:lvl9pPr>
          </a:lstStyle>
          <a:p>
            <a:endParaRPr lang="pt-BR" altLang="en-US"/>
          </a:p>
        </p:txBody>
      </p:sp>
      <p:sp>
        <p:nvSpPr>
          <p:cNvPr id="49187" name="Text Box 35"/>
          <p:cNvSpPr txBox="1">
            <a:spLocks noChangeArrowheads="1"/>
          </p:cNvSpPr>
          <p:nvPr/>
        </p:nvSpPr>
        <p:spPr bwMode="auto">
          <a:xfrm>
            <a:off x="152400" y="923000"/>
            <a:ext cx="3083813" cy="95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spAutoFit/>
          </a:bodyPr>
          <a:lstStyle/>
          <a:p>
            <a:pPr algn="ctr" eaLnBrk="0" hangingPunct="0">
              <a:spcBef>
                <a:spcPct val="50000"/>
              </a:spcBef>
            </a:pPr>
            <a:r>
              <a:rPr lang="fr-WINDIES" altLang="en-US" sz="2800" b="1" dirty="0" smtClean="0">
                <a:solidFill>
                  <a:schemeClr val="tx2"/>
                </a:solidFill>
                <a:latin typeface="Gill Sans MT" panose="020B0502020104020203" pitchFamily="34" charset="0"/>
              </a:rPr>
              <a:t>Traitement des instruments</a:t>
            </a:r>
            <a:endParaRPr lang="fr-WINDIES" altLang="en-US" sz="2800" b="1" dirty="0">
              <a:solidFill>
                <a:schemeClr val="tx2"/>
              </a:solidFill>
              <a:latin typeface="Gill Sans MT" panose="020B0502020104020203" pitchFamily="34" charset="0"/>
            </a:endParaRPr>
          </a:p>
        </p:txBody>
      </p:sp>
      <p:pic>
        <p:nvPicPr>
          <p:cNvPr id="2" name="Picture 1" descr="Image" title="Image"/>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65671" y="4586983"/>
            <a:ext cx="2228120" cy="1774956"/>
          </a:xfrm>
          <a:prstGeom prst="rect">
            <a:avLst/>
          </a:prstGeom>
          <a:ln w="12700">
            <a:solidFill>
              <a:schemeClr val="tx2"/>
            </a:solidFill>
          </a:ln>
        </p:spPr>
      </p:pic>
    </p:spTree>
    <p:extLst>
      <p:ext uri="{BB962C8B-B14F-4D97-AF65-F5344CB8AC3E}">
        <p14:creationId xmlns:p14="http://schemas.microsoft.com/office/powerpoint/2010/main" val="559877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9" name="Rectangle 7"/>
          <p:cNvSpPr>
            <a:spLocks noGrp="1" noChangeArrowheads="1"/>
          </p:cNvSpPr>
          <p:nvPr>
            <p:ph type="title"/>
          </p:nvPr>
        </p:nvSpPr>
        <p:spPr>
          <a:xfrm>
            <a:off x="0" y="381000"/>
            <a:ext cx="9144000" cy="914400"/>
          </a:xfrm>
        </p:spPr>
        <p:txBody>
          <a:bodyPr/>
          <a:lstStyle/>
          <a:p>
            <a:r>
              <a:rPr lang="fr-CA" altLang="en-US" dirty="0" smtClean="0"/>
              <a:t>Traitement des instruments et autres objets : </a:t>
            </a:r>
            <a:br>
              <a:rPr lang="fr-CA" altLang="en-US" dirty="0" smtClean="0"/>
            </a:br>
            <a:r>
              <a:rPr lang="fr-CA" altLang="en-US" dirty="0" smtClean="0"/>
              <a:t>4 étapes</a:t>
            </a:r>
            <a:endParaRPr lang="fr-CA" altLang="en-US" dirty="0"/>
          </a:p>
        </p:txBody>
      </p:sp>
      <p:sp>
        <p:nvSpPr>
          <p:cNvPr id="38920" name="Rectangle 8"/>
          <p:cNvSpPr>
            <a:spLocks noGrp="1" noChangeArrowheads="1"/>
          </p:cNvSpPr>
          <p:nvPr>
            <p:ph type="body" sz="half" idx="1"/>
          </p:nvPr>
        </p:nvSpPr>
        <p:spPr>
          <a:xfrm>
            <a:off x="381000" y="1752600"/>
            <a:ext cx="4038600" cy="4114800"/>
          </a:xfrm>
        </p:spPr>
        <p:txBody>
          <a:bodyPr/>
          <a:lstStyle/>
          <a:p>
            <a:pPr marL="457200" indent="-457200">
              <a:buFont typeface="+mj-lt"/>
              <a:buAutoNum type="arabicPeriod"/>
            </a:pPr>
            <a:r>
              <a:rPr lang="fr-BE" altLang="en-US" sz="2400" b="1" dirty="0" smtClean="0">
                <a:solidFill>
                  <a:srgbClr val="777777"/>
                </a:solidFill>
              </a:rPr>
              <a:t>La décontamination</a:t>
            </a:r>
            <a:r>
              <a:rPr lang="fr-BE" altLang="en-US" sz="2400" dirty="0" smtClean="0">
                <a:solidFill>
                  <a:srgbClr val="777777"/>
                </a:solidFill>
              </a:rPr>
              <a:t> permet au personnel de manipuler les objets inanimés en toute sécurité </a:t>
            </a:r>
            <a:r>
              <a:rPr lang="fr-BE" altLang="en-US" sz="2400" i="1" dirty="0" smtClean="0">
                <a:solidFill>
                  <a:srgbClr val="777777"/>
                </a:solidFill>
              </a:rPr>
              <a:t>avant </a:t>
            </a:r>
            <a:r>
              <a:rPr lang="fr-BE" altLang="en-US" sz="2400" dirty="0" smtClean="0">
                <a:solidFill>
                  <a:srgbClr val="777777"/>
                </a:solidFill>
              </a:rPr>
              <a:t>d’être nettoyés</a:t>
            </a:r>
            <a:br>
              <a:rPr lang="fr-BE" altLang="en-US" sz="2400" dirty="0" smtClean="0">
                <a:solidFill>
                  <a:srgbClr val="777777"/>
                </a:solidFill>
              </a:rPr>
            </a:br>
            <a:endParaRPr lang="fr-BE" altLang="en-US" sz="2400" dirty="0" smtClean="0">
              <a:solidFill>
                <a:srgbClr val="777777"/>
              </a:solidFill>
            </a:endParaRPr>
          </a:p>
          <a:p>
            <a:pPr marL="457200" indent="-457200">
              <a:buFont typeface="+mj-lt"/>
              <a:buAutoNum type="arabicPeriod"/>
            </a:pPr>
            <a:r>
              <a:rPr lang="fr-BE" altLang="en-US" sz="2400" b="1" dirty="0" smtClean="0">
                <a:solidFill>
                  <a:srgbClr val="777777"/>
                </a:solidFill>
              </a:rPr>
              <a:t>Le nettoyage </a:t>
            </a:r>
            <a:r>
              <a:rPr lang="fr-BE" altLang="en-US" sz="2400" dirty="0" smtClean="0">
                <a:solidFill>
                  <a:srgbClr val="777777"/>
                </a:solidFill>
              </a:rPr>
              <a:t>élimine physiquement des objets inanimés, toutes les poussières visibles, la saleté, le sang ou d'autres fluides corporels</a:t>
            </a:r>
            <a:endParaRPr lang="fr-BE" altLang="en-US" sz="2400" dirty="0">
              <a:solidFill>
                <a:srgbClr val="777777"/>
              </a:solidFill>
            </a:endParaRPr>
          </a:p>
        </p:txBody>
      </p:sp>
      <p:sp>
        <p:nvSpPr>
          <p:cNvPr id="6" name="Rectangle 10"/>
          <p:cNvSpPr txBox="1">
            <a:spLocks noChangeArrowheads="1"/>
          </p:cNvSpPr>
          <p:nvPr/>
        </p:nvSpPr>
        <p:spPr bwMode="auto">
          <a:xfrm>
            <a:off x="4724400" y="1748287"/>
            <a:ext cx="4267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Font typeface="+mj-lt"/>
              <a:buAutoNum type="arabicPeriod" startAt="3"/>
            </a:pPr>
            <a:r>
              <a:rPr lang="fr-BE" sz="2400" b="1" dirty="0" smtClean="0"/>
              <a:t>La désinfection à haut niveau (DHN</a:t>
            </a:r>
            <a:r>
              <a:rPr lang="fr-BE" sz="2400" dirty="0" smtClean="0"/>
              <a:t>) tue tous les microorganismes végétatifs et inactive tous les virus, mais pas nécessairement les spores bactériennes</a:t>
            </a:r>
            <a:r>
              <a:rPr lang="fr-BE" altLang="en-US" sz="2400" dirty="0" smtClean="0">
                <a:solidFill>
                  <a:srgbClr val="777777"/>
                </a:solidFill>
              </a:rPr>
              <a:t> OU</a:t>
            </a:r>
          </a:p>
          <a:p>
            <a:pPr marL="400050" lvl="1" indent="0">
              <a:buNone/>
            </a:pPr>
            <a:r>
              <a:rPr lang="fr-BE" altLang="en-US" sz="2400" b="1" dirty="0" smtClean="0">
                <a:solidFill>
                  <a:srgbClr val="777777"/>
                </a:solidFill>
              </a:rPr>
              <a:t>La stérilisation</a:t>
            </a:r>
            <a:r>
              <a:rPr lang="fr-BE" altLang="en-US" sz="2400" dirty="0" smtClean="0">
                <a:solidFill>
                  <a:srgbClr val="777777"/>
                </a:solidFill>
              </a:rPr>
              <a:t> élimine tous les organismes, y compris les spores bactériennes</a:t>
            </a:r>
          </a:p>
          <a:p>
            <a:pPr marL="514350" indent="-514350">
              <a:buAutoNum type="arabicPeriod" startAt="4"/>
            </a:pPr>
            <a:r>
              <a:rPr lang="fr-BE" altLang="en-US" sz="2400" b="1" dirty="0" smtClean="0">
                <a:solidFill>
                  <a:srgbClr val="777777"/>
                </a:solidFill>
              </a:rPr>
              <a:t>Stockage </a:t>
            </a:r>
            <a:r>
              <a:rPr lang="fr-BE" altLang="en-US" sz="2400" dirty="0" smtClean="0">
                <a:solidFill>
                  <a:srgbClr val="777777"/>
                </a:solidFill>
              </a:rPr>
              <a:t>des instruments stérilisés / DHN</a:t>
            </a:r>
          </a:p>
          <a:p>
            <a:pPr marL="457200" indent="-457200">
              <a:buFont typeface="+mj-lt"/>
              <a:buAutoNum type="arabicPeriod" startAt="3"/>
            </a:pPr>
            <a:endParaRPr lang="en-US" altLang="en-US" sz="2200" dirty="0">
              <a:solidFill>
                <a:schemeClr val="tx2"/>
              </a:solidFill>
            </a:endParaRPr>
          </a:p>
        </p:txBody>
      </p:sp>
    </p:spTree>
    <p:extLst>
      <p:ext uri="{BB962C8B-B14F-4D97-AF65-F5344CB8AC3E}">
        <p14:creationId xmlns:p14="http://schemas.microsoft.com/office/powerpoint/2010/main" val="909639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4" descr="Image" title="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145" y="1452907"/>
            <a:ext cx="3752385" cy="2456179"/>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pic>
      <p:grpSp>
        <p:nvGrpSpPr>
          <p:cNvPr id="43022" name="Group 14" descr="Image" title="Image"/>
          <p:cNvGrpSpPr>
            <a:grpSpLocks/>
          </p:cNvGrpSpPr>
          <p:nvPr/>
        </p:nvGrpSpPr>
        <p:grpSpPr bwMode="auto">
          <a:xfrm>
            <a:off x="3384821" y="1452907"/>
            <a:ext cx="5115970" cy="4789680"/>
            <a:chOff x="2856" y="1504"/>
            <a:chExt cx="2493" cy="2334"/>
          </a:xfrm>
        </p:grpSpPr>
        <p:pic>
          <p:nvPicPr>
            <p:cNvPr id="43017" name="Picture 9" descr="blunt_need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34" y="1504"/>
              <a:ext cx="1915" cy="1197"/>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pic>
        <p:pic>
          <p:nvPicPr>
            <p:cNvPr id="43018" name="Picture 10" descr="Image" title="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6" y="2764"/>
              <a:ext cx="1139" cy="1074"/>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pic>
      </p:grpSp>
      <p:sp>
        <p:nvSpPr>
          <p:cNvPr id="2" name="Title 1"/>
          <p:cNvSpPr>
            <a:spLocks noGrp="1"/>
          </p:cNvSpPr>
          <p:nvPr>
            <p:ph type="title"/>
          </p:nvPr>
        </p:nvSpPr>
        <p:spPr>
          <a:xfrm>
            <a:off x="438615" y="386107"/>
            <a:ext cx="8229600" cy="1066800"/>
          </a:xfrm>
        </p:spPr>
        <p:txBody>
          <a:bodyPr>
            <a:noAutofit/>
          </a:bodyPr>
          <a:lstStyle/>
          <a:p>
            <a:r>
              <a:rPr lang="pt-BR" altLang="en-US" dirty="0" smtClean="0"/>
              <a:t>Manipulation des objets piquants / tranchants</a:t>
            </a:r>
            <a:endParaRPr lang="en-US" dirty="0"/>
          </a:p>
        </p:txBody>
      </p:sp>
    </p:spTree>
    <p:extLst>
      <p:ext uri="{BB962C8B-B14F-4D97-AF65-F5344CB8AC3E}">
        <p14:creationId xmlns:p14="http://schemas.microsoft.com/office/powerpoint/2010/main" val="2457122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7" name="Picture 7" descr="Image" title="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170" y="1828800"/>
            <a:ext cx="4267200" cy="3581400"/>
          </a:xfrm>
          <a:prstGeom prst="rect">
            <a:avLst/>
          </a:prstGeom>
          <a:noFill/>
          <a:ln w="3175">
            <a:noFill/>
            <a:miter lim="800000"/>
            <a:headEnd/>
            <a:tailEnd/>
          </a:ln>
          <a:extLst>
            <a:ext uri="{909E8E84-426E-40DD-AFC4-6F175D3DCCD1}">
              <a14:hiddenFill xmlns:a14="http://schemas.microsoft.com/office/drawing/2010/main">
                <a:solidFill>
                  <a:srgbClr val="FFFFFF"/>
                </a:solidFill>
              </a14:hiddenFill>
            </a:ext>
          </a:extLst>
        </p:spPr>
      </p:pic>
      <p:pic>
        <p:nvPicPr>
          <p:cNvPr id="3" name="Picture 2" descr="Image" title="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1828800"/>
            <a:ext cx="4267200" cy="3581400"/>
          </a:xfrm>
          <a:prstGeom prst="rect">
            <a:avLst/>
          </a:prstGeom>
          <a:ln w="3175">
            <a:noFill/>
          </a:ln>
        </p:spPr>
      </p:pic>
      <p:sp>
        <p:nvSpPr>
          <p:cNvPr id="2" name="Title 1"/>
          <p:cNvSpPr>
            <a:spLocks noGrp="1"/>
          </p:cNvSpPr>
          <p:nvPr>
            <p:ph type="title"/>
          </p:nvPr>
        </p:nvSpPr>
        <p:spPr/>
        <p:txBody>
          <a:bodyPr>
            <a:normAutofit/>
          </a:bodyPr>
          <a:lstStyle/>
          <a:p>
            <a:r>
              <a:rPr lang="pt-BR" altLang="en-US" dirty="0" smtClean="0"/>
              <a:t>Elimination des objets piquants / tranchants</a:t>
            </a:r>
            <a:endParaRPr lang="pt-BR" altLang="en-US" dirty="0"/>
          </a:p>
        </p:txBody>
      </p:sp>
    </p:spTree>
    <p:extLst>
      <p:ext uri="{BB962C8B-B14F-4D97-AF65-F5344CB8AC3E}">
        <p14:creationId xmlns:p14="http://schemas.microsoft.com/office/powerpoint/2010/main" val="2923233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1026" descr="Image" title="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513" y="1524000"/>
            <a:ext cx="3810000" cy="3094088"/>
          </a:xfrm>
          <a:prstGeom prst="rect">
            <a:avLst/>
          </a:prstGeom>
          <a:noFill/>
          <a:ln w="3175">
            <a:solidFill>
              <a:srgbClr val="C00000"/>
            </a:solidFill>
            <a:miter lim="800000"/>
            <a:headEnd/>
            <a:tailEnd/>
          </a:ln>
          <a:extLst>
            <a:ext uri="{909E8E84-426E-40DD-AFC4-6F175D3DCCD1}">
              <a14:hiddenFill xmlns:a14="http://schemas.microsoft.com/office/drawing/2010/main">
                <a:solidFill>
                  <a:srgbClr val="FFFFFF"/>
                </a:solidFill>
              </a14:hiddenFill>
            </a:ext>
          </a:extLst>
        </p:spPr>
      </p:pic>
      <p:sp>
        <p:nvSpPr>
          <p:cNvPr id="65548" name="Rectangle 1036"/>
          <p:cNvSpPr>
            <a:spLocks noGrp="1" noChangeArrowheads="1"/>
          </p:cNvSpPr>
          <p:nvPr>
            <p:ph type="title"/>
          </p:nvPr>
        </p:nvSpPr>
        <p:spPr/>
        <p:txBody>
          <a:bodyPr>
            <a:noAutofit/>
          </a:bodyPr>
          <a:lstStyle/>
          <a:p>
            <a:r>
              <a:rPr lang="en-US" altLang="en-US" dirty="0" err="1" smtClean="0"/>
              <a:t>Nettoyage</a:t>
            </a:r>
            <a:r>
              <a:rPr lang="en-US" altLang="en-US" dirty="0" smtClean="0"/>
              <a:t> de </a:t>
            </a:r>
            <a:r>
              <a:rPr lang="en-US" altLang="en-US" dirty="0" err="1" smtClean="0"/>
              <a:t>l’environnement</a:t>
            </a:r>
            <a:endParaRPr lang="en-US" altLang="en-US" dirty="0"/>
          </a:p>
        </p:txBody>
      </p:sp>
      <p:pic>
        <p:nvPicPr>
          <p:cNvPr id="2" name="Picture 1" descr="Image" title="Image"/>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400" y="2590800"/>
            <a:ext cx="3810000" cy="3079711"/>
          </a:xfrm>
          <a:prstGeom prst="rect">
            <a:avLst/>
          </a:prstGeom>
          <a:ln w="3175">
            <a:solidFill>
              <a:srgbClr val="C00000"/>
            </a:solidFill>
          </a:ln>
        </p:spPr>
      </p:pic>
    </p:spTree>
    <p:extLst>
      <p:ext uri="{BB962C8B-B14F-4D97-AF65-F5344CB8AC3E}">
        <p14:creationId xmlns:p14="http://schemas.microsoft.com/office/powerpoint/2010/main" val="4278229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5" name="Picture 7" descr="Image" title="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019166"/>
            <a:ext cx="4290869" cy="3219634"/>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pic>
      <p:pic>
        <p:nvPicPr>
          <p:cNvPr id="2" name="Picture 1" descr="Image" title="Image"/>
          <p:cNvPicPr>
            <a:picLocks noChangeAspect="1"/>
          </p:cNvPicPr>
          <p:nvPr/>
        </p:nvPicPr>
        <p:blipFill>
          <a:blip r:embed="rId4"/>
          <a:stretch>
            <a:fillRect/>
          </a:stretch>
        </p:blipFill>
        <p:spPr>
          <a:xfrm>
            <a:off x="5334000" y="1393196"/>
            <a:ext cx="3124200" cy="4493141"/>
          </a:xfrm>
          <a:prstGeom prst="rect">
            <a:avLst/>
          </a:prstGeom>
          <a:ln>
            <a:noFill/>
          </a:ln>
        </p:spPr>
      </p:pic>
      <p:sp>
        <p:nvSpPr>
          <p:cNvPr id="3" name="Title 2"/>
          <p:cNvSpPr>
            <a:spLocks noGrp="1"/>
          </p:cNvSpPr>
          <p:nvPr>
            <p:ph type="title"/>
          </p:nvPr>
        </p:nvSpPr>
        <p:spPr/>
        <p:txBody>
          <a:bodyPr/>
          <a:lstStyle/>
          <a:p>
            <a:r>
              <a:rPr lang="pt-BR" altLang="en-US" dirty="0" smtClean="0"/>
              <a:t>Gestion des déchets</a:t>
            </a:r>
            <a:endParaRPr lang="pt-BR" altLang="en-US" dirty="0"/>
          </a:p>
        </p:txBody>
      </p:sp>
    </p:spTree>
    <p:extLst>
      <p:ext uri="{BB962C8B-B14F-4D97-AF65-F5344CB8AC3E}">
        <p14:creationId xmlns:p14="http://schemas.microsoft.com/office/powerpoint/2010/main" val="3958658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Sécurité</a:t>
            </a:r>
            <a:r>
              <a:rPr lang="en-US" dirty="0" smtClean="0"/>
              <a:t> des injections</a:t>
            </a:r>
            <a:endParaRPr lang="en-US" dirty="0"/>
          </a:p>
        </p:txBody>
      </p:sp>
      <p:pic>
        <p:nvPicPr>
          <p:cNvPr id="3" name="Picture 2" descr="Image" title="Image"/>
          <p:cNvPicPr>
            <a:picLocks noChangeAspect="1"/>
          </p:cNvPicPr>
          <p:nvPr/>
        </p:nvPicPr>
        <p:blipFill>
          <a:blip r:embed="rId3"/>
          <a:stretch>
            <a:fillRect/>
          </a:stretch>
        </p:blipFill>
        <p:spPr>
          <a:xfrm>
            <a:off x="2329631" y="2057400"/>
            <a:ext cx="4484738" cy="3124200"/>
          </a:xfrm>
          <a:prstGeom prst="rect">
            <a:avLst/>
          </a:prstGeom>
        </p:spPr>
      </p:pic>
    </p:spTree>
    <p:extLst>
      <p:ext uri="{BB962C8B-B14F-4D97-AF65-F5344CB8AC3E}">
        <p14:creationId xmlns:p14="http://schemas.microsoft.com/office/powerpoint/2010/main" val="3307002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Vue</a:t>
            </a:r>
            <a:r>
              <a:rPr lang="en-US" dirty="0" smtClean="0"/>
              <a:t> </a:t>
            </a:r>
            <a:r>
              <a:rPr lang="en-US" dirty="0" err="1" smtClean="0"/>
              <a:t>d’ensemble</a:t>
            </a:r>
            <a:endParaRPr lang="en-US" dirty="0"/>
          </a:p>
        </p:txBody>
      </p:sp>
      <p:sp>
        <p:nvSpPr>
          <p:cNvPr id="6" name="Content Placeholder 5"/>
          <p:cNvSpPr>
            <a:spLocks noGrp="1"/>
          </p:cNvSpPr>
          <p:nvPr>
            <p:ph idx="1"/>
          </p:nvPr>
        </p:nvSpPr>
        <p:spPr/>
        <p:txBody>
          <a:bodyPr/>
          <a:lstStyle/>
          <a:p>
            <a:pPr marL="0" indent="0">
              <a:buNone/>
            </a:pPr>
            <a:r>
              <a:rPr lang="fr-BE" dirty="0" smtClean="0"/>
              <a:t>Résumé de la présentation :</a:t>
            </a:r>
          </a:p>
          <a:p>
            <a:r>
              <a:rPr lang="fr-BE" sz="2400" dirty="0" smtClean="0"/>
              <a:t>Le cycle de transmission de la maladie</a:t>
            </a:r>
          </a:p>
          <a:p>
            <a:r>
              <a:rPr lang="fr-BE" sz="2400" dirty="0" smtClean="0"/>
              <a:t>Comment prévenir la propagation de l'infection</a:t>
            </a:r>
          </a:p>
          <a:p>
            <a:r>
              <a:rPr lang="fr-BE" sz="2400" dirty="0" smtClean="0"/>
              <a:t>Principes fondamentaux et étapes de la prévention des infections</a:t>
            </a:r>
          </a:p>
          <a:p>
            <a:r>
              <a:rPr lang="fr-BE" sz="2400" dirty="0" smtClean="0"/>
              <a:t>Précautions standard</a:t>
            </a:r>
          </a:p>
          <a:p>
            <a:r>
              <a:rPr lang="fr-BE" sz="2400" dirty="0" smtClean="0"/>
              <a:t>Comment éduquer les membres de la famille et la communauté sur la prévention de la transmission des maladies</a:t>
            </a:r>
            <a:endParaRPr lang="fr-BE" sz="2400" dirty="0"/>
          </a:p>
        </p:txBody>
      </p:sp>
    </p:spTree>
    <p:extLst>
      <p:ext uri="{BB962C8B-B14F-4D97-AF65-F5344CB8AC3E}">
        <p14:creationId xmlns:p14="http://schemas.microsoft.com/office/powerpoint/2010/main" val="296275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Etiquette </a:t>
            </a:r>
            <a:r>
              <a:rPr lang="en-US" dirty="0" err="1" smtClean="0"/>
              <a:t>respiratoire</a:t>
            </a:r>
            <a:endParaRPr lang="en-US" dirty="0"/>
          </a:p>
        </p:txBody>
      </p:sp>
      <p:pic>
        <p:nvPicPr>
          <p:cNvPr id="5" name="Picture 4" descr="Image" title="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2057400"/>
            <a:ext cx="3486150" cy="3486150"/>
          </a:xfrm>
          <a:prstGeom prst="rect">
            <a:avLst/>
          </a:prstGeom>
        </p:spPr>
      </p:pic>
      <p:pic>
        <p:nvPicPr>
          <p:cNvPr id="6" name="Picture 5" descr="Image" title="Imag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0" y="2009775"/>
            <a:ext cx="3608614" cy="3581400"/>
          </a:xfrm>
          <a:prstGeom prst="rect">
            <a:avLst/>
          </a:prstGeom>
        </p:spPr>
      </p:pic>
    </p:spTree>
    <p:extLst>
      <p:ext uri="{BB962C8B-B14F-4D97-AF65-F5344CB8AC3E}">
        <p14:creationId xmlns:p14="http://schemas.microsoft.com/office/powerpoint/2010/main" val="1406893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1449"/>
            <a:ext cx="8229600" cy="1143000"/>
          </a:xfrm>
        </p:spPr>
        <p:txBody>
          <a:bodyPr>
            <a:noAutofit/>
          </a:bodyPr>
          <a:lstStyle/>
          <a:p>
            <a:r>
              <a:rPr lang="fr-FR" sz="3200" dirty="0"/>
              <a:t>Éducation des membres de la famille </a:t>
            </a:r>
            <a:r>
              <a:rPr lang="fr-FR" sz="3200" dirty="0" smtClean="0"/>
              <a:t/>
            </a:r>
            <a:br>
              <a:rPr lang="fr-FR" sz="3200" dirty="0" smtClean="0"/>
            </a:br>
            <a:r>
              <a:rPr lang="fr-FR" sz="3200" dirty="0" smtClean="0"/>
              <a:t>et </a:t>
            </a:r>
            <a:r>
              <a:rPr lang="fr-FR" sz="3200" dirty="0"/>
              <a:t>de la communauté</a:t>
            </a:r>
            <a:endParaRPr lang="en-US" sz="3200" dirty="0"/>
          </a:p>
        </p:txBody>
      </p:sp>
      <p:sp>
        <p:nvSpPr>
          <p:cNvPr id="3" name="Rectangle 5"/>
          <p:cNvSpPr txBox="1">
            <a:spLocks noChangeArrowheads="1"/>
          </p:cNvSpPr>
          <p:nvPr/>
        </p:nvSpPr>
        <p:spPr>
          <a:xfrm>
            <a:off x="190500" y="1600200"/>
            <a:ext cx="8763000" cy="4525963"/>
          </a:xfrm>
          <a:prstGeom prst="rect">
            <a:avLst/>
          </a:prstGeom>
        </p:spPr>
        <p:txBody>
          <a:bodyPr anchor="t"/>
          <a:lst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fr-FR" altLang="en-US" dirty="0">
                <a:solidFill>
                  <a:srgbClr val="777777"/>
                </a:solidFill>
              </a:rPr>
              <a:t>Enseignez aux patients et à leurs familles comment réduire le risque d'exposition </a:t>
            </a:r>
            <a:r>
              <a:rPr lang="fr-FR" altLang="en-US" dirty="0" smtClean="0">
                <a:solidFill>
                  <a:srgbClr val="777777"/>
                </a:solidFill>
              </a:rPr>
              <a:t>à </a:t>
            </a:r>
            <a:r>
              <a:rPr lang="fr-FR" altLang="en-US" dirty="0">
                <a:solidFill>
                  <a:srgbClr val="777777"/>
                </a:solidFill>
              </a:rPr>
              <a:t>la maison</a:t>
            </a:r>
          </a:p>
          <a:p>
            <a:r>
              <a:rPr lang="fr-FR" altLang="en-US" dirty="0">
                <a:solidFill>
                  <a:srgbClr val="777777"/>
                </a:solidFill>
              </a:rPr>
              <a:t>Sensibiliser à l'importance de l'hygiène des mains</a:t>
            </a:r>
          </a:p>
          <a:p>
            <a:r>
              <a:rPr lang="fr-FR" altLang="en-US" dirty="0">
                <a:solidFill>
                  <a:srgbClr val="777777"/>
                </a:solidFill>
              </a:rPr>
              <a:t>Impliquer les membres de la communauté dans le maintien des pratiques de prévention des infections telles que la disponibilité de l'eau potable, la gestion des déchets, etc. à l'établissement de santé</a:t>
            </a:r>
          </a:p>
        </p:txBody>
      </p:sp>
    </p:spTree>
    <p:extLst>
      <p:ext uri="{BB962C8B-B14F-4D97-AF65-F5344CB8AC3E}">
        <p14:creationId xmlns:p14="http://schemas.microsoft.com/office/powerpoint/2010/main" val="33157811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Autofit/>
          </a:bodyPr>
          <a:lstStyle/>
          <a:p>
            <a:r>
              <a:rPr lang="fr-FR" altLang="en-US" dirty="0"/>
              <a:t>La prévention des infections est la responsabilité de </a:t>
            </a:r>
            <a:r>
              <a:rPr lang="fr-FR" altLang="en-US" dirty="0" smtClean="0"/>
              <a:t>chacun</a:t>
            </a:r>
            <a:endParaRPr lang="en-US" altLang="en-US" dirty="0"/>
          </a:p>
        </p:txBody>
      </p:sp>
      <p:pic>
        <p:nvPicPr>
          <p:cNvPr id="30724" name="Picture 4" descr="Image" title="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600200"/>
            <a:ext cx="5557838" cy="4049713"/>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5213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4" name="Rectangle 4"/>
          <p:cNvSpPr>
            <a:spLocks noGrp="1" noChangeArrowheads="1"/>
          </p:cNvSpPr>
          <p:nvPr>
            <p:ph type="title"/>
          </p:nvPr>
        </p:nvSpPr>
        <p:spPr/>
        <p:txBody>
          <a:bodyPr/>
          <a:lstStyle/>
          <a:p>
            <a:r>
              <a:rPr lang="en-US" altLang="en-US" dirty="0" smtClean="0"/>
              <a:t>Points </a:t>
            </a:r>
            <a:r>
              <a:rPr lang="en-US" altLang="en-US" dirty="0" err="1" smtClean="0"/>
              <a:t>clés</a:t>
            </a:r>
            <a:endParaRPr lang="en-US" altLang="en-US" dirty="0"/>
          </a:p>
        </p:txBody>
      </p:sp>
      <p:sp>
        <p:nvSpPr>
          <p:cNvPr id="61445" name="Rectangle 5"/>
          <p:cNvSpPr>
            <a:spLocks noGrp="1" noChangeArrowheads="1"/>
          </p:cNvSpPr>
          <p:nvPr>
            <p:ph idx="1"/>
          </p:nvPr>
        </p:nvSpPr>
        <p:spPr>
          <a:xfrm>
            <a:off x="457200" y="1219200"/>
            <a:ext cx="8229600" cy="4525963"/>
          </a:xfrm>
        </p:spPr>
        <p:txBody>
          <a:bodyPr/>
          <a:lstStyle/>
          <a:p>
            <a:r>
              <a:rPr lang="fr-FR" altLang="en-US" dirty="0"/>
              <a:t>Minimiser et prévenir l'exposition à </a:t>
            </a:r>
            <a:r>
              <a:rPr lang="fr-FR" altLang="en-US" dirty="0" smtClean="0"/>
              <a:t>l'infection en :</a:t>
            </a:r>
            <a:endParaRPr lang="fr-FR" altLang="en-US" dirty="0"/>
          </a:p>
          <a:p>
            <a:pPr lvl="1"/>
            <a:r>
              <a:rPr lang="fr-FR" altLang="en-US" dirty="0" smtClean="0"/>
              <a:t>Utilisant des </a:t>
            </a:r>
            <a:r>
              <a:rPr lang="fr-FR" altLang="en-US" dirty="0"/>
              <a:t>précautions standard avec chaque patient</a:t>
            </a:r>
          </a:p>
          <a:p>
            <a:pPr lvl="1"/>
            <a:r>
              <a:rPr lang="fr-FR" altLang="en-US" dirty="0" smtClean="0"/>
              <a:t>Éliminant </a:t>
            </a:r>
            <a:r>
              <a:rPr lang="fr-FR" altLang="en-US" dirty="0"/>
              <a:t>adéquatement les déchets de la clinique</a:t>
            </a:r>
          </a:p>
          <a:p>
            <a:r>
              <a:rPr lang="fr-FR" altLang="en-US" dirty="0" smtClean="0"/>
              <a:t>Travailler </a:t>
            </a:r>
            <a:r>
              <a:rPr lang="fr-FR" altLang="en-US" dirty="0"/>
              <a:t>ensemble pour rendre le lieu de travail plus sûr</a:t>
            </a:r>
          </a:p>
          <a:p>
            <a:r>
              <a:rPr lang="fr-FR" altLang="en-US" dirty="0"/>
              <a:t>Enseigner aux patients et à leurs familles comment réduire le risque d'exposition à la maison</a:t>
            </a:r>
          </a:p>
          <a:p>
            <a:endParaRPr lang="en-US" altLang="en-US" dirty="0"/>
          </a:p>
        </p:txBody>
      </p:sp>
    </p:spTree>
    <p:extLst>
      <p:ext uri="{BB962C8B-B14F-4D97-AF65-F5344CB8AC3E}">
        <p14:creationId xmlns:p14="http://schemas.microsoft.com/office/powerpoint/2010/main" val="21202562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5782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M" dirty="0" smtClean="0"/>
              <a:t>Prévention des infections</a:t>
            </a:r>
            <a:endParaRPr lang="fr-CM" dirty="0"/>
          </a:p>
        </p:txBody>
      </p:sp>
      <p:sp>
        <p:nvSpPr>
          <p:cNvPr id="3" name="Content Placeholder 2"/>
          <p:cNvSpPr>
            <a:spLocks noGrp="1"/>
          </p:cNvSpPr>
          <p:nvPr>
            <p:ph sz="half" idx="1"/>
          </p:nvPr>
        </p:nvSpPr>
        <p:spPr>
          <a:xfrm>
            <a:off x="457200" y="1752454"/>
            <a:ext cx="4038600" cy="4525963"/>
          </a:xfrm>
        </p:spPr>
        <p:txBody>
          <a:bodyPr/>
          <a:lstStyle/>
          <a:p>
            <a:r>
              <a:rPr lang="fr-CA" dirty="0" smtClean="0"/>
              <a:t>Courons </a:t>
            </a:r>
            <a:r>
              <a:rPr lang="fr-CA" dirty="0"/>
              <a:t>nous des risques ?</a:t>
            </a:r>
            <a:r>
              <a:rPr lang="fr-CA" altLang="en-US" dirty="0"/>
              <a:t> </a:t>
            </a:r>
          </a:p>
          <a:p>
            <a:endParaRPr lang="fr-CA" altLang="en-US" dirty="0"/>
          </a:p>
          <a:p>
            <a:r>
              <a:rPr lang="fr-CA" altLang="en-US" dirty="0"/>
              <a:t>Quels sont les risques les plus courants ou </a:t>
            </a:r>
            <a:r>
              <a:rPr lang="fr-CA" altLang="en-US" dirty="0" smtClean="0"/>
              <a:t>fréquents </a:t>
            </a:r>
            <a:r>
              <a:rPr lang="fr-CA" altLang="en-US" dirty="0"/>
              <a:t>que rencontrent les agents de santé lors de la prestation de services </a:t>
            </a:r>
            <a:endParaRPr lang="en-US" dirty="0" smtClean="0"/>
          </a:p>
          <a:p>
            <a:endParaRPr lang="en-US" dirty="0"/>
          </a:p>
        </p:txBody>
      </p:sp>
      <p:pic>
        <p:nvPicPr>
          <p:cNvPr id="5" name="Content Placeholder 4" descr="finge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6667498" y="3863180"/>
            <a:ext cx="4" cy="3"/>
          </a:xfrm>
        </p:spPr>
      </p:pic>
      <p:pic>
        <p:nvPicPr>
          <p:cNvPr id="6" name="Picture 5" descr="Image" title="Image"/>
          <p:cNvPicPr>
            <a:picLocks noChangeAspect="1"/>
          </p:cNvPicPr>
          <p:nvPr/>
        </p:nvPicPr>
        <p:blipFill>
          <a:blip r:embed="rId4"/>
          <a:stretch>
            <a:fillRect/>
          </a:stretch>
        </p:blipFill>
        <p:spPr>
          <a:xfrm>
            <a:off x="4876800" y="1752454"/>
            <a:ext cx="2983832" cy="3353091"/>
          </a:xfrm>
          <a:prstGeom prst="rect">
            <a:avLst/>
          </a:prstGeom>
          <a:ln>
            <a:solidFill>
              <a:srgbClr val="C00000"/>
            </a:solidFill>
          </a:ln>
        </p:spPr>
      </p:pic>
    </p:spTree>
    <p:extLst>
      <p:ext uri="{BB962C8B-B14F-4D97-AF65-F5344CB8AC3E}">
        <p14:creationId xmlns:p14="http://schemas.microsoft.com/office/powerpoint/2010/main" val="3588845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Autofit/>
          </a:bodyPr>
          <a:lstStyle/>
          <a:p>
            <a:r>
              <a:rPr lang="fr-CA" dirty="0" smtClean="0"/>
              <a:t>Pourquoi avons-nous besoin de la prévention des infections ?</a:t>
            </a:r>
            <a:endParaRPr lang="fr-CA" dirty="0"/>
          </a:p>
        </p:txBody>
      </p:sp>
      <p:sp>
        <p:nvSpPr>
          <p:cNvPr id="3" name="Content Placeholder 2"/>
          <p:cNvSpPr>
            <a:spLocks noGrp="1"/>
          </p:cNvSpPr>
          <p:nvPr>
            <p:ph idx="1"/>
          </p:nvPr>
        </p:nvSpPr>
        <p:spPr>
          <a:xfrm>
            <a:off x="457200" y="1981200"/>
            <a:ext cx="8229600" cy="4525963"/>
          </a:xfrm>
        </p:spPr>
        <p:txBody>
          <a:bodyPr/>
          <a:lstStyle/>
          <a:p>
            <a:r>
              <a:rPr lang="fr-CI" altLang="en-US" dirty="0" smtClean="0"/>
              <a:t>Pour réduire le risque de transmission des maladies aux agents de santé, aux clients, à la communauté, à nous-même !</a:t>
            </a:r>
          </a:p>
          <a:p>
            <a:r>
              <a:rPr lang="fr-CI" altLang="en-US" dirty="0" smtClean="0"/>
              <a:t>Pour protéger les agents de santé à tous les niveaux — des médecins et des infirmières au personnel de nettoyage et de laboratoire</a:t>
            </a:r>
            <a:endParaRPr lang="fr-CI" dirty="0"/>
          </a:p>
        </p:txBody>
      </p:sp>
    </p:spTree>
    <p:extLst>
      <p:ext uri="{BB962C8B-B14F-4D97-AF65-F5344CB8AC3E}">
        <p14:creationId xmlns:p14="http://schemas.microsoft.com/office/powerpoint/2010/main" val="1753287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fr-CM" dirty="0" smtClean="0"/>
              <a:t>Les agents pathogènes les plus communs</a:t>
            </a:r>
            <a:endParaRPr lang="fr-CM" dirty="0"/>
          </a:p>
        </p:txBody>
      </p:sp>
      <p:sp>
        <p:nvSpPr>
          <p:cNvPr id="3" name="Content Placeholder 2"/>
          <p:cNvSpPr>
            <a:spLocks noGrp="1"/>
          </p:cNvSpPr>
          <p:nvPr>
            <p:ph sz="half" idx="1"/>
          </p:nvPr>
        </p:nvSpPr>
        <p:spPr/>
        <p:txBody>
          <a:bodyPr/>
          <a:lstStyle/>
          <a:p>
            <a:pPr marL="0" indent="0">
              <a:buNone/>
            </a:pPr>
            <a:r>
              <a:rPr lang="fr-FR" altLang="en-US" dirty="0"/>
              <a:t>Les microorganismes peuvent causer une </a:t>
            </a:r>
            <a:r>
              <a:rPr lang="fr-FR" altLang="en-US" dirty="0" smtClean="0"/>
              <a:t>infection :</a:t>
            </a:r>
            <a:endParaRPr lang="fr-FR" altLang="en-US" dirty="0"/>
          </a:p>
          <a:p>
            <a:r>
              <a:rPr lang="fr-FR" altLang="en-US" sz="2400" dirty="0"/>
              <a:t>Bactéries (végétatives, mycobactéries, endospores)</a:t>
            </a:r>
          </a:p>
          <a:p>
            <a:r>
              <a:rPr lang="fr-FR" altLang="en-US" sz="2400" dirty="0"/>
              <a:t>Virus</a:t>
            </a:r>
          </a:p>
          <a:p>
            <a:r>
              <a:rPr lang="fr-FR" altLang="en-US" sz="2400" dirty="0"/>
              <a:t>Champignons</a:t>
            </a:r>
          </a:p>
          <a:p>
            <a:r>
              <a:rPr lang="fr-FR" altLang="en-US" sz="2400" dirty="0"/>
              <a:t>Parasites</a:t>
            </a:r>
            <a:endParaRPr lang="en-US" altLang="en-US" sz="2400" dirty="0"/>
          </a:p>
        </p:txBody>
      </p:sp>
      <p:pic>
        <p:nvPicPr>
          <p:cNvPr id="5" name="Content Placeholder 4" descr="Image" title="Image"/>
          <p:cNvPicPr>
            <a:picLocks noGrp="1" noChangeAspect="1"/>
          </p:cNvPicPr>
          <p:nvPr>
            <p:ph sz="half" idx="2"/>
          </p:nvPr>
        </p:nvPicPr>
        <p:blipFill>
          <a:blip r:embed="rId3"/>
          <a:stretch>
            <a:fillRect/>
          </a:stretch>
        </p:blipFill>
        <p:spPr>
          <a:xfrm>
            <a:off x="4760130" y="1371600"/>
            <a:ext cx="3814740" cy="4525963"/>
          </a:xfrm>
        </p:spPr>
      </p:pic>
    </p:spTree>
    <p:extLst>
      <p:ext uri="{BB962C8B-B14F-4D97-AF65-F5344CB8AC3E}">
        <p14:creationId xmlns:p14="http://schemas.microsoft.com/office/powerpoint/2010/main" val="3763911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09600" y="284672"/>
            <a:ext cx="8229600" cy="914400"/>
          </a:xfrm>
        </p:spPr>
        <p:txBody>
          <a:bodyPr/>
          <a:lstStyle/>
          <a:p>
            <a:r>
              <a:rPr lang="en-US" altLang="en-US" dirty="0" smtClean="0"/>
              <a:t>Cycle de transmission de la </a:t>
            </a:r>
            <a:r>
              <a:rPr lang="en-US" altLang="en-US" dirty="0" err="1" smtClean="0"/>
              <a:t>maladie</a:t>
            </a:r>
            <a:endParaRPr lang="en-US" altLang="en-US" dirty="0"/>
          </a:p>
        </p:txBody>
      </p:sp>
      <p:graphicFrame>
        <p:nvGraphicFramePr>
          <p:cNvPr id="2" name="Diagram 1" descr="Agent, Réservoir, Lieu de sortie, Méthode de transmission, Lieu d’entrée, Hôte susceptible&#10;&#10;&#10;&#10;" title="Cycle de transmission de la maladie"/>
          <p:cNvGraphicFramePr/>
          <p:nvPr>
            <p:extLst>
              <p:ext uri="{D42A27DB-BD31-4B8C-83A1-F6EECF244321}">
                <p14:modId xmlns:p14="http://schemas.microsoft.com/office/powerpoint/2010/main" val="1580695769"/>
              </p:ext>
            </p:extLst>
          </p:nvPr>
        </p:nvGraphicFramePr>
        <p:xfrm>
          <a:off x="381000" y="1219200"/>
          <a:ext cx="82296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ight Arrow 2"/>
          <p:cNvSpPr/>
          <p:nvPr/>
        </p:nvSpPr>
        <p:spPr>
          <a:xfrm>
            <a:off x="1600200" y="58674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126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Vous</a:t>
            </a:r>
            <a:r>
              <a:rPr lang="en-US" dirty="0" smtClean="0"/>
              <a:t> </a:t>
            </a:r>
            <a:r>
              <a:rPr lang="en-US" dirty="0" err="1" smtClean="0"/>
              <a:t>pouvez</a:t>
            </a:r>
            <a:r>
              <a:rPr lang="en-US" dirty="0" smtClean="0"/>
              <a:t> aider à </a:t>
            </a:r>
            <a:r>
              <a:rPr lang="en-US" dirty="0" err="1" smtClean="0"/>
              <a:t>prévenir</a:t>
            </a:r>
            <a:r>
              <a:rPr lang="en-US" dirty="0" smtClean="0"/>
              <a:t> </a:t>
            </a:r>
            <a:r>
              <a:rPr lang="en-US" dirty="0" err="1" smtClean="0"/>
              <a:t>l’infection</a:t>
            </a:r>
            <a:r>
              <a:rPr lang="en-US" dirty="0" smtClean="0"/>
              <a:t> !</a:t>
            </a:r>
            <a:endParaRPr lang="en-US" dirty="0"/>
          </a:p>
        </p:txBody>
      </p:sp>
      <p:sp>
        <p:nvSpPr>
          <p:cNvPr id="5" name="Content Placeholder 2"/>
          <p:cNvSpPr>
            <a:spLocks noGrp="1"/>
          </p:cNvSpPr>
          <p:nvPr>
            <p:ph sz="half" idx="1"/>
          </p:nvPr>
        </p:nvSpPr>
        <p:spPr/>
        <p:txBody>
          <a:bodyPr/>
          <a:lstStyle/>
          <a:p>
            <a:r>
              <a:rPr lang="fr-FR" altLang="en-US" dirty="0"/>
              <a:t>En utilisant </a:t>
            </a:r>
            <a:r>
              <a:rPr lang="fr-FR" altLang="en-US" dirty="0" smtClean="0"/>
              <a:t>des </a:t>
            </a:r>
            <a:r>
              <a:rPr lang="fr-FR" altLang="en-US" dirty="0"/>
              <a:t>directives qui </a:t>
            </a:r>
            <a:r>
              <a:rPr lang="fr-FR" altLang="en-US" dirty="0" smtClean="0"/>
              <a:t>placent des </a:t>
            </a:r>
            <a:r>
              <a:rPr lang="fr-FR" altLang="en-US" dirty="0"/>
              <a:t>barrières de protection (physique, chimique ou mécanique) entre un hôte sensible (personne dépourvue d'immunité) et les organismes</a:t>
            </a:r>
            <a:r>
              <a:rPr lang="fr-FR" altLang="en-US" dirty="0" smtClean="0"/>
              <a:t>.</a:t>
            </a:r>
            <a:endParaRPr lang="en-US" altLang="en-US" dirty="0"/>
          </a:p>
        </p:txBody>
      </p:sp>
      <p:pic>
        <p:nvPicPr>
          <p:cNvPr id="6" name="Picture 11" descr="Image" title="Image"/>
          <p:cNvPicPr preferRelativeResize="0">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a:xfrm>
            <a:off x="4881200" y="1600200"/>
            <a:ext cx="3572600" cy="4525963"/>
          </a:xfrm>
          <a:ln>
            <a:solidFill>
              <a:srgbClr val="C00000"/>
            </a:solidFill>
          </a:ln>
        </p:spPr>
      </p:pic>
    </p:spTree>
    <p:extLst>
      <p:ext uri="{BB962C8B-B14F-4D97-AF65-F5344CB8AC3E}">
        <p14:creationId xmlns:p14="http://schemas.microsoft.com/office/powerpoint/2010/main" val="2768831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p:txBody>
          <a:bodyPr/>
          <a:lstStyle/>
          <a:p>
            <a:r>
              <a:rPr lang="fr-BE" altLang="en-US" dirty="0" smtClean="0"/>
              <a:t>Quelles sont les précautions standard </a:t>
            </a:r>
            <a:r>
              <a:rPr lang="en-US" altLang="en-US" dirty="0" smtClean="0"/>
              <a:t>?</a:t>
            </a:r>
            <a:endParaRPr lang="en-US" altLang="en-US" dirty="0"/>
          </a:p>
        </p:txBody>
      </p:sp>
      <p:sp>
        <p:nvSpPr>
          <p:cNvPr id="14341" name="Rectangle 5"/>
          <p:cNvSpPr>
            <a:spLocks noGrp="1" noChangeArrowheads="1"/>
          </p:cNvSpPr>
          <p:nvPr>
            <p:ph sz="half" idx="1"/>
          </p:nvPr>
        </p:nvSpPr>
        <p:spPr>
          <a:xfrm>
            <a:off x="536275" y="1676400"/>
            <a:ext cx="4038600" cy="4525963"/>
          </a:xfrm>
        </p:spPr>
        <p:txBody>
          <a:bodyPr/>
          <a:lstStyle/>
          <a:p>
            <a:r>
              <a:rPr lang="fr-FR" altLang="en-US" dirty="0" smtClean="0"/>
              <a:t>Lignes </a:t>
            </a:r>
            <a:r>
              <a:rPr lang="fr-FR" altLang="en-US" dirty="0"/>
              <a:t>directrices pour créer une barrière physique, mécanique ou chimique entre les microorganismes et une personne pour prévenir la propagation de l'infection et </a:t>
            </a:r>
            <a:r>
              <a:rPr lang="fr-FR" altLang="en-US" dirty="0" smtClean="0"/>
              <a:t>rompre </a:t>
            </a:r>
            <a:r>
              <a:rPr lang="fr-FR" altLang="en-US" dirty="0"/>
              <a:t>le cycle de transmission de la maladie</a:t>
            </a:r>
            <a:endParaRPr lang="en-US" altLang="en-US" dirty="0"/>
          </a:p>
        </p:txBody>
      </p:sp>
      <p:pic>
        <p:nvPicPr>
          <p:cNvPr id="5" name="Content Placeholder 4" descr="Image" title="Image"/>
          <p:cNvPicPr>
            <a:picLocks noGrp="1" noChangeAspect="1" noChangeArrowheads="1"/>
          </p:cNvPicPr>
          <p:nvPr>
            <p:ph sz="half" idx="2"/>
          </p:nvPr>
        </p:nvPicPr>
        <p:blipFill>
          <a:blip r:embed="rId3" cstate="screen"/>
          <a:stretch>
            <a:fillRect/>
          </a:stretch>
        </p:blipFill>
        <p:spPr>
          <a:xfrm rot="5400000">
            <a:off x="4898075" y="2264725"/>
            <a:ext cx="4204557" cy="2418307"/>
          </a:xfrm>
          <a:ln>
            <a:solidFill>
              <a:srgbClr val="C00000"/>
            </a:solidFill>
          </a:ln>
        </p:spPr>
      </p:pic>
    </p:spTree>
    <p:extLst>
      <p:ext uri="{BB962C8B-B14F-4D97-AF65-F5344CB8AC3E}">
        <p14:creationId xmlns:p14="http://schemas.microsoft.com/office/powerpoint/2010/main" val="6360403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4"/>
          <p:cNvSpPr>
            <a:spLocks noGrp="1" noChangeArrowheads="1"/>
          </p:cNvSpPr>
          <p:nvPr>
            <p:ph type="title"/>
          </p:nvPr>
        </p:nvSpPr>
        <p:spPr>
          <a:xfrm>
            <a:off x="434009" y="228600"/>
            <a:ext cx="8229600" cy="1143000"/>
          </a:xfrm>
        </p:spPr>
        <p:txBody>
          <a:bodyPr/>
          <a:lstStyle/>
          <a:p>
            <a:r>
              <a:rPr lang="fr-BE" altLang="en-US" dirty="0" smtClean="0"/>
              <a:t>Types de barrières</a:t>
            </a:r>
            <a:endParaRPr lang="fr-BE" altLang="en-US" dirty="0"/>
          </a:p>
        </p:txBody>
      </p:sp>
      <p:sp>
        <p:nvSpPr>
          <p:cNvPr id="14341" name="Rectangle 5"/>
          <p:cNvSpPr>
            <a:spLocks noGrp="1" noChangeArrowheads="1"/>
          </p:cNvSpPr>
          <p:nvPr>
            <p:ph idx="1"/>
          </p:nvPr>
        </p:nvSpPr>
        <p:spPr>
          <a:xfrm>
            <a:off x="434009" y="1371600"/>
            <a:ext cx="8229600" cy="4525963"/>
          </a:xfrm>
        </p:spPr>
        <p:txBody>
          <a:bodyPr/>
          <a:lstStyle/>
          <a:p>
            <a:r>
              <a:rPr lang="fr-FR" altLang="en-US" sz="2400" dirty="0" smtClean="0"/>
              <a:t>Physique : désinfection </a:t>
            </a:r>
            <a:r>
              <a:rPr lang="fr-FR" altLang="en-US" sz="2400" dirty="0"/>
              <a:t>à haut niveau </a:t>
            </a:r>
            <a:r>
              <a:rPr lang="fr-FR" altLang="en-US" sz="2400" dirty="0" smtClean="0"/>
              <a:t>(DHN) </a:t>
            </a:r>
            <a:r>
              <a:rPr lang="fr-FR" altLang="en-US" sz="2400" dirty="0"/>
              <a:t>par ébullition ou cuisson à la vapeur et stérilisation par </a:t>
            </a:r>
            <a:r>
              <a:rPr lang="fr-FR" altLang="en-US" sz="2400" dirty="0" smtClean="0"/>
              <a:t>autoclave </a:t>
            </a:r>
            <a:r>
              <a:rPr lang="fr-FR" altLang="en-US" sz="2400" dirty="0"/>
              <a:t>ou </a:t>
            </a:r>
            <a:r>
              <a:rPr lang="fr-FR" altLang="en-US" sz="2400" dirty="0" smtClean="0"/>
              <a:t>par des fours à chaleur sèche</a:t>
            </a:r>
            <a:endParaRPr lang="fr-FR" altLang="en-US" sz="2400" dirty="0"/>
          </a:p>
          <a:p>
            <a:r>
              <a:rPr lang="fr-FR" altLang="en-US" sz="2400" dirty="0" smtClean="0"/>
              <a:t>Mécanique : </a:t>
            </a:r>
            <a:r>
              <a:rPr lang="fr-FR" altLang="en-US" sz="2400" dirty="0"/>
              <a:t>équipement de protection individuelle (gants, masques faciaux, lunettes de protection, </a:t>
            </a:r>
            <a:r>
              <a:rPr lang="fr-FR" altLang="en-US" sz="2400" dirty="0" smtClean="0"/>
              <a:t>blouses, </a:t>
            </a:r>
            <a:r>
              <a:rPr lang="fr-FR" altLang="en-US" sz="2400" dirty="0"/>
              <a:t>tabliers en plastique ou en caoutchouc et </a:t>
            </a:r>
            <a:r>
              <a:rPr lang="fr-FR" altLang="en-US" sz="2400" dirty="0" smtClean="0"/>
              <a:t>draps)</a:t>
            </a:r>
            <a:endParaRPr lang="fr-FR" altLang="en-US" sz="2400" dirty="0"/>
          </a:p>
          <a:p>
            <a:r>
              <a:rPr lang="fr-FR" altLang="en-US" sz="2400" dirty="0"/>
              <a:t>Produits </a:t>
            </a:r>
            <a:r>
              <a:rPr lang="fr-FR" altLang="en-US" sz="2400" dirty="0" smtClean="0"/>
              <a:t>chimiques : </a:t>
            </a:r>
            <a:r>
              <a:rPr lang="fr-FR" altLang="en-US" sz="2400" dirty="0"/>
              <a:t>antiseptiques (</a:t>
            </a:r>
            <a:r>
              <a:rPr lang="fr-FR" altLang="en-US" sz="2400" dirty="0" err="1"/>
              <a:t>iodophores</a:t>
            </a:r>
            <a:r>
              <a:rPr lang="fr-FR" altLang="en-US" sz="2400" dirty="0"/>
              <a:t> et antiseptiques à base d'alcool) et désinfectants </a:t>
            </a:r>
            <a:r>
              <a:rPr lang="fr-FR" altLang="en-US" sz="2400" dirty="0" smtClean="0"/>
              <a:t>à </a:t>
            </a:r>
            <a:r>
              <a:rPr lang="fr-FR" altLang="en-US" sz="2400" dirty="0"/>
              <a:t>haut </a:t>
            </a:r>
            <a:r>
              <a:rPr lang="fr-FR" altLang="en-US" sz="2400" dirty="0" smtClean="0"/>
              <a:t>niveau :</a:t>
            </a:r>
            <a:endParaRPr lang="fr-FR" altLang="en-US" sz="2400" dirty="0"/>
          </a:p>
          <a:p>
            <a:pPr lvl="1"/>
            <a:r>
              <a:rPr lang="fr-FR" altLang="en-US" sz="2000" dirty="0"/>
              <a:t>Chlore</a:t>
            </a:r>
          </a:p>
          <a:p>
            <a:pPr lvl="1"/>
            <a:r>
              <a:rPr lang="fr-FR" altLang="en-US" sz="2000" dirty="0" err="1"/>
              <a:t>Glutaraldéhyde</a:t>
            </a:r>
            <a:r>
              <a:rPr lang="en-US" altLang="en-US" sz="2000" dirty="0" smtClean="0"/>
              <a:t> </a:t>
            </a:r>
          </a:p>
        </p:txBody>
      </p:sp>
    </p:spTree>
    <p:extLst>
      <p:ext uri="{BB962C8B-B14F-4D97-AF65-F5344CB8AC3E}">
        <p14:creationId xmlns:p14="http://schemas.microsoft.com/office/powerpoint/2010/main" val="3566015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MCSP_PowerPoint_Template">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391D8734-B467-4542-BC34-5B5C5FCA3996}"/>
    </a:ext>
  </a:extLst>
</a:theme>
</file>

<file path=ppt/theme/theme3.xml><?xml version="1.0" encoding="utf-8"?>
<a:theme xmlns:a="http://schemas.openxmlformats.org/drawingml/2006/main" name="Theme1">
  <a:themeElements>
    <a:clrScheme name="MCSP_Microsoft">
      <a:dk1>
        <a:sysClr val="windowText" lastClr="000000"/>
      </a:dk1>
      <a:lt1>
        <a:sysClr val="window" lastClr="FFFFFF"/>
      </a:lt1>
      <a:dk2>
        <a:srgbClr val="002A6C"/>
      </a:dk2>
      <a:lt2>
        <a:srgbClr val="C2113A"/>
      </a:lt2>
      <a:accent1>
        <a:srgbClr val="666666"/>
      </a:accent1>
      <a:accent2>
        <a:srgbClr val="DDDDDD"/>
      </a:accent2>
      <a:accent3>
        <a:srgbClr val="9DBFE5"/>
      </a:accent3>
      <a:accent4>
        <a:srgbClr val="000000"/>
      </a:accent4>
      <a:accent5>
        <a:srgbClr val="FFFFFF"/>
      </a:accent5>
      <a:accent6>
        <a:srgbClr val="FFFFFF"/>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 id="{ED91B20F-90FD-4112-A92D-06BB38E1EF90}" vid="{F040161E-139D-4597-B18C-612C5F4B75B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0785ec1-1048-4400-be50-ab24b43b924b"/>
    <Description_x002f_Notes xmlns="f0785ec1-1048-4400-be50-ab24b43b924b" xsi:nil="true"/>
    <a55e2a9178474b4bb01140e591eaac61 xmlns="f0785ec1-1048-4400-be50-ab24b43b924b">
      <Terms xmlns="http://schemas.microsoft.com/office/infopath/2007/PartnerControls"/>
    </a55e2a9178474b4bb01140e591eaac61>
    <k4fa48eb2d7b427a813ce27bfad0cec3 xmlns="f0785ec1-1048-4400-be50-ab24b43b924b">
      <Terms xmlns="http://schemas.microsoft.com/office/infopath/2007/PartnerControls"/>
    </k4fa48eb2d7b427a813ce27bfad0cec3>
    <o1270e96c55b4d968cd1b3c2f154ff87 xmlns="f0785ec1-1048-4400-be50-ab24b43b924b">
      <Terms xmlns="http://schemas.microsoft.com/office/infopath/2007/PartnerControls"/>
    </o1270e96c55b4d968cd1b3c2f154ff87>
    <IconOverlay xmlns="http://schemas.microsoft.com/sharepoint/v4" xsi:nil="true"/>
    <c25934d968004dbc9e688abe03a61615 xmlns="f0785ec1-1048-4400-be50-ab24b43b924b">
      <Terms xmlns="http://schemas.microsoft.com/office/infopath/2007/PartnerControls"/>
    </c25934d968004dbc9e688abe03a61615>
    <d752e56ead884e3fa239de669a13281d xmlns="f0785ec1-1048-4400-be50-ab24b43b924b">
      <Terms xmlns="http://schemas.microsoft.com/office/infopath/2007/PartnerControls"/>
    </d752e56ead884e3fa239de669a13281d>
    <CategoryDescription xmlns="http://schemas.microsoft.com/sharepoint.v3" xsi:nil="true"/>
    <k427ab633b7b4938a54a20aba39a9ba7 xmlns="f0785ec1-1048-4400-be50-ab24b43b924b">
      <Terms xmlns="http://schemas.microsoft.com/office/infopath/2007/PartnerControls"/>
    </k427ab633b7b4938a54a20aba39a9ba7>
    <Country_x0020_Technical_x0020_Team xmlns="f0785ec1-1048-4400-be50-ab24b43b924b">Immunization</Country_x0020_Technical_x0020_Team>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DocId xmlns="75e13fa6-3636-4522-b057-3e839aca7cce">WK2YMFF4N567-207-22</_dlc_DocId>
    <_dlc_DocIdUrl xmlns="75e13fa6-3636-4522-b057-3e839aca7cce">
      <Url>https://my.mcsprogram.org/Communications/_layouts/DocIdRedir.aspx?ID=WK2YMFF4N567-207-22</Url>
      <Description>WK2YMFF4N567-207-22</Description>
    </_dlc_DocIdUrl>
    <PPSMA_Description xmlns="2bb15dd5-7207-4135-a7a1-abdf667a1ee3" xsi:nil="true"/>
  </documentManagement>
</p:properties>
</file>

<file path=customXml/item4.xml><?xml version="1.0" encoding="utf-8"?>
<ct:contentTypeSchema xmlns:ct="http://schemas.microsoft.com/office/2006/metadata/contentType" xmlns:ma="http://schemas.microsoft.com/office/2006/metadata/properties/metaAttributes" ct:_="" ma:_="" ma:contentTypeName="Final Documents Content Type" ma:contentTypeID="0x010100B9FB6409CD70674ABB5349969E1C67F6005E75EE04991F3F42B99E754BF7D97C4B" ma:contentTypeVersion="32" ma:contentTypeDescription="" ma:contentTypeScope="" ma:versionID="2062ad570f68123f8ffbd9255c7da6f6">
  <xsd:schema xmlns:xsd="http://www.w3.org/2001/XMLSchema" xmlns:xs="http://www.w3.org/2001/XMLSchema" xmlns:p="http://schemas.microsoft.com/office/2006/metadata/properties" xmlns:ns2="f0785ec1-1048-4400-be50-ab24b43b924b" xmlns:ns3="http://schemas.microsoft.com/sharepoint.v3" xmlns:ns4="http://schemas.microsoft.com/sharepoint/v4" targetNamespace="http://schemas.microsoft.com/office/2006/metadata/properties" ma:root="true" ma:fieldsID="1f7b3acda92a2d9b171bfad4ad2fe3a4" ns2:_="" ns3:_="" ns4:_="">
    <xsd:import namespace="f0785ec1-1048-4400-be50-ab24b43b924b"/>
    <xsd:import namespace="http://schemas.microsoft.com/sharepoint.v3"/>
    <xsd:import namespace="http://schemas.microsoft.com/sharepoint/v4"/>
    <xsd:element name="properties">
      <xsd:complexType>
        <xsd:sequence>
          <xsd:element name="documentManagement">
            <xsd:complexType>
              <xsd:all>
                <xsd:element ref="ns2:Country_x0020_Technical_x0020_Team" minOccurs="0"/>
                <xsd:element ref="ns2:Description_x002f_Notes" minOccurs="0"/>
                <xsd:element ref="ns2:o1270e96c55b4d968cd1b3c2f154ff87" minOccurs="0"/>
                <xsd:element ref="ns2:TaxCatchAll" minOccurs="0"/>
                <xsd:element ref="ns2:TaxCatchAllLabel" minOccurs="0"/>
                <xsd:element ref="ns2:d752e56ead884e3fa239de669a13281d" minOccurs="0"/>
                <xsd:element ref="ns3:CategoryDescription" minOccurs="0"/>
                <xsd:element ref="ns2:a55e2a9178474b4bb01140e591eaac61" minOccurs="0"/>
                <xsd:element ref="ns2:k4fa48eb2d7b427a813ce27bfad0cec3" minOccurs="0"/>
                <xsd:element ref="ns2:c25934d968004dbc9e688abe03a61615" minOccurs="0"/>
                <xsd:element ref="ns2:k427ab633b7b4938a54a20aba39a9ba7"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85ec1-1048-4400-be50-ab24b43b924b" elementFormDefault="qualified">
    <xsd:import namespace="http://schemas.microsoft.com/office/2006/documentManagement/types"/>
    <xsd:import namespace="http://schemas.microsoft.com/office/infopath/2007/PartnerControls"/>
    <xsd:element name="Country_x0020_Technical_x0020_Team" ma:index="1" nillable="true" ma:displayName="MCSP Team" ma:default="Immunization" ma:internalName="Country_x0020_Technical_x0020_Team">
      <xsd:simpleType>
        <xsd:restriction base="dms:Text">
          <xsd:maxLength value="255"/>
        </xsd:restriction>
      </xsd:simpleType>
    </xsd:element>
    <xsd:element name="Description_x002f_Notes" ma:index="8" nillable="true" ma:displayName="Description/Notes" ma:internalName="Description_x002F_Notes" ma:readOnly="false">
      <xsd:simpleType>
        <xsd:restriction base="dms:Note">
          <xsd:maxLength value="255"/>
        </xsd:restriction>
      </xsd:simpleType>
    </xsd:element>
    <xsd:element name="o1270e96c55b4d968cd1b3c2f154ff87" ma:index="10" nillable="true" ma:taxonomy="true" ma:internalName="o1270e96c55b4d968cd1b3c2f154ff87" ma:taxonomyFieldName="Country_x0020_Team" ma:displayName="Country Team Tags" ma:readOnly="false" ma:default="" ma:fieldId="{81270e96-c55b-4d96-8cd1-b3c2f154ff87}" ma:taxonomyMulti="true" ma:sspId="ec767cac-7ca2-4fcb-9b87-cea637044337" ma:termSetId="d4b10962-4fd8-4b73-804a-123b6a8997e6"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64b7ccb9-42e3-4c7c-9f7c-42ec49a0b118}" ma:internalName="TaxCatchAll" ma:showField="CatchAllData"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64b7ccb9-42e3-4c7c-9f7c-42ec49a0b118}" ma:internalName="TaxCatchAllLabel" ma:readOnly="true" ma:showField="CatchAllDataLabel"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d752e56ead884e3fa239de669a13281d" ma:index="14" nillable="true" ma:taxonomy="true" ma:internalName="d752e56ead884e3fa239de669a13281d" ma:taxonomyFieldName="Cross_x002d_cutting_x0020_Team" ma:displayName="Cross-cutting Area Tags" ma:readOnly="false" ma:default="" ma:fieldId="{d752e56e-ad88-4e3f-a239-de669a13281d}" ma:taxonomyMulti="true" ma:sspId="ec767cac-7ca2-4fcb-9b87-cea637044337" ma:termSetId="bf6245ec-2970-481b-b576-f0bd14ff4328" ma:anchorId="00000000-0000-0000-0000-000000000000" ma:open="false" ma:isKeyword="false">
      <xsd:complexType>
        <xsd:sequence>
          <xsd:element ref="pc:Terms" minOccurs="0" maxOccurs="1"/>
        </xsd:sequence>
      </xsd:complexType>
    </xsd:element>
    <xsd:element name="a55e2a9178474b4bb01140e591eaac61" ma:index="17" nillable="true" ma:taxonomy="true" ma:internalName="a55e2a9178474b4bb01140e591eaac61" ma:taxonomyFieldName="Descriptive_x0020_Tags" ma:displayName="Organization/Initiative Tags" ma:default="" ma:fieldId="{a55e2a91-7847-4b4b-b011-40e591eaac61}" ma:taxonomyMulti="true" ma:sspId="ec767cac-7ca2-4fcb-9b87-cea637044337" ma:termSetId="bb3207ae-ec12-4e3b-99d0-1ac6a33ead5e" ma:anchorId="00000000-0000-0000-0000-000000000000" ma:open="true" ma:isKeyword="false">
      <xsd:complexType>
        <xsd:sequence>
          <xsd:element ref="pc:Terms" minOccurs="0" maxOccurs="1"/>
        </xsd:sequence>
      </xsd:complexType>
    </xsd:element>
    <xsd:element name="k4fa48eb2d7b427a813ce27bfad0cec3" ma:index="19" nillable="true" ma:taxonomy="true" ma:internalName="k4fa48eb2d7b427a813ce27bfad0cec3" ma:taxonomyFieldName="Technical_x0020_Team" ma:displayName="Technical Area Tags" ma:readOnly="false" ma:default="" ma:fieldId="{44fa48eb-2d7b-427a-813c-e27bfad0cec3}" ma:taxonomyMulti="true" ma:sspId="ec767cac-7ca2-4fcb-9b87-cea637044337" ma:termSetId="b068aada-bd63-4acb-8779-dfe704f14a94" ma:anchorId="00000000-0000-0000-0000-000000000000" ma:open="false" ma:isKeyword="false">
      <xsd:complexType>
        <xsd:sequence>
          <xsd:element ref="pc:Terms" minOccurs="0" maxOccurs="1"/>
        </xsd:sequence>
      </xsd:complexType>
    </xsd:element>
    <xsd:element name="c25934d968004dbc9e688abe03a61615" ma:index="21" nillable="true" ma:taxonomy="true" ma:internalName="c25934d968004dbc9e688abe03a61615" ma:taxonomyFieldName="Content_x0020_Type" ma:displayName="Resource Type Tags" ma:readOnly="false" ma:default="" ma:fieldId="{c25934d9-6800-4dbc-9e68-8abe03a61615}" ma:taxonomyMulti="true" ma:sspId="ec767cac-7ca2-4fcb-9b87-cea637044337" ma:termSetId="72d02951-e07e-491d-8c93-fb4f0370e9ba" ma:anchorId="00000000-0000-0000-0000-000000000000" ma:open="true" ma:isKeyword="false">
      <xsd:complexType>
        <xsd:sequence>
          <xsd:element ref="pc:Terms" minOccurs="0" maxOccurs="1"/>
        </xsd:sequence>
      </xsd:complexType>
    </xsd:element>
    <xsd:element name="k427ab633b7b4938a54a20aba39a9ba7" ma:index="23" nillable="true" ma:taxonomy="true" ma:internalName="k427ab633b7b4938a54a20aba39a9ba7" ma:taxonomyFieldName="Intervention_x0020_Type" ma:displayName="Intervention Type Tags" ma:default="" ma:fieldId="{4427ab63-3b7b-4938-a54a-20aba39a9ba7}" ma:taxonomyMulti="true" ma:sspId="ec767cac-7ca2-4fcb-9b87-cea637044337" ma:termSetId="b58302f1-69ce-475b-8c6e-4b62fb5d1090"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6" nillable="true" ma:displayName="Description" ma:hidden="true" ma:internalName="CategoryDescrip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EF93955-957A-496F-8736-8AFF84094CA6}"/>
</file>

<file path=customXml/itemProps2.xml><?xml version="1.0" encoding="utf-8"?>
<ds:datastoreItem xmlns:ds="http://schemas.openxmlformats.org/officeDocument/2006/customXml" ds:itemID="{C39A011C-0E51-4428-BFB1-667872945D4F}"/>
</file>

<file path=customXml/itemProps3.xml><?xml version="1.0" encoding="utf-8"?>
<ds:datastoreItem xmlns:ds="http://schemas.openxmlformats.org/officeDocument/2006/customXml" ds:itemID="{1EF93955-957A-496F-8736-8AFF84094CA6}">
  <ds:schemaRefs>
    <ds:schemaRef ds:uri="http://purl.org/dc/terms/"/>
    <ds:schemaRef ds:uri="http://schemas.openxmlformats.org/package/2006/metadata/core-properties"/>
    <ds:schemaRef ds:uri="75e13fa6-3636-4522-b057-3e839aca7cce"/>
    <ds:schemaRef ds:uri="http://purl.org/dc/dcmitype/"/>
    <ds:schemaRef ds:uri="http://schemas.microsoft.com/office/2006/documentManagement/types"/>
    <ds:schemaRef ds:uri="http://schemas.microsoft.com/office/infopath/2007/PartnerControls"/>
    <ds:schemaRef ds:uri="http://purl.org/dc/elements/1.1/"/>
    <ds:schemaRef ds:uri="http://schemas.microsoft.com/office/2006/metadata/properties"/>
    <ds:schemaRef ds:uri="2bb15dd5-7207-4135-a7a1-abdf667a1ee3"/>
    <ds:schemaRef ds:uri="http://www.w3.org/XML/1998/namespace"/>
  </ds:schemaRefs>
</ds:datastoreItem>
</file>

<file path=customXml/itemProps4.xml><?xml version="1.0" encoding="utf-8"?>
<ds:datastoreItem xmlns:ds="http://schemas.openxmlformats.org/officeDocument/2006/customXml" ds:itemID="{A5896F4C-40AC-4FF4-BA75-5B71D886049D}"/>
</file>

<file path=docProps/app.xml><?xml version="1.0" encoding="utf-8"?>
<Properties xmlns="http://schemas.openxmlformats.org/officeDocument/2006/extended-properties" xmlns:vt="http://schemas.openxmlformats.org/officeDocument/2006/docPropsVTypes">
  <Template>MCSP_PowerPoint_Template</Template>
  <TotalTime>4197</TotalTime>
  <Words>3815</Words>
  <Application>Microsoft Office PowerPoint</Application>
  <PresentationFormat>On-screen Show (4:3)</PresentationFormat>
  <Paragraphs>201</Paragraphs>
  <Slides>24</Slides>
  <Notes>24</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24</vt:i4>
      </vt:variant>
    </vt:vector>
  </HeadingPairs>
  <TitlesOfParts>
    <vt:vector size="35" baseType="lpstr">
      <vt:lpstr>MS PGothic</vt:lpstr>
      <vt:lpstr>Arial</vt:lpstr>
      <vt:lpstr>Calibri</vt:lpstr>
      <vt:lpstr>Gill Sans</vt:lpstr>
      <vt:lpstr>Gill Sans MT</vt:lpstr>
      <vt:lpstr>Helvetica</vt:lpstr>
      <vt:lpstr>Times New Roman</vt:lpstr>
      <vt:lpstr>Wingdings</vt:lpstr>
      <vt:lpstr>MCSP_PowerPoint_Template</vt:lpstr>
      <vt:lpstr>1_Office Theme</vt:lpstr>
      <vt:lpstr>Theme1</vt:lpstr>
      <vt:lpstr>Prévention des infections :   Une vue d’ensemble</vt:lpstr>
      <vt:lpstr>Vue d’ensemble</vt:lpstr>
      <vt:lpstr>Prévention des infections</vt:lpstr>
      <vt:lpstr>Pourquoi avons-nous besoin de la prévention des infections ?</vt:lpstr>
      <vt:lpstr>Les agents pathogènes les plus communs</vt:lpstr>
      <vt:lpstr>Cycle de transmission de la maladie</vt:lpstr>
      <vt:lpstr>Vous pouvez aider à prévenir l’infection !</vt:lpstr>
      <vt:lpstr>Quelles sont les précautions standard ?</vt:lpstr>
      <vt:lpstr>Types de barrières</vt:lpstr>
      <vt:lpstr>Précautions standard</vt:lpstr>
      <vt:lpstr>Les précautions standard...</vt:lpstr>
      <vt:lpstr>Les précautions standard...</vt:lpstr>
      <vt:lpstr>PowerPoint Presentation</vt:lpstr>
      <vt:lpstr>Traitement des instruments et autres objets :  4 étapes</vt:lpstr>
      <vt:lpstr>Manipulation des objets piquants / tranchants</vt:lpstr>
      <vt:lpstr>Elimination des objets piquants / tranchants</vt:lpstr>
      <vt:lpstr>Nettoyage de l’environnement</vt:lpstr>
      <vt:lpstr>Gestion des déchets</vt:lpstr>
      <vt:lpstr>Sécurité des injections</vt:lpstr>
      <vt:lpstr>Etiquette respiratoire</vt:lpstr>
      <vt:lpstr>Éducation des membres de la famille  et de la communauté</vt:lpstr>
      <vt:lpstr>La prévention des infections est la responsabilité de chacun</vt:lpstr>
      <vt:lpstr>Points clés</vt:lpstr>
      <vt:lpstr>PowerPoint Presentation</vt:lpstr>
    </vt:vector>
  </TitlesOfParts>
  <Company>Jhpiego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5, Prévention des infections : Une vue d’ensemble</dc:title>
  <dc:creator>lelliott;Maternal and Child Survival Program</dc:creator>
  <cp:keywords>MCSP, USAID, MLDA</cp:keywords>
  <cp:lastModifiedBy>Katherine Bisulca</cp:lastModifiedBy>
  <cp:revision>252</cp:revision>
  <dcterms:created xsi:type="dcterms:W3CDTF">2016-01-29T17:12:16Z</dcterms:created>
  <dcterms:modified xsi:type="dcterms:W3CDTF">2018-04-13T13:31:15Z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0x010100B9FB6409CD70674ABB5349969E1C67F6005E75EE04991F3F42B99E754BF7D97C4B</vt:lpwstr>
  </property>
  <property fmtid="{D5CDD505-2E9C-101B-9397-08002B2CF9AE}" pid="3" name="_dlc_DocIdItemGuid">
    <vt:lpwstr>9ccc6841-61de-4de9-9802-a9469ce21bcc</vt:lpwstr>
  </property>
</Properties>
</file>