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8" r:id="rId6"/>
  </p:sldMasterIdLst>
  <p:notesMasterIdLst>
    <p:notesMasterId r:id="rId22"/>
  </p:notesMasterIdLst>
  <p:handoutMasterIdLst>
    <p:handoutMasterId r:id="rId23"/>
  </p:handoutMasterIdLst>
  <p:sldIdLst>
    <p:sldId id="256" r:id="rId7"/>
    <p:sldId id="261" r:id="rId8"/>
    <p:sldId id="284" r:id="rId9"/>
    <p:sldId id="283" r:id="rId10"/>
    <p:sldId id="267" r:id="rId11"/>
    <p:sldId id="285" r:id="rId12"/>
    <p:sldId id="272" r:id="rId13"/>
    <p:sldId id="281" r:id="rId14"/>
    <p:sldId id="286" r:id="rId15"/>
    <p:sldId id="275" r:id="rId16"/>
    <p:sldId id="276" r:id="rId17"/>
    <p:sldId id="277" r:id="rId18"/>
    <p:sldId id="278" r:id="rId19"/>
    <p:sldId id="279" r:id="rId20"/>
    <p:sldId id="287" r:id="rId21"/>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Neeta Bhatnagar" initials="NB" lastIdx="11" clrIdx="6">
    <p:extLst>
      <p:ext uri="{19B8F6BF-5375-455C-9EA6-DF929625EA0E}">
        <p15:presenceInfo xmlns:p15="http://schemas.microsoft.com/office/powerpoint/2012/main" userId="S-1-5-21-200220283-296057445-522006248-17522" providerId="AD"/>
      </p:ext>
    </p:extLst>
  </p:cmAuthor>
  <p:cmAuthor id="1" name="Julia Bluestone" initials="JB" lastIdx="3" clrIdx="0">
    <p:extLst/>
  </p:cmAuthor>
  <p:cmAuthor id="8" name="Linda Benamor" initials="LB" lastIdx="1" clrIdx="7">
    <p:extLst>
      <p:ext uri="{19B8F6BF-5375-455C-9EA6-DF929625EA0E}">
        <p15:presenceInfo xmlns:p15="http://schemas.microsoft.com/office/powerpoint/2012/main" userId="S-1-5-21-200220283-296057445-522006248-4481" providerId="AD"/>
      </p:ext>
    </p:extLst>
  </p:cmAuthor>
  <p:cmAuthor id="2" name="CHRIS DAVIS MERRIMAN" initials="CDM" lastIdx="8" clrIdx="1"/>
  <p:cmAuthor id="9" name="rkepner" initials="r" lastIdx="8" clrIdx="8">
    <p:extLst>
      <p:ext uri="{19B8F6BF-5375-455C-9EA6-DF929625EA0E}">
        <p15:presenceInfo xmlns:p15="http://schemas.microsoft.com/office/powerpoint/2012/main" userId="rkepner" providerId="None"/>
      </p:ext>
    </p:extLst>
  </p:cmAuthor>
  <p:cmAuthor id="3" name="shabana Zaeem" initials="sZ" lastIdx="3" clrIdx="2"/>
  <p:cmAuthor id="4" name="lelliott" initials="l" lastIdx="2" clrIdx="3"/>
  <p:cmAuthor id="5" name="Laura Glish" initials="LG" lastIdx="2" clrIdx="4">
    <p:extLst>
      <p:ext uri="{19B8F6BF-5375-455C-9EA6-DF929625EA0E}">
        <p15:presenceInfo xmlns:p15="http://schemas.microsoft.com/office/powerpoint/2012/main" userId="Laura Glish" providerId="None"/>
      </p:ext>
    </p:extLst>
  </p:cmAuthor>
  <p:cmAuthor id="6" name="Shabana` Zaeem" initials="SZ" lastIdx="2" clrIdx="5">
    <p:extLst>
      <p:ext uri="{19B8F6BF-5375-455C-9EA6-DF929625EA0E}">
        <p15:presenceInfo xmlns:p15="http://schemas.microsoft.com/office/powerpoint/2012/main" userId="Shabana` Zaee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8AAB"/>
    <a:srgbClr val="FFFFFF"/>
    <a:srgbClr val="808080"/>
    <a:srgbClr val="FCF6F7"/>
    <a:srgbClr val="002A6C"/>
    <a:srgbClr val="5F5F5F"/>
    <a:srgbClr val="9DBFE5"/>
    <a:srgbClr val="7777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14" autoAdjust="0"/>
    <p:restoredTop sz="86329" autoAdjust="0"/>
  </p:normalViewPr>
  <p:slideViewPr>
    <p:cSldViewPr>
      <p:cViewPr varScale="1">
        <p:scale>
          <a:sx n="99" d="100"/>
          <a:sy n="99" d="100"/>
        </p:scale>
        <p:origin x="1566" y="90"/>
      </p:cViewPr>
      <p:guideLst>
        <p:guide orient="horz" pos="2160"/>
        <p:guide pos="2880"/>
      </p:guideLst>
    </p:cSldViewPr>
  </p:slideViewPr>
  <p:outlineViewPr>
    <p:cViewPr>
      <p:scale>
        <a:sx n="33" d="100"/>
        <a:sy n="33" d="100"/>
      </p:scale>
      <p:origin x="0" y="-1277"/>
    </p:cViewPr>
  </p:outlineViewPr>
  <p:notesTextViewPr>
    <p:cViewPr>
      <p:scale>
        <a:sx n="3" d="2"/>
        <a:sy n="3" d="2"/>
      </p:scale>
      <p:origin x="0" y="0"/>
    </p:cViewPr>
  </p:notesTextViewPr>
  <p:notesViewPr>
    <p:cSldViewPr>
      <p:cViewPr varScale="1">
        <p:scale>
          <a:sx n="83" d="100"/>
          <a:sy n="83" d="100"/>
        </p:scale>
        <p:origin x="3816"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27" Type="http://schemas.openxmlformats.org/officeDocument/2006/relationships/theme" Target="theme/theme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18370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fontAlgn="auto">
              <a:spcBef>
                <a:spcPts val="0"/>
              </a:spcBef>
              <a:spcAft>
                <a:spcPts val="0"/>
              </a:spcAft>
              <a:defRPr sz="1300">
                <a:latin typeface="+mn-lt"/>
                <a:cs typeface="+mn-cs"/>
              </a:defRPr>
            </a:lvl1pPr>
          </a:lstStyle>
          <a:p>
            <a:pPr>
              <a:defRPr/>
            </a:pP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fontAlgn="auto">
              <a:spcBef>
                <a:spcPts val="0"/>
              </a:spcBef>
              <a:spcAft>
                <a:spcPts val="0"/>
              </a:spcAft>
              <a:defRPr sz="1300">
                <a:latin typeface="+mn-lt"/>
                <a:cs typeface="+mn-cs"/>
              </a:defRPr>
            </a:lvl1pPr>
          </a:lstStyle>
          <a:p>
            <a:pPr>
              <a:defRPr/>
            </a:pPr>
            <a:fld id="{27DDFA20-9B43-444A-B272-35DA6C7EA89F}" type="datetimeFigureOut">
              <a:rPr lang="en-US"/>
              <a:pPr>
                <a:defRPr/>
              </a:pPr>
              <a:t>4/13/2018</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fontAlgn="auto">
              <a:spcBef>
                <a:spcPts val="0"/>
              </a:spcBef>
              <a:spcAft>
                <a:spcPts val="0"/>
              </a:spcAft>
              <a:defRPr sz="13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fontAlgn="auto">
              <a:spcBef>
                <a:spcPts val="0"/>
              </a:spcBef>
              <a:spcAft>
                <a:spcPts val="0"/>
              </a:spcAft>
              <a:defRPr sz="1300">
                <a:latin typeface="Gill Sans MT" panose="020B0502020104020203" pitchFamily="34" charset="0"/>
                <a:cs typeface="+mn-cs"/>
              </a:defRPr>
            </a:lvl1pPr>
          </a:lstStyle>
          <a:p>
            <a:pPr>
              <a:defRPr/>
            </a:pPr>
            <a:fld id="{5AB222FF-92D1-4136-AD76-BADB0E88879F}" type="slidenum">
              <a:rPr lang="en-US" smtClean="0"/>
              <a:pPr>
                <a:defRPr/>
              </a:pPr>
              <a:t>‹#›</a:t>
            </a:fld>
            <a:endParaRPr lang="en-US" dirty="0"/>
          </a:p>
        </p:txBody>
      </p:sp>
    </p:spTree>
    <p:extLst>
      <p:ext uri="{BB962C8B-B14F-4D97-AF65-F5344CB8AC3E}">
        <p14:creationId xmlns:p14="http://schemas.microsoft.com/office/powerpoint/2010/main" val="228910183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5AB222FF-92D1-4136-AD76-BADB0E88879F}" type="slidenum">
              <a:rPr lang="en-US" smtClean="0"/>
              <a:pPr/>
              <a:t>1</a:t>
            </a:fld>
            <a:endParaRPr lang="en-US" dirty="0"/>
          </a:p>
        </p:txBody>
      </p:sp>
      <p:sp>
        <p:nvSpPr>
          <p:cNvPr id="6" name="Slide Image Placeholder 5"/>
          <p:cNvSpPr>
            <a:spLocks noGrp="1" noRot="1" noChangeAspect="1"/>
          </p:cNvSpPr>
          <p:nvPr>
            <p:ph type="sldImg"/>
          </p:nvPr>
        </p:nvSpPr>
        <p:spPr/>
      </p:sp>
      <p:sp>
        <p:nvSpPr>
          <p:cNvPr id="7" name="Notes Placeholder 6"/>
          <p:cNvSpPr>
            <a:spLocks noGrp="1"/>
          </p:cNvSpPr>
          <p:nvPr>
            <p:ph type="body" idx="1"/>
          </p:nvPr>
        </p:nvSpPr>
        <p:spPr/>
        <p:txBody>
          <a:bodyPr/>
          <a:lstStyle/>
          <a:p>
            <a:endParaRPr lang="en-US"/>
          </a:p>
        </p:txBody>
      </p:sp>
    </p:spTree>
    <p:extLst>
      <p:ext uri="{BB962C8B-B14F-4D97-AF65-F5344CB8AC3E}">
        <p14:creationId xmlns:p14="http://schemas.microsoft.com/office/powerpoint/2010/main" val="33294953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85372" indent="-302066">
              <a:defRPr>
                <a:solidFill>
                  <a:schemeClr val="tx1"/>
                </a:solidFill>
                <a:latin typeface="Arial" panose="020B0604020202020204" pitchFamily="34" charset="0"/>
              </a:defRPr>
            </a:lvl2pPr>
            <a:lvl3pPr marL="1208265" indent="-241653">
              <a:defRPr>
                <a:solidFill>
                  <a:schemeClr val="tx1"/>
                </a:solidFill>
                <a:latin typeface="Arial" panose="020B0604020202020204" pitchFamily="34" charset="0"/>
              </a:defRPr>
            </a:lvl3pPr>
            <a:lvl4pPr marL="1691571" indent="-241653">
              <a:defRPr>
                <a:solidFill>
                  <a:schemeClr val="tx1"/>
                </a:solidFill>
                <a:latin typeface="Arial" panose="020B0604020202020204" pitchFamily="34" charset="0"/>
              </a:defRPr>
            </a:lvl4pPr>
            <a:lvl5pPr marL="2174878" indent="-241653">
              <a:defRPr>
                <a:solidFill>
                  <a:schemeClr val="tx1"/>
                </a:solidFill>
                <a:latin typeface="Arial" panose="020B0604020202020204" pitchFamily="34" charset="0"/>
              </a:defRPr>
            </a:lvl5pPr>
            <a:lvl6pPr marL="2658184" indent="-241653" eaLnBrk="0" fontAlgn="base" hangingPunct="0">
              <a:spcBef>
                <a:spcPct val="0"/>
              </a:spcBef>
              <a:spcAft>
                <a:spcPct val="0"/>
              </a:spcAft>
              <a:defRPr>
                <a:solidFill>
                  <a:schemeClr val="tx1"/>
                </a:solidFill>
                <a:latin typeface="Arial" panose="020B0604020202020204" pitchFamily="34" charset="0"/>
              </a:defRPr>
            </a:lvl6pPr>
            <a:lvl7pPr marL="3141490" indent="-241653" eaLnBrk="0" fontAlgn="base" hangingPunct="0">
              <a:spcBef>
                <a:spcPct val="0"/>
              </a:spcBef>
              <a:spcAft>
                <a:spcPct val="0"/>
              </a:spcAft>
              <a:defRPr>
                <a:solidFill>
                  <a:schemeClr val="tx1"/>
                </a:solidFill>
                <a:latin typeface="Arial" panose="020B0604020202020204" pitchFamily="34" charset="0"/>
              </a:defRPr>
            </a:lvl7pPr>
            <a:lvl8pPr marL="3624796" indent="-241653" eaLnBrk="0" fontAlgn="base" hangingPunct="0">
              <a:spcBef>
                <a:spcPct val="0"/>
              </a:spcBef>
              <a:spcAft>
                <a:spcPct val="0"/>
              </a:spcAft>
              <a:defRPr>
                <a:solidFill>
                  <a:schemeClr val="tx1"/>
                </a:solidFill>
                <a:latin typeface="Arial" panose="020B0604020202020204" pitchFamily="34" charset="0"/>
              </a:defRPr>
            </a:lvl8pPr>
            <a:lvl9pPr marL="4108102" indent="-241653" eaLnBrk="0" fontAlgn="base" hangingPunct="0">
              <a:spcBef>
                <a:spcPct val="0"/>
              </a:spcBef>
              <a:spcAft>
                <a:spcPct val="0"/>
              </a:spcAft>
              <a:defRPr>
                <a:solidFill>
                  <a:schemeClr val="tx1"/>
                </a:solidFill>
                <a:latin typeface="Arial" panose="020B0604020202020204" pitchFamily="34" charset="0"/>
              </a:defRPr>
            </a:lvl9pPr>
          </a:lstStyle>
          <a:p>
            <a:fld id="{39A116C9-4E1A-45B1-9695-226C43DDAFFE}" type="slidenum">
              <a:rPr lang="en-US" altLang="en-US" smtClean="0">
                <a:solidFill>
                  <a:srgbClr val="003399"/>
                </a:solidFill>
              </a:rPr>
              <a:pPr/>
              <a:t>10</a:t>
            </a:fld>
            <a:endParaRPr lang="en-US" altLang="en-US" dirty="0">
              <a:solidFill>
                <a:srgbClr val="003399"/>
              </a:solidFill>
            </a:endParaRPr>
          </a:p>
        </p:txBody>
      </p:sp>
      <p:sp>
        <p:nvSpPr>
          <p:cNvPr id="24579" name="Rectangle 2"/>
          <p:cNvSpPr>
            <a:spLocks noGrp="1" noRot="1" noChangeAspect="1" noChangeArrowheads="1" noTextEdit="1"/>
          </p:cNvSpPr>
          <p:nvPr>
            <p:ph type="sldImg"/>
          </p:nvPr>
        </p:nvSpPr>
        <p:spPr>
          <a:xfrm>
            <a:off x="1276350" y="742950"/>
            <a:ext cx="4764088" cy="3571875"/>
          </a:xfrm>
          <a:ln w="12700" cap="flat">
            <a:solidFill>
              <a:schemeClr val="tx1"/>
            </a:solidFill>
          </a:ln>
        </p:spPr>
      </p:sp>
      <p:sp>
        <p:nvSpPr>
          <p:cNvPr id="24580" name="Rectangle 3"/>
          <p:cNvSpPr>
            <a:spLocks noGrp="1" noChangeArrowheads="1"/>
          </p:cNvSpPr>
          <p:nvPr>
            <p:ph type="body" idx="1"/>
          </p:nvPr>
        </p:nvSpPr>
        <p:spPr>
          <a:xfrm>
            <a:off x="975360" y="4560570"/>
            <a:ext cx="5364480" cy="4302205"/>
          </a:xfrm>
          <a:noFill/>
        </p:spPr>
        <p:txBody>
          <a:bodyPr lIns="97160" tIns="47757" rIns="97160" bIns="47757"/>
          <a:lstStyle/>
          <a:p>
            <a:pPr eaLnBrk="1" hangingPunct="1"/>
            <a:r>
              <a:rPr lang="en-US" sz="1300" dirty="0"/>
              <a:t>Remarque : </a:t>
            </a:r>
            <a:r>
              <a:rPr lang="fr-FR" sz="1300" dirty="0"/>
              <a:t>L'expulsion spontanée se produit chez environ 2 à 8% de clientes (</a:t>
            </a:r>
            <a:r>
              <a:rPr lang="fr-FR" sz="1300" dirty="0" err="1"/>
              <a:t>Trieman</a:t>
            </a:r>
            <a:r>
              <a:rPr lang="fr-FR" sz="1300" dirty="0"/>
              <a:t> et al 1995) et est susceptible de se produire au cours des trois premiers mois suivant l'insertion et pendant les périodes menstruelles. Plus fréquent chez les nullipares si la taille de l'utérus est très petite.</a:t>
            </a:r>
            <a:endParaRPr lang="en-US" altLang="en-US" dirty="0"/>
          </a:p>
        </p:txBody>
      </p:sp>
    </p:spTree>
    <p:extLst>
      <p:ext uri="{BB962C8B-B14F-4D97-AF65-F5344CB8AC3E}">
        <p14:creationId xmlns:p14="http://schemas.microsoft.com/office/powerpoint/2010/main" val="1902694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85372" indent="-302066">
              <a:defRPr>
                <a:solidFill>
                  <a:schemeClr val="tx1"/>
                </a:solidFill>
                <a:latin typeface="Arial" panose="020B0604020202020204" pitchFamily="34" charset="0"/>
              </a:defRPr>
            </a:lvl2pPr>
            <a:lvl3pPr marL="1208265" indent="-241653">
              <a:defRPr>
                <a:solidFill>
                  <a:schemeClr val="tx1"/>
                </a:solidFill>
                <a:latin typeface="Arial" panose="020B0604020202020204" pitchFamily="34" charset="0"/>
              </a:defRPr>
            </a:lvl3pPr>
            <a:lvl4pPr marL="1691571" indent="-241653">
              <a:defRPr>
                <a:solidFill>
                  <a:schemeClr val="tx1"/>
                </a:solidFill>
                <a:latin typeface="Arial" panose="020B0604020202020204" pitchFamily="34" charset="0"/>
              </a:defRPr>
            </a:lvl4pPr>
            <a:lvl5pPr marL="2174878" indent="-241653">
              <a:defRPr>
                <a:solidFill>
                  <a:schemeClr val="tx1"/>
                </a:solidFill>
                <a:latin typeface="Arial" panose="020B0604020202020204" pitchFamily="34" charset="0"/>
              </a:defRPr>
            </a:lvl5pPr>
            <a:lvl6pPr marL="2658184" indent="-241653" eaLnBrk="0" fontAlgn="base" hangingPunct="0">
              <a:spcBef>
                <a:spcPct val="0"/>
              </a:spcBef>
              <a:spcAft>
                <a:spcPct val="0"/>
              </a:spcAft>
              <a:defRPr>
                <a:solidFill>
                  <a:schemeClr val="tx1"/>
                </a:solidFill>
                <a:latin typeface="Arial" panose="020B0604020202020204" pitchFamily="34" charset="0"/>
              </a:defRPr>
            </a:lvl6pPr>
            <a:lvl7pPr marL="3141490" indent="-241653" eaLnBrk="0" fontAlgn="base" hangingPunct="0">
              <a:spcBef>
                <a:spcPct val="0"/>
              </a:spcBef>
              <a:spcAft>
                <a:spcPct val="0"/>
              </a:spcAft>
              <a:defRPr>
                <a:solidFill>
                  <a:schemeClr val="tx1"/>
                </a:solidFill>
                <a:latin typeface="Arial" panose="020B0604020202020204" pitchFamily="34" charset="0"/>
              </a:defRPr>
            </a:lvl7pPr>
            <a:lvl8pPr marL="3624796" indent="-241653" eaLnBrk="0" fontAlgn="base" hangingPunct="0">
              <a:spcBef>
                <a:spcPct val="0"/>
              </a:spcBef>
              <a:spcAft>
                <a:spcPct val="0"/>
              </a:spcAft>
              <a:defRPr>
                <a:solidFill>
                  <a:schemeClr val="tx1"/>
                </a:solidFill>
                <a:latin typeface="Arial" panose="020B0604020202020204" pitchFamily="34" charset="0"/>
              </a:defRPr>
            </a:lvl8pPr>
            <a:lvl9pPr marL="4108102" indent="-241653" eaLnBrk="0" fontAlgn="base" hangingPunct="0">
              <a:spcBef>
                <a:spcPct val="0"/>
              </a:spcBef>
              <a:spcAft>
                <a:spcPct val="0"/>
              </a:spcAft>
              <a:defRPr>
                <a:solidFill>
                  <a:schemeClr val="tx1"/>
                </a:solidFill>
                <a:latin typeface="Arial" panose="020B0604020202020204" pitchFamily="34" charset="0"/>
              </a:defRPr>
            </a:lvl9pPr>
          </a:lstStyle>
          <a:p>
            <a:fld id="{A234BBEE-D14A-4210-89E2-50307D6F87D7}" type="slidenum">
              <a:rPr lang="en-US" altLang="en-US" smtClean="0">
                <a:solidFill>
                  <a:srgbClr val="003399"/>
                </a:solidFill>
              </a:rPr>
              <a:pPr/>
              <a:t>11</a:t>
            </a:fld>
            <a:endParaRPr lang="en-US" altLang="en-US" dirty="0">
              <a:solidFill>
                <a:srgbClr val="003399"/>
              </a:solidFill>
            </a:endParaRPr>
          </a:p>
        </p:txBody>
      </p:sp>
      <p:sp>
        <p:nvSpPr>
          <p:cNvPr id="26627" name="Rectangle 2"/>
          <p:cNvSpPr>
            <a:spLocks noGrp="1" noRot="1" noChangeAspect="1" noChangeArrowheads="1" noTextEdit="1"/>
          </p:cNvSpPr>
          <p:nvPr>
            <p:ph type="sldImg"/>
          </p:nvPr>
        </p:nvSpPr>
        <p:spPr>
          <a:xfrm>
            <a:off x="1276350" y="742950"/>
            <a:ext cx="4764088" cy="3571875"/>
          </a:xfrm>
          <a:ln w="12700" cap="flat">
            <a:solidFill>
              <a:schemeClr val="tx1"/>
            </a:solidFill>
          </a:ln>
        </p:spPr>
      </p:sp>
      <p:sp>
        <p:nvSpPr>
          <p:cNvPr id="26628" name="Rectangle 3"/>
          <p:cNvSpPr>
            <a:spLocks noGrp="1" noChangeArrowheads="1"/>
          </p:cNvSpPr>
          <p:nvPr>
            <p:ph type="body" idx="1"/>
          </p:nvPr>
        </p:nvSpPr>
        <p:spPr>
          <a:xfrm>
            <a:off x="975360" y="4560570"/>
            <a:ext cx="5364480" cy="4302205"/>
          </a:xfrm>
          <a:noFill/>
        </p:spPr>
        <p:txBody>
          <a:bodyPr lIns="97160" tIns="47757" rIns="97160" bIns="47757"/>
          <a:lstStyle/>
          <a:p>
            <a:pPr eaLnBrk="1" hangingPunct="1"/>
            <a:r>
              <a:rPr lang="en-US" altLang="en-US" dirty="0" smtClean="0"/>
              <a:t>Remarque : </a:t>
            </a:r>
            <a:r>
              <a:rPr lang="fr-FR" altLang="en-US" dirty="0" smtClean="0"/>
              <a:t>Les complications sont très rares. Elles surviennent généralement lors de l'insertion et s'ils sont insérés par une personne inexpérimentée. Si la perforation est suspectée, il faut observer la cliente de près et la prendre en charge immédiatement. Si c'est grave, référer à un expert si une intervention chirurgicale est nécessaire.</a:t>
            </a:r>
            <a:endParaRPr lang="en-US" altLang="en-US" dirty="0"/>
          </a:p>
        </p:txBody>
      </p:sp>
    </p:spTree>
    <p:extLst>
      <p:ext uri="{BB962C8B-B14F-4D97-AF65-F5344CB8AC3E}">
        <p14:creationId xmlns:p14="http://schemas.microsoft.com/office/powerpoint/2010/main" val="12139488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85372" indent="-302066">
              <a:defRPr>
                <a:solidFill>
                  <a:schemeClr val="tx1"/>
                </a:solidFill>
                <a:latin typeface="Arial" panose="020B0604020202020204" pitchFamily="34" charset="0"/>
              </a:defRPr>
            </a:lvl2pPr>
            <a:lvl3pPr marL="1208265" indent="-241653">
              <a:defRPr>
                <a:solidFill>
                  <a:schemeClr val="tx1"/>
                </a:solidFill>
                <a:latin typeface="Arial" panose="020B0604020202020204" pitchFamily="34" charset="0"/>
              </a:defRPr>
            </a:lvl3pPr>
            <a:lvl4pPr marL="1691571" indent="-241653">
              <a:defRPr>
                <a:solidFill>
                  <a:schemeClr val="tx1"/>
                </a:solidFill>
                <a:latin typeface="Arial" panose="020B0604020202020204" pitchFamily="34" charset="0"/>
              </a:defRPr>
            </a:lvl4pPr>
            <a:lvl5pPr marL="2174878" indent="-241653">
              <a:defRPr>
                <a:solidFill>
                  <a:schemeClr val="tx1"/>
                </a:solidFill>
                <a:latin typeface="Arial" panose="020B0604020202020204" pitchFamily="34" charset="0"/>
              </a:defRPr>
            </a:lvl5pPr>
            <a:lvl6pPr marL="2658184" indent="-241653" eaLnBrk="0" fontAlgn="base" hangingPunct="0">
              <a:spcBef>
                <a:spcPct val="0"/>
              </a:spcBef>
              <a:spcAft>
                <a:spcPct val="0"/>
              </a:spcAft>
              <a:defRPr>
                <a:solidFill>
                  <a:schemeClr val="tx1"/>
                </a:solidFill>
                <a:latin typeface="Arial" panose="020B0604020202020204" pitchFamily="34" charset="0"/>
              </a:defRPr>
            </a:lvl6pPr>
            <a:lvl7pPr marL="3141490" indent="-241653" eaLnBrk="0" fontAlgn="base" hangingPunct="0">
              <a:spcBef>
                <a:spcPct val="0"/>
              </a:spcBef>
              <a:spcAft>
                <a:spcPct val="0"/>
              </a:spcAft>
              <a:defRPr>
                <a:solidFill>
                  <a:schemeClr val="tx1"/>
                </a:solidFill>
                <a:latin typeface="Arial" panose="020B0604020202020204" pitchFamily="34" charset="0"/>
              </a:defRPr>
            </a:lvl7pPr>
            <a:lvl8pPr marL="3624796" indent="-241653" eaLnBrk="0" fontAlgn="base" hangingPunct="0">
              <a:spcBef>
                <a:spcPct val="0"/>
              </a:spcBef>
              <a:spcAft>
                <a:spcPct val="0"/>
              </a:spcAft>
              <a:defRPr>
                <a:solidFill>
                  <a:schemeClr val="tx1"/>
                </a:solidFill>
                <a:latin typeface="Arial" panose="020B0604020202020204" pitchFamily="34" charset="0"/>
              </a:defRPr>
            </a:lvl8pPr>
            <a:lvl9pPr marL="4108102" indent="-241653" eaLnBrk="0" fontAlgn="base" hangingPunct="0">
              <a:spcBef>
                <a:spcPct val="0"/>
              </a:spcBef>
              <a:spcAft>
                <a:spcPct val="0"/>
              </a:spcAft>
              <a:defRPr>
                <a:solidFill>
                  <a:schemeClr val="tx1"/>
                </a:solidFill>
                <a:latin typeface="Arial" panose="020B0604020202020204" pitchFamily="34" charset="0"/>
              </a:defRPr>
            </a:lvl9pPr>
          </a:lstStyle>
          <a:p>
            <a:fld id="{CC21D7E7-D47D-431A-9EA4-1617D6016BC0}" type="slidenum">
              <a:rPr lang="en-US" altLang="en-US" smtClean="0">
                <a:solidFill>
                  <a:srgbClr val="003399"/>
                </a:solidFill>
              </a:rPr>
              <a:pPr/>
              <a:t>12</a:t>
            </a:fld>
            <a:endParaRPr lang="en-US" altLang="en-US" dirty="0">
              <a:solidFill>
                <a:srgbClr val="003399"/>
              </a:solidFill>
            </a:endParaRPr>
          </a:p>
        </p:txBody>
      </p:sp>
      <p:sp>
        <p:nvSpPr>
          <p:cNvPr id="28675" name="Rectangle 2"/>
          <p:cNvSpPr>
            <a:spLocks noGrp="1" noRot="1" noChangeAspect="1" noChangeArrowheads="1" noTextEdit="1"/>
          </p:cNvSpPr>
          <p:nvPr>
            <p:ph type="sldImg"/>
          </p:nvPr>
        </p:nvSpPr>
        <p:spPr>
          <a:xfrm>
            <a:off x="1276350" y="742950"/>
            <a:ext cx="4764088" cy="3571875"/>
          </a:xfrm>
          <a:ln w="12700" cap="flat">
            <a:solidFill>
              <a:schemeClr val="tx1"/>
            </a:solidFill>
          </a:ln>
        </p:spPr>
      </p:sp>
      <p:sp>
        <p:nvSpPr>
          <p:cNvPr id="28676" name="Rectangle 3"/>
          <p:cNvSpPr>
            <a:spLocks noGrp="1" noChangeArrowheads="1"/>
          </p:cNvSpPr>
          <p:nvPr>
            <p:ph type="body" idx="1"/>
          </p:nvPr>
        </p:nvSpPr>
        <p:spPr>
          <a:xfrm>
            <a:off x="975360" y="4560570"/>
            <a:ext cx="5364480" cy="4302205"/>
          </a:xfrm>
          <a:noFill/>
        </p:spPr>
        <p:txBody>
          <a:bodyPr lIns="97160" tIns="47757" rIns="97160" bIns="47757"/>
          <a:lstStyle/>
          <a:p>
            <a:pPr eaLnBrk="1" hangingPunct="1"/>
            <a:r>
              <a:rPr lang="en-US" altLang="en-US" dirty="0" smtClean="0"/>
              <a:t>Remarque : </a:t>
            </a:r>
            <a:r>
              <a:rPr lang="fr-FR" altLang="en-US" dirty="0" smtClean="0"/>
              <a:t>Si le prestataire de services utilise des pratiques d'infection appropriées, le risque d'infection est très faible. Le DIU ne provoque pas d'infection, ce sont de mauvaises pratiques de prévention des infections qui peuvent causer une infection. Au cours du counseling, la cliente doit être informée des signes d’alerte et conseillé de revenir immédiatement si elle ne se sent pas bien ou a de la fièvre et des frissons (signe d'infection).</a:t>
            </a:r>
            <a:endParaRPr lang="en-US" altLang="en-US" dirty="0"/>
          </a:p>
        </p:txBody>
      </p:sp>
    </p:spTree>
    <p:extLst>
      <p:ext uri="{BB962C8B-B14F-4D97-AF65-F5344CB8AC3E}">
        <p14:creationId xmlns:p14="http://schemas.microsoft.com/office/powerpoint/2010/main" val="223780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85372" indent="-302066">
              <a:defRPr>
                <a:solidFill>
                  <a:schemeClr val="tx1"/>
                </a:solidFill>
                <a:latin typeface="Arial" panose="020B0604020202020204" pitchFamily="34" charset="0"/>
              </a:defRPr>
            </a:lvl2pPr>
            <a:lvl3pPr marL="1208265" indent="-241653">
              <a:defRPr>
                <a:solidFill>
                  <a:schemeClr val="tx1"/>
                </a:solidFill>
                <a:latin typeface="Arial" panose="020B0604020202020204" pitchFamily="34" charset="0"/>
              </a:defRPr>
            </a:lvl3pPr>
            <a:lvl4pPr marL="1691571" indent="-241653">
              <a:defRPr>
                <a:solidFill>
                  <a:schemeClr val="tx1"/>
                </a:solidFill>
                <a:latin typeface="Arial" panose="020B0604020202020204" pitchFamily="34" charset="0"/>
              </a:defRPr>
            </a:lvl4pPr>
            <a:lvl5pPr marL="2174878" indent="-241653">
              <a:defRPr>
                <a:solidFill>
                  <a:schemeClr val="tx1"/>
                </a:solidFill>
                <a:latin typeface="Arial" panose="020B0604020202020204" pitchFamily="34" charset="0"/>
              </a:defRPr>
            </a:lvl5pPr>
            <a:lvl6pPr marL="2658184" indent="-241653" eaLnBrk="0" fontAlgn="base" hangingPunct="0">
              <a:spcBef>
                <a:spcPct val="0"/>
              </a:spcBef>
              <a:spcAft>
                <a:spcPct val="0"/>
              </a:spcAft>
              <a:defRPr>
                <a:solidFill>
                  <a:schemeClr val="tx1"/>
                </a:solidFill>
                <a:latin typeface="Arial" panose="020B0604020202020204" pitchFamily="34" charset="0"/>
              </a:defRPr>
            </a:lvl6pPr>
            <a:lvl7pPr marL="3141490" indent="-241653" eaLnBrk="0" fontAlgn="base" hangingPunct="0">
              <a:spcBef>
                <a:spcPct val="0"/>
              </a:spcBef>
              <a:spcAft>
                <a:spcPct val="0"/>
              </a:spcAft>
              <a:defRPr>
                <a:solidFill>
                  <a:schemeClr val="tx1"/>
                </a:solidFill>
                <a:latin typeface="Arial" panose="020B0604020202020204" pitchFamily="34" charset="0"/>
              </a:defRPr>
            </a:lvl7pPr>
            <a:lvl8pPr marL="3624796" indent="-241653" eaLnBrk="0" fontAlgn="base" hangingPunct="0">
              <a:spcBef>
                <a:spcPct val="0"/>
              </a:spcBef>
              <a:spcAft>
                <a:spcPct val="0"/>
              </a:spcAft>
              <a:defRPr>
                <a:solidFill>
                  <a:schemeClr val="tx1"/>
                </a:solidFill>
                <a:latin typeface="Arial" panose="020B0604020202020204" pitchFamily="34" charset="0"/>
              </a:defRPr>
            </a:lvl8pPr>
            <a:lvl9pPr marL="4108102" indent="-241653" eaLnBrk="0" fontAlgn="base" hangingPunct="0">
              <a:spcBef>
                <a:spcPct val="0"/>
              </a:spcBef>
              <a:spcAft>
                <a:spcPct val="0"/>
              </a:spcAft>
              <a:defRPr>
                <a:solidFill>
                  <a:schemeClr val="tx1"/>
                </a:solidFill>
                <a:latin typeface="Arial" panose="020B0604020202020204" pitchFamily="34" charset="0"/>
              </a:defRPr>
            </a:lvl9pPr>
          </a:lstStyle>
          <a:p>
            <a:fld id="{D41679FF-8ECF-4633-86D3-7A1FECC4DE77}" type="slidenum">
              <a:rPr lang="en-US" altLang="en-US" smtClean="0">
                <a:solidFill>
                  <a:srgbClr val="003399"/>
                </a:solidFill>
              </a:rPr>
              <a:pPr/>
              <a:t>13</a:t>
            </a:fld>
            <a:endParaRPr lang="en-US" altLang="en-US" dirty="0">
              <a:solidFill>
                <a:srgbClr val="003399"/>
              </a:solidFill>
            </a:endParaRPr>
          </a:p>
        </p:txBody>
      </p:sp>
      <p:sp>
        <p:nvSpPr>
          <p:cNvPr id="30723" name="Rectangle 2"/>
          <p:cNvSpPr>
            <a:spLocks noGrp="1" noRot="1" noChangeAspect="1" noChangeArrowheads="1" noTextEdit="1"/>
          </p:cNvSpPr>
          <p:nvPr>
            <p:ph type="sldImg"/>
          </p:nvPr>
        </p:nvSpPr>
        <p:spPr>
          <a:xfrm>
            <a:off x="1276350" y="742950"/>
            <a:ext cx="4764088" cy="3571875"/>
          </a:xfrm>
          <a:ln w="12700" cap="flat">
            <a:solidFill>
              <a:schemeClr val="tx1"/>
            </a:solidFill>
          </a:ln>
        </p:spPr>
      </p:sp>
      <p:sp>
        <p:nvSpPr>
          <p:cNvPr id="30724" name="Rectangle 3"/>
          <p:cNvSpPr>
            <a:spLocks noGrp="1" noChangeArrowheads="1"/>
          </p:cNvSpPr>
          <p:nvPr>
            <p:ph type="body" idx="1"/>
          </p:nvPr>
        </p:nvSpPr>
        <p:spPr>
          <a:xfrm>
            <a:off x="975360" y="4560570"/>
            <a:ext cx="5364480" cy="4302205"/>
          </a:xfrm>
          <a:noFill/>
        </p:spPr>
        <p:txBody>
          <a:bodyPr lIns="97160" tIns="47757" rIns="97160" bIns="47757"/>
          <a:lstStyle/>
          <a:p>
            <a:pPr eaLnBrk="1" hangingPunct="1"/>
            <a:r>
              <a:rPr lang="en-US" altLang="en-US" dirty="0" err="1" smtClean="0"/>
              <a:t>Remarques</a:t>
            </a:r>
            <a:r>
              <a:rPr lang="en-US" altLang="en-US" dirty="0" smtClean="0"/>
              <a:t> : </a:t>
            </a:r>
            <a:r>
              <a:rPr lang="fr-FR" altLang="en-US" dirty="0" smtClean="0"/>
              <a:t> Les contre-indications pour l'insertion du DIU ne sont pas nombreuses, mais pendant le dépistage et l'évaluation de la cliente si l'une des contre-indications est présente, il faut lui conseiller de choisir une autre méthode.</a:t>
            </a:r>
          </a:p>
          <a:p>
            <a:pPr eaLnBrk="1" hangingPunct="1"/>
            <a:r>
              <a:rPr lang="fr-FR" altLang="en-US" dirty="0" smtClean="0"/>
              <a:t>Une MIP doit être traitée et soignée complètement avant l'insertion du DIU. Cependant, si l'infection se développe lors de l'utilisation du DIU, dans la Catégorie 4A, elle peut continuer à utiliser le DIU pendant le traitement (pas besoin de le retirer).</a:t>
            </a:r>
          </a:p>
          <a:p>
            <a:pPr eaLnBrk="1" hangingPunct="1"/>
            <a:endParaRPr lang="en-US" altLang="en-US" dirty="0"/>
          </a:p>
        </p:txBody>
      </p:sp>
    </p:spTree>
    <p:extLst>
      <p:ext uri="{BB962C8B-B14F-4D97-AF65-F5344CB8AC3E}">
        <p14:creationId xmlns:p14="http://schemas.microsoft.com/office/powerpoint/2010/main" val="2791676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Remarque : </a:t>
            </a:r>
            <a:r>
              <a:rPr lang="fr-FR" dirty="0" smtClean="0"/>
              <a:t>résumer les principaux points : le DIU est sans risque, très efficace de longue durée d’action et réversible. Peut être inséré immédiatement après l’accouchement ou un avortement. Certains problèmes menstruels sont attendus au cours des 3-6 premiers mois après l'insertion,  bien conseiller la cliente pour ces effets secondaires. Un counseling et une rassurance appropriés entraînent des taux de continuation accrus. Dites aux apprenants de consulter le polycopié 6-1 Fiche d'information sur le DIU, pour plus d’informations.</a:t>
            </a:r>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14</a:t>
            </a:fld>
            <a:endParaRPr lang="en-US" dirty="0"/>
          </a:p>
        </p:txBody>
      </p:sp>
    </p:spTree>
    <p:extLst>
      <p:ext uri="{BB962C8B-B14F-4D97-AF65-F5344CB8AC3E}">
        <p14:creationId xmlns:p14="http://schemas.microsoft.com/office/powerpoint/2010/main" val="2104084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15</a:t>
            </a:fld>
            <a:endParaRPr lang="en-US" dirty="0"/>
          </a:p>
        </p:txBody>
      </p:sp>
    </p:spTree>
    <p:extLst>
      <p:ext uri="{BB962C8B-B14F-4D97-AF65-F5344CB8AC3E}">
        <p14:creationId xmlns:p14="http://schemas.microsoft.com/office/powerpoint/2010/main" val="36408741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AB222FF-92D1-4136-AD76-BADB0E88879F}" type="slidenum">
              <a:rPr lang="en-US" smtClean="0"/>
              <a:pPr>
                <a:defRPr/>
              </a:pPr>
              <a:t>2</a:t>
            </a:fld>
            <a:endParaRPr lang="en-US" dirty="0"/>
          </a:p>
        </p:txBody>
      </p:sp>
    </p:spTree>
    <p:extLst>
      <p:ext uri="{BB962C8B-B14F-4D97-AF65-F5344CB8AC3E}">
        <p14:creationId xmlns:p14="http://schemas.microsoft.com/office/powerpoint/2010/main" val="4062738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3"/>
          <p:cNvSpPr>
            <a:spLocks noGrp="1" noChangeArrowheads="1"/>
          </p:cNvSpPr>
          <p:nvPr>
            <p:ph type="body" idx="1"/>
          </p:nvPr>
        </p:nvSpPr>
        <p:spPr/>
        <p:txBody>
          <a:bodyPr/>
          <a:lstStyle/>
          <a:p>
            <a:r>
              <a:rPr lang="fr-FR" altLang="en-US" dirty="0" smtClean="0"/>
              <a:t>Adapté de l'outil de prise de décision de l'OMS pour les clients et les prestataires en planification familiale</a:t>
            </a:r>
          </a:p>
          <a:p>
            <a:r>
              <a:rPr lang="fr-FR" altLang="en-US" dirty="0" smtClean="0"/>
              <a:t>Remarques: Le dispositif contraceptif intra-utérin (DIU) est un petit dispositif en plastique inséré dans l'utérus d'une femme pour prévenir la grossesse. </a:t>
            </a:r>
            <a:r>
              <a:rPr lang="fr-FR" sz="1300" dirty="0"/>
              <a:t>Le DIU au cuivre le plus couramment utilisé est formé d’un petit corps en plastique en forme de T, entouré d’un fil de cuivre ou surmonté de manchons de cuivre. Le </a:t>
            </a:r>
            <a:r>
              <a:rPr lang="fr-FR" sz="1300" dirty="0" err="1"/>
              <a:t>TCu</a:t>
            </a:r>
            <a:r>
              <a:rPr lang="fr-FR" sz="1300" dirty="0"/>
              <a:t> 380A, ou « T au cuivre » est le DIU au cuivre le plus couramment utilisé dans le monde. Il est efficace pendant 12 ans.</a:t>
            </a:r>
            <a:endParaRPr lang="en-US" sz="1300" dirty="0"/>
          </a:p>
          <a:p>
            <a:r>
              <a:rPr lang="fr-FR" sz="1300" dirty="0"/>
              <a:t> </a:t>
            </a:r>
            <a:endParaRPr lang="en-US" sz="1300" dirty="0"/>
          </a:p>
          <a:p>
            <a:r>
              <a:rPr lang="fr-FR" altLang="en-US" dirty="0" smtClean="0"/>
              <a:t>.</a:t>
            </a:r>
          </a:p>
          <a:p>
            <a:r>
              <a:rPr lang="fr-FR" altLang="en-US" dirty="0" smtClean="0"/>
              <a:t>Il convient</a:t>
            </a:r>
            <a:r>
              <a:rPr lang="fr-FR" altLang="en-US" baseline="0" dirty="0" smtClean="0"/>
              <a:t> à</a:t>
            </a:r>
            <a:r>
              <a:rPr lang="fr-FR" altLang="en-US" dirty="0" smtClean="0"/>
              <a:t> presque toutes les femmes, y compris les nullipares.</a:t>
            </a:r>
          </a:p>
          <a:p>
            <a:r>
              <a:rPr lang="fr-FR" altLang="en-US" dirty="0" smtClean="0"/>
              <a:t>Peut être inséré à tout moment, si vous êtes raisonnablement sûr que la cliente n'est pas enceinte ; et pas besoin de méthode d’appoint, puisqu'il commence à agir immédiatement. Il peut</a:t>
            </a:r>
            <a:r>
              <a:rPr lang="fr-FR" altLang="en-US" baseline="0" dirty="0" smtClean="0"/>
              <a:t> ê</a:t>
            </a:r>
            <a:r>
              <a:rPr lang="fr-FR" altLang="en-US" dirty="0" smtClean="0"/>
              <a:t>tre inséré immédiatement après la délivrance du placenta ou dans les 48 heures suivant l'accouchement et après un avortement en toute</a:t>
            </a:r>
            <a:r>
              <a:rPr lang="fr-FR" altLang="en-US" baseline="0" dirty="0" smtClean="0"/>
              <a:t> sécurité</a:t>
            </a:r>
            <a:r>
              <a:rPr lang="fr-FR" altLang="en-US" dirty="0" smtClean="0"/>
              <a:t>. Il peut être utilisé comme contraceptif d'urgence s'il est inséré dans les 5 jours de  rapports sexuels non protégés.</a:t>
            </a:r>
          </a:p>
        </p:txBody>
      </p:sp>
      <p:sp>
        <p:nvSpPr>
          <p:cNvPr id="2" name="Slide Number Placeholder 1"/>
          <p:cNvSpPr>
            <a:spLocks noGrp="1"/>
          </p:cNvSpPr>
          <p:nvPr>
            <p:ph type="sldNum" sz="quarter" idx="10"/>
          </p:nvPr>
        </p:nvSpPr>
        <p:spPr/>
        <p:txBody>
          <a:bodyPr/>
          <a:lstStyle/>
          <a:p>
            <a:fld id="{5AB222FF-92D1-4136-AD76-BADB0E88879F}" type="slidenum">
              <a:rPr lang="en-US" smtClean="0"/>
              <a:pPr/>
              <a:t>3</a:t>
            </a:fld>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121071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p:txBody>
          <a:bodyPr/>
          <a:lstStyle/>
          <a:p>
            <a:r>
              <a:rPr lang="en-US" altLang="en-US" dirty="0" err="1" smtClean="0"/>
              <a:t>Adapté</a:t>
            </a:r>
            <a:r>
              <a:rPr lang="en-US" altLang="en-US" baseline="0" dirty="0" smtClean="0"/>
              <a:t> de </a:t>
            </a:r>
            <a:r>
              <a:rPr lang="en-US" altLang="en-US" i="1" dirty="0" smtClean="0"/>
              <a:t>Training </a:t>
            </a:r>
            <a:r>
              <a:rPr lang="en-US" altLang="en-US" i="1" dirty="0"/>
              <a:t>Resource Package for Family Planning </a:t>
            </a:r>
            <a:r>
              <a:rPr lang="en-US" altLang="en-US" dirty="0"/>
              <a:t>(USAID,WHO,UNFPA) https://</a:t>
            </a:r>
            <a:r>
              <a:rPr lang="en-US" altLang="en-US" dirty="0" smtClean="0"/>
              <a:t>www.fptraining.org (</a:t>
            </a:r>
            <a:r>
              <a:rPr lang="fr-FR" sz="1300" dirty="0"/>
              <a:t>Paquet de ressources techniques pour la planification familiale_</a:t>
            </a:r>
            <a:endParaRPr lang="en-US" altLang="en-US" dirty="0" smtClean="0"/>
          </a:p>
          <a:p>
            <a:r>
              <a:rPr lang="en-US" altLang="en-US" dirty="0" smtClean="0"/>
              <a:t>Remarque </a:t>
            </a:r>
            <a:r>
              <a:rPr lang="fr-FR" sz="1300" dirty="0"/>
              <a:t>Empêche la fertilisation en réduisant la motilité et la viabilité des spermatozoïdes</a:t>
            </a:r>
            <a:endParaRPr lang="en-US" altLang="en-US" dirty="0"/>
          </a:p>
        </p:txBody>
      </p:sp>
      <p:sp>
        <p:nvSpPr>
          <p:cNvPr id="2" name="Slide Number Placeholder 1"/>
          <p:cNvSpPr>
            <a:spLocks noGrp="1"/>
          </p:cNvSpPr>
          <p:nvPr>
            <p:ph type="sldNum" sz="quarter" idx="10"/>
          </p:nvPr>
        </p:nvSpPr>
        <p:spPr/>
        <p:txBody>
          <a:bodyPr/>
          <a:lstStyle/>
          <a:p>
            <a:fld id="{5AB222FF-92D1-4136-AD76-BADB0E88879F}" type="slidenum">
              <a:rPr lang="en-US" smtClean="0"/>
              <a:pPr/>
              <a:t>4</a:t>
            </a:fld>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552030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0" lvl="1"/>
            <a:r>
              <a:rPr lang="en-US" altLang="en-US" dirty="0" err="1" smtClean="0"/>
              <a:t>Adapté</a:t>
            </a:r>
            <a:r>
              <a:rPr lang="en-US" altLang="en-US" dirty="0" smtClean="0"/>
              <a:t> de USAID</a:t>
            </a:r>
            <a:r>
              <a:rPr lang="en-US" altLang="en-US" dirty="0"/>
              <a:t>, Capacity Project, Jhpiego</a:t>
            </a:r>
          </a:p>
          <a:p>
            <a:r>
              <a:rPr lang="en-US" dirty="0" smtClean="0"/>
              <a:t>Remarque : sans </a:t>
            </a:r>
            <a:r>
              <a:rPr lang="en-US" dirty="0" err="1" smtClean="0"/>
              <a:t>risque</a:t>
            </a:r>
            <a:r>
              <a:rPr lang="en-US" dirty="0" smtClean="0"/>
              <a:t> pour </a:t>
            </a:r>
            <a:r>
              <a:rPr lang="en-US" dirty="0" err="1" smtClean="0"/>
              <a:t>presque</a:t>
            </a:r>
            <a:r>
              <a:rPr lang="en-US" dirty="0" smtClean="0"/>
              <a:t> </a:t>
            </a:r>
            <a:r>
              <a:rPr lang="en-US" dirty="0" err="1" smtClean="0"/>
              <a:t>toutes</a:t>
            </a:r>
            <a:r>
              <a:rPr lang="en-US" dirty="0" smtClean="0"/>
              <a:t> les femmes y </a:t>
            </a:r>
            <a:r>
              <a:rPr lang="en-US" dirty="0" err="1" smtClean="0"/>
              <a:t>compris</a:t>
            </a:r>
            <a:r>
              <a:rPr lang="en-US" dirty="0" smtClean="0"/>
              <a:t> les </a:t>
            </a:r>
            <a:r>
              <a:rPr lang="en-US" dirty="0" err="1" smtClean="0"/>
              <a:t>nullipares</a:t>
            </a:r>
            <a:r>
              <a:rPr lang="en-US" dirty="0" smtClean="0"/>
              <a:t>. Sans </a:t>
            </a:r>
            <a:r>
              <a:rPr lang="en-US" dirty="0" err="1" smtClean="0"/>
              <a:t>risque</a:t>
            </a:r>
            <a:r>
              <a:rPr lang="en-US" baseline="0" dirty="0" smtClean="0"/>
              <a:t> pour les femmes sous ARV</a:t>
            </a:r>
            <a:endParaRPr lang="en-US" dirty="0"/>
          </a:p>
        </p:txBody>
      </p:sp>
      <p:sp>
        <p:nvSpPr>
          <p:cNvPr id="4" name="Slide Number Placeholder 3"/>
          <p:cNvSpPr>
            <a:spLocks noGrp="1"/>
          </p:cNvSpPr>
          <p:nvPr>
            <p:ph type="sldNum" sz="quarter" idx="10"/>
          </p:nvPr>
        </p:nvSpPr>
        <p:spPr/>
        <p:txBody>
          <a:bodyPr/>
          <a:lstStyle/>
          <a:p>
            <a:fld id="{5AB222FF-92D1-4136-AD76-BADB0E88879F}" type="slidenum">
              <a:rPr lang="en-US" smtClean="0"/>
              <a:pPr/>
              <a:t>5</a:t>
            </a:fld>
            <a:endParaRPr lang="en-US" dirty="0"/>
          </a:p>
        </p:txBody>
      </p:sp>
      <p:sp>
        <p:nvSpPr>
          <p:cNvPr id="10" name="Slide Image Placeholder 9"/>
          <p:cNvSpPr>
            <a:spLocks noGrp="1" noRot="1" noChangeAspect="1"/>
          </p:cNvSpPr>
          <p:nvPr>
            <p:ph type="sldImg"/>
          </p:nvPr>
        </p:nvSpPr>
        <p:spPr/>
      </p:sp>
    </p:spTree>
    <p:extLst>
      <p:ext uri="{BB962C8B-B14F-4D97-AF65-F5344CB8AC3E}">
        <p14:creationId xmlns:p14="http://schemas.microsoft.com/office/powerpoint/2010/main" val="1527536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31"/>
          <p:cNvSpPr>
            <a:spLocks noGrp="1" noChangeArrowheads="1"/>
          </p:cNvSpPr>
          <p:nvPr>
            <p:ph type="sldNum" sz="quarter" idx="4294967295"/>
          </p:nvPr>
        </p:nvSpPr>
        <p:spPr/>
        <p:txBody>
          <a:bodyPr/>
          <a:lstStyle>
            <a:lvl1pPr eaLnBrk="0" hangingPunct="0">
              <a:lnSpc>
                <a:spcPct val="95000"/>
              </a:lnSpc>
              <a:spcBef>
                <a:spcPct val="30000"/>
              </a:spcBef>
              <a:defRPr sz="1300">
                <a:solidFill>
                  <a:schemeClr val="tx1"/>
                </a:solidFill>
                <a:latin typeface="Times New Roman" panose="02020603050405020304" pitchFamily="18" charset="0"/>
                <a:ea typeface="ＭＳ Ｐゴシック" pitchFamily="34" charset="-128"/>
              </a:defRPr>
            </a:lvl1pPr>
            <a:lvl2pPr marL="785372" indent="-302066" eaLnBrk="0" hangingPunct="0">
              <a:lnSpc>
                <a:spcPct val="95000"/>
              </a:lnSpc>
              <a:spcBef>
                <a:spcPct val="30000"/>
              </a:spcBef>
              <a:buChar char="•"/>
              <a:defRPr sz="1300">
                <a:solidFill>
                  <a:schemeClr val="tx1"/>
                </a:solidFill>
                <a:latin typeface="Times New Roman" panose="02020603050405020304" pitchFamily="18" charset="0"/>
                <a:ea typeface="ＭＳ Ｐゴシック" pitchFamily="34" charset="-128"/>
              </a:defRPr>
            </a:lvl2pPr>
            <a:lvl3pPr marL="1208265" indent="-241653" eaLnBrk="0" hangingPunct="0">
              <a:lnSpc>
                <a:spcPct val="95000"/>
              </a:lnSpc>
              <a:spcBef>
                <a:spcPct val="30000"/>
              </a:spcBef>
              <a:defRPr sz="1300">
                <a:solidFill>
                  <a:schemeClr val="tx1"/>
                </a:solidFill>
                <a:latin typeface="Times New Roman" panose="02020603050405020304" pitchFamily="18" charset="0"/>
                <a:ea typeface="ＭＳ Ｐゴシック" pitchFamily="34" charset="-128"/>
              </a:defRPr>
            </a:lvl3pPr>
            <a:lvl4pPr marL="1691571" indent="-241653" eaLnBrk="0" hangingPunct="0">
              <a:lnSpc>
                <a:spcPct val="95000"/>
              </a:lnSpc>
              <a:spcBef>
                <a:spcPct val="30000"/>
              </a:spcBef>
              <a:defRPr sz="1300">
                <a:solidFill>
                  <a:schemeClr val="tx1"/>
                </a:solidFill>
                <a:latin typeface="Times New Roman" panose="02020603050405020304" pitchFamily="18" charset="0"/>
                <a:ea typeface="ＭＳ Ｐゴシック" pitchFamily="34" charset="-128"/>
              </a:defRPr>
            </a:lvl4pPr>
            <a:lvl5pPr marL="2174878" indent="-241653" eaLnBrk="0" hangingPunct="0">
              <a:lnSpc>
                <a:spcPct val="95000"/>
              </a:lnSpc>
              <a:spcBef>
                <a:spcPct val="30000"/>
              </a:spcBef>
              <a:defRPr sz="1300">
                <a:solidFill>
                  <a:schemeClr val="tx1"/>
                </a:solidFill>
                <a:latin typeface="Times New Roman" panose="02020603050405020304" pitchFamily="18" charset="0"/>
                <a:ea typeface="ＭＳ Ｐゴシック" pitchFamily="34" charset="-128"/>
              </a:defRPr>
            </a:lvl5pPr>
            <a:lvl6pPr marL="2658184" indent="-241653" eaLnBrk="0" fontAlgn="base" hangingPunct="0">
              <a:lnSpc>
                <a:spcPct val="95000"/>
              </a:lnSpc>
              <a:spcBef>
                <a:spcPct val="30000"/>
              </a:spcBef>
              <a:spcAft>
                <a:spcPct val="0"/>
              </a:spcAft>
              <a:defRPr sz="1300">
                <a:solidFill>
                  <a:schemeClr val="tx1"/>
                </a:solidFill>
                <a:latin typeface="Times New Roman" panose="02020603050405020304" pitchFamily="18" charset="0"/>
                <a:ea typeface="ＭＳ Ｐゴシック" pitchFamily="34" charset="-128"/>
              </a:defRPr>
            </a:lvl6pPr>
            <a:lvl7pPr marL="3141490" indent="-241653" eaLnBrk="0" fontAlgn="base" hangingPunct="0">
              <a:lnSpc>
                <a:spcPct val="95000"/>
              </a:lnSpc>
              <a:spcBef>
                <a:spcPct val="30000"/>
              </a:spcBef>
              <a:spcAft>
                <a:spcPct val="0"/>
              </a:spcAft>
              <a:defRPr sz="1300">
                <a:solidFill>
                  <a:schemeClr val="tx1"/>
                </a:solidFill>
                <a:latin typeface="Times New Roman" panose="02020603050405020304" pitchFamily="18" charset="0"/>
                <a:ea typeface="ＭＳ Ｐゴシック" pitchFamily="34" charset="-128"/>
              </a:defRPr>
            </a:lvl7pPr>
            <a:lvl8pPr marL="3624796" indent="-241653" eaLnBrk="0" fontAlgn="base" hangingPunct="0">
              <a:lnSpc>
                <a:spcPct val="95000"/>
              </a:lnSpc>
              <a:spcBef>
                <a:spcPct val="30000"/>
              </a:spcBef>
              <a:spcAft>
                <a:spcPct val="0"/>
              </a:spcAft>
              <a:defRPr sz="1300">
                <a:solidFill>
                  <a:schemeClr val="tx1"/>
                </a:solidFill>
                <a:latin typeface="Times New Roman" panose="02020603050405020304" pitchFamily="18" charset="0"/>
                <a:ea typeface="ＭＳ Ｐゴシック" pitchFamily="34" charset="-128"/>
              </a:defRPr>
            </a:lvl8pPr>
            <a:lvl9pPr marL="4108102" indent="-241653" eaLnBrk="0" fontAlgn="base" hangingPunct="0">
              <a:lnSpc>
                <a:spcPct val="95000"/>
              </a:lnSpc>
              <a:spcBef>
                <a:spcPct val="30000"/>
              </a:spcBef>
              <a:spcAft>
                <a:spcPct val="0"/>
              </a:spcAft>
              <a:defRPr sz="1300">
                <a:solidFill>
                  <a:schemeClr val="tx1"/>
                </a:solidFill>
                <a:latin typeface="Times New Roman" panose="02020603050405020304" pitchFamily="18" charset="0"/>
                <a:ea typeface="ＭＳ Ｐゴシック" pitchFamily="34" charset="-128"/>
              </a:defRPr>
            </a:lvl9pPr>
          </a:lstStyle>
          <a:p>
            <a:fld id="{83D9AB41-6F5D-497A-85E8-D3A87E165856}" type="slidenum">
              <a:rPr lang="en-GB" altLang="en-US" smtClean="0"/>
              <a:pPr/>
              <a:t>6</a:t>
            </a:fld>
            <a:endParaRPr lang="en-GB" altLang="en-US" dirty="0"/>
          </a:p>
        </p:txBody>
      </p:sp>
      <p:sp>
        <p:nvSpPr>
          <p:cNvPr id="19460" name="Rectangle 3"/>
          <p:cNvSpPr>
            <a:spLocks noGrp="1" noChangeArrowheads="1"/>
          </p:cNvSpPr>
          <p:nvPr>
            <p:ph type="body" idx="1"/>
          </p:nvPr>
        </p:nvSpPr>
        <p:spPr/>
        <p:txBody>
          <a:bodyPr/>
          <a:lstStyle/>
          <a:p>
            <a:r>
              <a:rPr lang="fr-FR" altLang="en-US" dirty="0" smtClean="0"/>
              <a:t>Adapté de l'OMS : Rappelez-vous que le DIU est sécuritaire pour presque toutes les femmes!</a:t>
            </a:r>
          </a:p>
          <a:p>
            <a:r>
              <a:rPr lang="fr-FR" altLang="en-US" dirty="0" smtClean="0"/>
              <a:t>Peu de contre-indications :</a:t>
            </a:r>
          </a:p>
          <a:p>
            <a:r>
              <a:rPr lang="fr-FR" altLang="en-US" dirty="0" smtClean="0"/>
              <a:t>Grossesse connue ou présumée</a:t>
            </a:r>
          </a:p>
          <a:p>
            <a:r>
              <a:rPr lang="fr-FR" altLang="en-US" dirty="0" smtClean="0"/>
              <a:t>Septicémie après l'accouchement ou l'avortement (si l'insertion est immédiatement post-partum ou post-avortement)</a:t>
            </a:r>
          </a:p>
          <a:p>
            <a:r>
              <a:rPr lang="fr-FR" altLang="en-US" dirty="0" smtClean="0"/>
              <a:t>Saignement vaginal inexpliqué</a:t>
            </a:r>
          </a:p>
          <a:p>
            <a:r>
              <a:rPr lang="fr-FR" altLang="en-US" dirty="0" smtClean="0"/>
              <a:t>Cancer du</a:t>
            </a:r>
            <a:r>
              <a:rPr lang="fr-FR" altLang="en-US" baseline="0" dirty="0" smtClean="0"/>
              <a:t> col</a:t>
            </a:r>
            <a:r>
              <a:rPr lang="fr-FR" altLang="en-US" dirty="0" smtClean="0"/>
              <a:t>, de l’endomètre ou ovarien</a:t>
            </a:r>
          </a:p>
          <a:p>
            <a:r>
              <a:rPr lang="fr-FR" altLang="en-US" dirty="0" smtClean="0"/>
              <a:t>Maladie inflammatoire pelvienne actuelle</a:t>
            </a:r>
          </a:p>
          <a:p>
            <a:r>
              <a:rPr lang="fr-FR" altLang="en-US" dirty="0" smtClean="0"/>
              <a:t>Cervicite purulente actuelle (gonorrhée ou chlamydia)</a:t>
            </a:r>
          </a:p>
          <a:p>
            <a:r>
              <a:rPr lang="fr-FR" altLang="en-US" dirty="0" smtClean="0"/>
              <a:t>Maladie trophoblastique gestationnelle maligne</a:t>
            </a:r>
          </a:p>
          <a:p>
            <a:r>
              <a:rPr lang="fr-FR" altLang="en-US" dirty="0" smtClean="0"/>
              <a:t>Tuberculose pelvienne connue</a:t>
            </a:r>
          </a:p>
          <a:p>
            <a:r>
              <a:rPr lang="fr-FR" altLang="en-US" dirty="0" smtClean="0"/>
              <a:t>Fibrome utérin ou d'autres anomalies anatomiques entraînant une distorsion de la cavité utérine, qui est incompatible avec l'insertion du DIU</a:t>
            </a:r>
            <a:endParaRPr lang="fr-FR" altLang="en-US" dirty="0"/>
          </a:p>
        </p:txBody>
      </p:sp>
      <p:sp>
        <p:nvSpPr>
          <p:cNvPr id="4" name="Slide Image Placeholder 3"/>
          <p:cNvSpPr>
            <a:spLocks noGrp="1" noRot="1" noChangeAspect="1"/>
          </p:cNvSpPr>
          <p:nvPr>
            <p:ph type="sldImg"/>
          </p:nvPr>
        </p:nvSpPr>
        <p:spPr/>
      </p:sp>
    </p:spTree>
    <p:extLst>
      <p:ext uri="{BB962C8B-B14F-4D97-AF65-F5344CB8AC3E}">
        <p14:creationId xmlns:p14="http://schemas.microsoft.com/office/powerpoint/2010/main" val="2892105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85372" indent="-302066">
              <a:defRPr>
                <a:solidFill>
                  <a:schemeClr val="tx1"/>
                </a:solidFill>
                <a:latin typeface="Arial" panose="020B0604020202020204" pitchFamily="34" charset="0"/>
              </a:defRPr>
            </a:lvl2pPr>
            <a:lvl3pPr marL="1208265" indent="-241653">
              <a:defRPr>
                <a:solidFill>
                  <a:schemeClr val="tx1"/>
                </a:solidFill>
                <a:latin typeface="Arial" panose="020B0604020202020204" pitchFamily="34" charset="0"/>
              </a:defRPr>
            </a:lvl3pPr>
            <a:lvl4pPr marL="1691571" indent="-241653">
              <a:defRPr>
                <a:solidFill>
                  <a:schemeClr val="tx1"/>
                </a:solidFill>
                <a:latin typeface="Arial" panose="020B0604020202020204" pitchFamily="34" charset="0"/>
              </a:defRPr>
            </a:lvl4pPr>
            <a:lvl5pPr marL="2174878" indent="-241653">
              <a:defRPr>
                <a:solidFill>
                  <a:schemeClr val="tx1"/>
                </a:solidFill>
                <a:latin typeface="Arial" panose="020B0604020202020204" pitchFamily="34" charset="0"/>
              </a:defRPr>
            </a:lvl5pPr>
            <a:lvl6pPr marL="2658184" indent="-241653" eaLnBrk="0" fontAlgn="base" hangingPunct="0">
              <a:spcBef>
                <a:spcPct val="0"/>
              </a:spcBef>
              <a:spcAft>
                <a:spcPct val="0"/>
              </a:spcAft>
              <a:defRPr>
                <a:solidFill>
                  <a:schemeClr val="tx1"/>
                </a:solidFill>
                <a:latin typeface="Arial" panose="020B0604020202020204" pitchFamily="34" charset="0"/>
              </a:defRPr>
            </a:lvl6pPr>
            <a:lvl7pPr marL="3141490" indent="-241653" eaLnBrk="0" fontAlgn="base" hangingPunct="0">
              <a:spcBef>
                <a:spcPct val="0"/>
              </a:spcBef>
              <a:spcAft>
                <a:spcPct val="0"/>
              </a:spcAft>
              <a:defRPr>
                <a:solidFill>
                  <a:schemeClr val="tx1"/>
                </a:solidFill>
                <a:latin typeface="Arial" panose="020B0604020202020204" pitchFamily="34" charset="0"/>
              </a:defRPr>
            </a:lvl7pPr>
            <a:lvl8pPr marL="3624796" indent="-241653" eaLnBrk="0" fontAlgn="base" hangingPunct="0">
              <a:spcBef>
                <a:spcPct val="0"/>
              </a:spcBef>
              <a:spcAft>
                <a:spcPct val="0"/>
              </a:spcAft>
              <a:defRPr>
                <a:solidFill>
                  <a:schemeClr val="tx1"/>
                </a:solidFill>
                <a:latin typeface="Arial" panose="020B0604020202020204" pitchFamily="34" charset="0"/>
              </a:defRPr>
            </a:lvl8pPr>
            <a:lvl9pPr marL="4108102" indent="-241653" eaLnBrk="0" fontAlgn="base" hangingPunct="0">
              <a:spcBef>
                <a:spcPct val="0"/>
              </a:spcBef>
              <a:spcAft>
                <a:spcPct val="0"/>
              </a:spcAft>
              <a:defRPr>
                <a:solidFill>
                  <a:schemeClr val="tx1"/>
                </a:solidFill>
                <a:latin typeface="Arial" panose="020B0604020202020204" pitchFamily="34" charset="0"/>
              </a:defRPr>
            </a:lvl9pPr>
          </a:lstStyle>
          <a:p>
            <a:fld id="{BBE38528-2A8B-4112-A52D-2530F61D587C}" type="slidenum">
              <a:rPr lang="en-US" altLang="en-US" smtClean="0">
                <a:solidFill>
                  <a:srgbClr val="003399"/>
                </a:solidFill>
              </a:rPr>
              <a:pPr/>
              <a:t>7</a:t>
            </a:fld>
            <a:endParaRPr lang="en-US" altLang="en-US" dirty="0">
              <a:solidFill>
                <a:srgbClr val="003399"/>
              </a:solidFill>
            </a:endParaRPr>
          </a:p>
        </p:txBody>
      </p:sp>
      <p:sp>
        <p:nvSpPr>
          <p:cNvPr id="18435" name="Rectangle 2"/>
          <p:cNvSpPr>
            <a:spLocks noGrp="1" noRot="1" noChangeAspect="1" noChangeArrowheads="1" noTextEdit="1"/>
          </p:cNvSpPr>
          <p:nvPr>
            <p:ph type="sldImg"/>
          </p:nvPr>
        </p:nvSpPr>
        <p:spPr>
          <a:xfrm>
            <a:off x="1276350" y="742950"/>
            <a:ext cx="4764088" cy="3571875"/>
          </a:xfrm>
          <a:ln w="12700" cap="flat">
            <a:solidFill>
              <a:schemeClr val="tx1"/>
            </a:solidFill>
          </a:ln>
        </p:spPr>
      </p:sp>
      <p:sp>
        <p:nvSpPr>
          <p:cNvPr id="18436" name="Rectangle 3"/>
          <p:cNvSpPr>
            <a:spLocks noGrp="1" noChangeArrowheads="1"/>
          </p:cNvSpPr>
          <p:nvPr>
            <p:ph type="body" idx="1"/>
          </p:nvPr>
        </p:nvSpPr>
        <p:spPr>
          <a:xfrm>
            <a:off x="975360" y="4560570"/>
            <a:ext cx="5364480" cy="4302205"/>
          </a:xfrm>
          <a:noFill/>
        </p:spPr>
        <p:txBody>
          <a:bodyPr lIns="97160" tIns="47757" rIns="97160" bIns="47757"/>
          <a:lstStyle/>
          <a:p>
            <a:pPr eaLnBrk="1" hangingPunct="1"/>
            <a:r>
              <a:rPr lang="en-US" altLang="en-US" dirty="0" smtClean="0"/>
              <a:t>Remarque</a:t>
            </a:r>
            <a:r>
              <a:rPr lang="en-US" altLang="en-US" baseline="0" dirty="0" smtClean="0"/>
              <a:t> </a:t>
            </a:r>
            <a:r>
              <a:rPr lang="en-US" altLang="en-US" dirty="0" smtClean="0"/>
              <a:t>: la </a:t>
            </a:r>
            <a:r>
              <a:rPr lang="en-US" altLang="en-US" dirty="0" err="1" smtClean="0"/>
              <a:t>plupart</a:t>
            </a:r>
            <a:r>
              <a:rPr lang="en-US" altLang="en-US" dirty="0" smtClean="0"/>
              <a:t> des femmes </a:t>
            </a:r>
            <a:r>
              <a:rPr lang="en-US" altLang="en-US" dirty="0" err="1" smtClean="0"/>
              <a:t>préfèrent</a:t>
            </a:r>
            <a:r>
              <a:rPr lang="en-US" altLang="en-US" dirty="0" smtClean="0"/>
              <a:t> le DIU car </a:t>
            </a:r>
            <a:r>
              <a:rPr lang="en-US" altLang="en-US" dirty="0" err="1" smtClean="0"/>
              <a:t>il</a:t>
            </a:r>
            <a:r>
              <a:rPr lang="en-US" altLang="en-US" baseline="0" dirty="0" smtClean="0"/>
              <a:t> </a:t>
            </a:r>
            <a:r>
              <a:rPr lang="en-US" altLang="en-US" baseline="0" dirty="0" err="1" smtClean="0"/>
              <a:t>est</a:t>
            </a:r>
            <a:r>
              <a:rPr lang="en-US" altLang="en-US" baseline="0" dirty="0" smtClean="0"/>
              <a:t> sans </a:t>
            </a:r>
            <a:r>
              <a:rPr lang="en-US" altLang="en-US" baseline="0" dirty="0" err="1" smtClean="0"/>
              <a:t>risque</a:t>
            </a:r>
            <a:r>
              <a:rPr lang="en-US" altLang="en-US" baseline="0" dirty="0" smtClean="0"/>
              <a:t>, ne </a:t>
            </a:r>
            <a:r>
              <a:rPr lang="en-US" altLang="en-US" baseline="0" dirty="0" err="1" smtClean="0"/>
              <a:t>nécessite</a:t>
            </a:r>
            <a:r>
              <a:rPr lang="en-US" altLang="en-US" baseline="0" dirty="0" smtClean="0"/>
              <a:t> </a:t>
            </a:r>
            <a:r>
              <a:rPr lang="en-US" altLang="en-US" baseline="0" dirty="0" err="1" smtClean="0"/>
              <a:t>aucune</a:t>
            </a:r>
            <a:r>
              <a:rPr lang="en-US" altLang="en-US" baseline="0" dirty="0" smtClean="0"/>
              <a:t> action de </a:t>
            </a:r>
            <a:r>
              <a:rPr lang="en-US" altLang="en-US" baseline="0" dirty="0" err="1" smtClean="0"/>
              <a:t>leur</a:t>
            </a:r>
            <a:r>
              <a:rPr lang="en-US" altLang="en-US" baseline="0" dirty="0" smtClean="0"/>
              <a:t> part.  Le retour à la </a:t>
            </a:r>
            <a:r>
              <a:rPr lang="en-US" altLang="en-US" baseline="0" dirty="0" err="1" smtClean="0"/>
              <a:t>fécondité</a:t>
            </a:r>
            <a:r>
              <a:rPr lang="en-US" altLang="en-US" baseline="0" dirty="0" smtClean="0"/>
              <a:t> </a:t>
            </a:r>
            <a:r>
              <a:rPr lang="en-US" altLang="en-US" baseline="0" dirty="0" err="1" smtClean="0"/>
              <a:t>est</a:t>
            </a:r>
            <a:r>
              <a:rPr lang="en-US" altLang="en-US" baseline="0" dirty="0" smtClean="0"/>
              <a:t> </a:t>
            </a:r>
            <a:r>
              <a:rPr lang="en-US" altLang="en-US" baseline="0" dirty="0" err="1" smtClean="0"/>
              <a:t>rapide</a:t>
            </a:r>
            <a:r>
              <a:rPr lang="en-US" altLang="en-US" baseline="0" dirty="0" smtClean="0"/>
              <a:t> ; </a:t>
            </a:r>
            <a:r>
              <a:rPr lang="en-US" altLang="en-US" baseline="0" dirty="0" err="1" smtClean="0"/>
              <a:t>dès</a:t>
            </a:r>
            <a:r>
              <a:rPr lang="en-US" altLang="en-US" baseline="0" dirty="0" smtClean="0"/>
              <a:t> son </a:t>
            </a:r>
            <a:r>
              <a:rPr lang="en-US" altLang="en-US" baseline="0" dirty="0" err="1" smtClean="0"/>
              <a:t>retrait</a:t>
            </a:r>
            <a:r>
              <a:rPr lang="en-US" altLang="en-US" baseline="0" dirty="0" smtClean="0"/>
              <a:t> la femme </a:t>
            </a:r>
            <a:r>
              <a:rPr lang="en-US" altLang="en-US" baseline="0" dirty="0" err="1" smtClean="0"/>
              <a:t>peut</a:t>
            </a:r>
            <a:r>
              <a:rPr lang="en-US" altLang="en-US" baseline="0" dirty="0" smtClean="0"/>
              <a:t> </a:t>
            </a:r>
            <a:r>
              <a:rPr lang="en-US" altLang="en-US" baseline="0" dirty="0" err="1" smtClean="0"/>
              <a:t>tomber</a:t>
            </a:r>
            <a:r>
              <a:rPr lang="en-US" altLang="en-US" baseline="0" dirty="0" smtClean="0"/>
              <a:t> enceinte. Par </a:t>
            </a:r>
            <a:r>
              <a:rPr lang="en-US" altLang="en-US" baseline="0" dirty="0" err="1" smtClean="0"/>
              <a:t>cher</a:t>
            </a:r>
            <a:r>
              <a:rPr lang="en-US" altLang="en-US" baseline="0" dirty="0" smtClean="0"/>
              <a:t> et </a:t>
            </a:r>
            <a:r>
              <a:rPr lang="en-US" altLang="en-US" baseline="0" dirty="0" err="1" smtClean="0"/>
              <a:t>facilement</a:t>
            </a:r>
            <a:r>
              <a:rPr lang="en-US" altLang="en-US" baseline="0" dirty="0" smtClean="0"/>
              <a:t> </a:t>
            </a:r>
            <a:r>
              <a:rPr lang="en-US" altLang="en-US" baseline="0" dirty="0" err="1" smtClean="0"/>
              <a:t>disponible</a:t>
            </a:r>
            <a:r>
              <a:rPr lang="en-US" altLang="en-US" baseline="0" dirty="0" smtClean="0"/>
              <a:t>.</a:t>
            </a:r>
            <a:endParaRPr lang="en-US" altLang="en-US" dirty="0"/>
          </a:p>
        </p:txBody>
      </p:sp>
    </p:spTree>
    <p:extLst>
      <p:ext uri="{BB962C8B-B14F-4D97-AF65-F5344CB8AC3E}">
        <p14:creationId xmlns:p14="http://schemas.microsoft.com/office/powerpoint/2010/main" val="32000932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3"/>
          <p:cNvSpPr>
            <a:spLocks noGrp="1" noChangeArrowheads="1"/>
          </p:cNvSpPr>
          <p:nvPr>
            <p:ph type="body" idx="1"/>
          </p:nvPr>
        </p:nvSpPr>
        <p:spPr/>
        <p:txBody>
          <a:bodyPr/>
          <a:lstStyle/>
          <a:p>
            <a:r>
              <a:rPr lang="fr-FR" altLang="en-US" dirty="0" smtClean="0"/>
              <a:t>Adapté de l'outil de prise de décision de l'OMS pour les clientes et prestataires de planification familiale</a:t>
            </a:r>
          </a:p>
          <a:p>
            <a:r>
              <a:rPr lang="en-GB" altLang="en-US" i="0" baseline="0" dirty="0" smtClean="0"/>
              <a:t>Remarque : </a:t>
            </a:r>
            <a:r>
              <a:rPr lang="fr-FR" altLang="en-US" i="0" baseline="0" dirty="0" smtClean="0"/>
              <a:t>Peu d'effets secondaires, principalement des changements de saignement mensuel dans les 3-6 mois initiaux. Les femmes peuvent venir à la clinique si les effets secondaires sont sévères ou gênants. C’est le droit de la cliente de le retirer si elle n'est pas satisfaite.</a:t>
            </a:r>
          </a:p>
          <a:p>
            <a:endParaRPr lang="en-GB" altLang="en-US" i="0" dirty="0"/>
          </a:p>
        </p:txBody>
      </p:sp>
      <p:sp>
        <p:nvSpPr>
          <p:cNvPr id="5" name="Slide Number Placeholder 4"/>
          <p:cNvSpPr>
            <a:spLocks noGrp="1"/>
          </p:cNvSpPr>
          <p:nvPr>
            <p:ph type="sldNum" sz="quarter" idx="10"/>
          </p:nvPr>
        </p:nvSpPr>
        <p:spPr/>
        <p:txBody>
          <a:bodyPr/>
          <a:lstStyle/>
          <a:p>
            <a:fld id="{5AB222FF-92D1-4136-AD76-BADB0E88879F}" type="slidenum">
              <a:rPr lang="en-US" smtClean="0"/>
              <a:pPr/>
              <a:t>8</a:t>
            </a:fld>
            <a:endParaRPr lang="en-US" dirty="0"/>
          </a:p>
        </p:txBody>
      </p:sp>
      <p:sp>
        <p:nvSpPr>
          <p:cNvPr id="8" name="Slide Image Placeholder 7"/>
          <p:cNvSpPr>
            <a:spLocks noGrp="1" noRot="1" noChangeAspect="1"/>
          </p:cNvSpPr>
          <p:nvPr>
            <p:ph type="sldImg"/>
          </p:nvPr>
        </p:nvSpPr>
        <p:spPr/>
      </p:sp>
    </p:spTree>
    <p:extLst>
      <p:ext uri="{BB962C8B-B14F-4D97-AF65-F5344CB8AC3E}">
        <p14:creationId xmlns:p14="http://schemas.microsoft.com/office/powerpoint/2010/main" val="2607124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body" idx="1"/>
          </p:nvPr>
        </p:nvSpPr>
        <p:spPr/>
        <p:txBody>
          <a:bodyPr/>
          <a:lstStyle/>
          <a:p>
            <a:r>
              <a:rPr lang="en-US" altLang="en-US" i="0" dirty="0" smtClean="0"/>
              <a:t>Remarque</a:t>
            </a:r>
            <a:r>
              <a:rPr lang="en-US" altLang="en-US" i="0" baseline="0" dirty="0" smtClean="0"/>
              <a:t> : </a:t>
            </a:r>
            <a:r>
              <a:rPr lang="fr-FR" altLang="en-US" i="0" baseline="0" dirty="0" smtClean="0"/>
              <a:t>Saviez-vous que conseiller les femmes sur les effets secondaires attendus augmente les taux de continuation de la méthode ? Il est important de préparer les femmes aux effets secondaires attendus lors du counseling initial avant l'insertion. Rassurez la cliente que ces effets secondaires sont mineurs et nécessitent généralement peu ou pas de traitement. Elle peut revenir à la clinique à tout moment pour tout problème.</a:t>
            </a:r>
            <a:endParaRPr lang="en-US" altLang="en-US" dirty="0"/>
          </a:p>
          <a:p>
            <a:endParaRPr lang="en-US" altLang="en-US" dirty="0"/>
          </a:p>
        </p:txBody>
      </p:sp>
      <p:sp>
        <p:nvSpPr>
          <p:cNvPr id="2" name="Slide Number Placeholder 1"/>
          <p:cNvSpPr>
            <a:spLocks noGrp="1"/>
          </p:cNvSpPr>
          <p:nvPr>
            <p:ph type="sldNum" sz="quarter" idx="10"/>
          </p:nvPr>
        </p:nvSpPr>
        <p:spPr/>
        <p:txBody>
          <a:bodyPr/>
          <a:lstStyle/>
          <a:p>
            <a:fld id="{5AB222FF-92D1-4136-AD76-BADB0E88879F}" type="slidenum">
              <a:rPr lang="en-US" smtClean="0"/>
              <a:pPr/>
              <a:t>9</a:t>
            </a:fld>
            <a:endParaRPr lang="en-US" dirty="0"/>
          </a:p>
        </p:txBody>
      </p:sp>
      <p:sp>
        <p:nvSpPr>
          <p:cNvPr id="8" name="Slide Image Placeholder 7"/>
          <p:cNvSpPr>
            <a:spLocks noGrp="1" noRot="1" noChangeAspect="1"/>
          </p:cNvSpPr>
          <p:nvPr>
            <p:ph type="sldImg"/>
          </p:nvPr>
        </p:nvSpPr>
        <p:spPr/>
      </p:sp>
    </p:spTree>
    <p:extLst>
      <p:ext uri="{BB962C8B-B14F-4D97-AF65-F5344CB8AC3E}">
        <p14:creationId xmlns:p14="http://schemas.microsoft.com/office/powerpoint/2010/main" val="42486201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3"/>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5" name="Group 8"/>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808080"/>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58291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6"/>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endParaRPr lang="en-US" noProof="0" dirty="0"/>
          </a:p>
        </p:txBody>
      </p:sp>
    </p:spTree>
    <p:extLst>
      <p:ext uri="{BB962C8B-B14F-4D97-AF65-F5344CB8AC3E}">
        <p14:creationId xmlns:p14="http://schemas.microsoft.com/office/powerpoint/2010/main" val="1613348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Slide Number Placeholder 5"/>
          <p:cNvSpPr>
            <a:spLocks noGrp="1"/>
          </p:cNvSpPr>
          <p:nvPr>
            <p:ph type="sldNum" sz="quarter" idx="10"/>
          </p:nvPr>
        </p:nvSpPr>
        <p:spPr/>
        <p:txBody>
          <a:bodyPr/>
          <a:lstStyle>
            <a:lvl1pPr>
              <a:defRPr/>
            </a:lvl1pPr>
          </a:lstStyle>
          <a:p>
            <a:pPr>
              <a:defRPr/>
            </a:pPr>
            <a:fld id="{394AD2A7-6147-4577-9891-B30CACE7B848}" type="slidenum">
              <a:rPr lang="en-US"/>
              <a:pPr>
                <a:defRPr/>
              </a:pPr>
              <a:t>‹#›</a:t>
            </a:fld>
            <a:endParaRPr lang="en-US" dirty="0"/>
          </a:p>
        </p:txBody>
      </p:sp>
    </p:spTree>
    <p:extLst>
      <p:ext uri="{BB962C8B-B14F-4D97-AF65-F5344CB8AC3E}">
        <p14:creationId xmlns:p14="http://schemas.microsoft.com/office/powerpoint/2010/main" val="30110206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a:lvl1pPr>
          </a:lstStyle>
          <a:p>
            <a:pPr>
              <a:defRPr/>
            </a:pPr>
            <a:fld id="{C0C548B5-EC84-4B0E-BE13-E7192186B0E0}" type="slidenum">
              <a:rPr lang="en-US"/>
              <a:pPr>
                <a:defRPr/>
              </a:pPr>
              <a:t>‹#›</a:t>
            </a:fld>
            <a:endParaRPr lang="en-US" dirty="0"/>
          </a:p>
        </p:txBody>
      </p:sp>
    </p:spTree>
    <p:extLst>
      <p:ext uri="{BB962C8B-B14F-4D97-AF65-F5344CB8AC3E}">
        <p14:creationId xmlns:p14="http://schemas.microsoft.com/office/powerpoint/2010/main" val="8638155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0"/>
          </p:nvPr>
        </p:nvSpPr>
        <p:spPr/>
        <p:txBody>
          <a:bodyPr/>
          <a:lstStyle>
            <a:lvl1pPr>
              <a:defRPr/>
            </a:lvl1pPr>
          </a:lstStyle>
          <a:p>
            <a:pPr>
              <a:defRPr/>
            </a:pPr>
            <a:fld id="{C47599CD-AF74-45D7-9EBD-42E72EC99B01}" type="slidenum">
              <a:rPr lang="en-US"/>
              <a:pPr>
                <a:defRPr/>
              </a:pPr>
              <a:t>‹#›</a:t>
            </a:fld>
            <a:endParaRPr lang="en-US" dirty="0"/>
          </a:p>
        </p:txBody>
      </p:sp>
    </p:spTree>
    <p:extLst>
      <p:ext uri="{BB962C8B-B14F-4D97-AF65-F5344CB8AC3E}">
        <p14:creationId xmlns:p14="http://schemas.microsoft.com/office/powerpoint/2010/main" val="4196982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dirty="0"/>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031934AD-DBC9-4EDD-B686-455CF3D74807}" type="slidenum">
              <a:rPr lang="en-US"/>
              <a:pPr>
                <a:defRPr/>
              </a:pPr>
              <a:t>‹#›</a:t>
            </a:fld>
            <a:endParaRPr lang="en-US" dirty="0"/>
          </a:p>
        </p:txBody>
      </p:sp>
    </p:spTree>
    <p:extLst>
      <p:ext uri="{BB962C8B-B14F-4D97-AF65-F5344CB8AC3E}">
        <p14:creationId xmlns:p14="http://schemas.microsoft.com/office/powerpoint/2010/main" val="12234296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D58C2176-5AA6-42CC-B2F5-29103EC16FF5}" type="slidenum">
              <a:rPr lang="en-US"/>
              <a:pPr>
                <a:defRPr/>
              </a:pPr>
              <a:t>‹#›</a:t>
            </a:fld>
            <a:endParaRPr lang="en-US" dirty="0"/>
          </a:p>
        </p:txBody>
      </p:sp>
    </p:spTree>
    <p:extLst>
      <p:ext uri="{BB962C8B-B14F-4D97-AF65-F5344CB8AC3E}">
        <p14:creationId xmlns:p14="http://schemas.microsoft.com/office/powerpoint/2010/main" val="26206250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3400" dirty="0">
                <a:solidFill>
                  <a:srgbClr val="002A6C"/>
                </a:solidFill>
                <a:latin typeface="Gill Sans MT" pitchFamily="34" charset="0"/>
              </a:rPr>
              <a:t>For more information, please visit</a:t>
            </a:r>
          </a:p>
          <a:p>
            <a:pPr algn="ctr">
              <a:defRPr/>
            </a:pPr>
            <a:r>
              <a:rPr lang="en-US" altLang="en-US" sz="3400" b="1" dirty="0">
                <a:solidFill>
                  <a:srgbClr val="002A6C"/>
                </a:solidFill>
                <a:latin typeface="Gill Sans MT" pitchFamily="34" charset="0"/>
              </a:rPr>
              <a:t>www.mcsprogram.org</a:t>
            </a:r>
          </a:p>
          <a:p>
            <a:pPr>
              <a:defRPr/>
            </a:pPr>
            <a:endParaRPr lang="en-US" altLang="en-US" dirty="0"/>
          </a:p>
        </p:txBody>
      </p:sp>
      <p:sp>
        <p:nvSpPr>
          <p:cNvPr id="3" name="TextBox 2"/>
          <p:cNvSpPr txBox="1">
            <a:spLocks noChangeArrowheads="1"/>
          </p:cNvSpPr>
          <p:nvPr/>
        </p:nvSpPr>
        <p:spPr bwMode="auto">
          <a:xfrm>
            <a:off x="693738" y="3733800"/>
            <a:ext cx="76962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1400" dirty="0">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2349855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141538" y="762000"/>
            <a:ext cx="4860925" cy="75247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4648200" cy="2667000"/>
          </a:xfrm>
        </p:spPr>
        <p:txBody>
          <a:bodyPr anchor="b">
            <a:noAutofit/>
          </a:bodyPr>
          <a:lstStyle>
            <a:lvl1pPr algn="l">
              <a:lnSpc>
                <a:spcPct val="100000"/>
              </a:lnSpc>
              <a:defRPr sz="30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762000" y="4800600"/>
            <a:ext cx="4648200" cy="1219200"/>
          </a:xfrm>
        </p:spPr>
        <p:txBody>
          <a:bodyPr>
            <a:normAutofit/>
          </a:bodyPr>
          <a:lstStyle>
            <a:lvl1pPr marL="0" indent="0" algn="l">
              <a:buNone/>
              <a:defRPr sz="22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5638800" y="1981200"/>
            <a:ext cx="2667000" cy="403860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3532761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pPr>
              <a:defRPr/>
            </a:pPr>
            <a:fld id="{EA0222A4-8AC8-48A7-9C6E-F978AD53429A}" type="slidenum">
              <a:rPr lang="en-US"/>
              <a:pPr>
                <a:defRPr/>
              </a:pPr>
              <a:t>‹#›</a:t>
            </a:fld>
            <a:endParaRPr lang="en-US" dirty="0"/>
          </a:p>
        </p:txBody>
      </p:sp>
    </p:spTree>
    <p:extLst>
      <p:ext uri="{BB962C8B-B14F-4D97-AF65-F5344CB8AC3E}">
        <p14:creationId xmlns:p14="http://schemas.microsoft.com/office/powerpoint/2010/main" val="1387197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lstStyle>
            <a:lvl1pPr>
              <a:defRPr sz="2800">
                <a:solidFill>
                  <a:srgbClr val="5F5F5F"/>
                </a:solidFill>
              </a:defRPr>
            </a:lvl1pPr>
            <a:lvl2pPr>
              <a:defRPr sz="2400">
                <a:solidFill>
                  <a:srgbClr val="5F5F5F"/>
                </a:solidFill>
              </a:defRPr>
            </a:lvl2pPr>
            <a:lvl3pPr>
              <a:defRPr sz="2000">
                <a:solidFill>
                  <a:srgbClr val="5F5F5F"/>
                </a:solidFill>
              </a:defRPr>
            </a:lvl3pPr>
            <a:lvl4pPr>
              <a:defRPr sz="18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D5D850E-1C30-4D87-8E65-6E186B96877A}" type="slidenum">
              <a:rPr lang="en-US"/>
              <a:pPr>
                <a:defRPr/>
              </a:pPr>
              <a:t>‹#›</a:t>
            </a:fld>
            <a:endParaRPr lang="en-US" dirty="0"/>
          </a:p>
        </p:txBody>
      </p:sp>
    </p:spTree>
    <p:extLst>
      <p:ext uri="{BB962C8B-B14F-4D97-AF65-F5344CB8AC3E}">
        <p14:creationId xmlns:p14="http://schemas.microsoft.com/office/powerpoint/2010/main" val="47644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solidFill>
                  <a:srgbClr val="5F5F5F"/>
                </a:solidFill>
              </a:defRPr>
            </a:lvl1pPr>
            <a:lvl2pPr>
              <a:defRPr sz="2200">
                <a:solidFill>
                  <a:srgbClr val="5F5F5F"/>
                </a:solidFill>
              </a:defRPr>
            </a:lvl2pPr>
            <a:lvl3pPr>
              <a:defRPr sz="2000">
                <a:solidFill>
                  <a:srgbClr val="5F5F5F"/>
                </a:solidFill>
              </a:defRPr>
            </a:lvl3pPr>
            <a:lvl4pPr>
              <a:defRPr sz="1800">
                <a:solidFill>
                  <a:srgbClr val="5F5F5F"/>
                </a:solidFill>
              </a:defRPr>
            </a:lvl4pPr>
            <a:lvl5pPr>
              <a:defRPr sz="1600">
                <a:solidFill>
                  <a:srgbClr val="5F5F5F"/>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31F75BA6-6F66-4B4F-B889-433C6A812A46}" type="slidenum">
              <a:rPr lang="en-US"/>
              <a:pPr>
                <a:defRPr/>
              </a:pPr>
              <a:t>‹#›</a:t>
            </a:fld>
            <a:endParaRPr lang="en-US" dirty="0"/>
          </a:p>
        </p:txBody>
      </p:sp>
    </p:spTree>
    <p:extLst>
      <p:ext uri="{BB962C8B-B14F-4D97-AF65-F5344CB8AC3E}">
        <p14:creationId xmlns:p14="http://schemas.microsoft.com/office/powerpoint/2010/main" val="2978057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5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B7F6CA6-AB2A-454F-BC4F-F3F64A77953D}" type="slidenum">
              <a:rPr lang="en-US"/>
              <a:pPr>
                <a:defRPr/>
              </a:pPr>
              <a:t>‹#›</a:t>
            </a:fld>
            <a:endParaRPr lang="en-US" dirty="0"/>
          </a:p>
        </p:txBody>
      </p:sp>
    </p:spTree>
    <p:extLst>
      <p:ext uri="{BB962C8B-B14F-4D97-AF65-F5344CB8AC3E}">
        <p14:creationId xmlns:p14="http://schemas.microsoft.com/office/powerpoint/2010/main" val="3457866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EBC1EBD9-0337-43EE-B526-2D0F89511152}" type="slidenum">
              <a:rPr lang="en-US"/>
              <a:pPr>
                <a:defRPr/>
              </a:pPr>
              <a:t>‹#›</a:t>
            </a:fld>
            <a:endParaRPr lang="en-US" dirty="0"/>
          </a:p>
        </p:txBody>
      </p:sp>
    </p:spTree>
    <p:extLst>
      <p:ext uri="{BB962C8B-B14F-4D97-AF65-F5344CB8AC3E}">
        <p14:creationId xmlns:p14="http://schemas.microsoft.com/office/powerpoint/2010/main" val="357866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693738" y="1831975"/>
            <a:ext cx="7696200"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fr-FR" sz="3400" kern="1200" dirty="0" smtClean="0">
                <a:solidFill>
                  <a:schemeClr val="tx2"/>
                </a:solidFill>
                <a:effectLst/>
                <a:latin typeface="Gill Sans MT" panose="020B0502020104020203" pitchFamily="34" charset="0"/>
                <a:ea typeface="+mn-ea"/>
                <a:cs typeface="Arial" charset="0"/>
              </a:rPr>
              <a:t>Pour de plus amples informations, </a:t>
            </a:r>
          </a:p>
          <a:p>
            <a:pPr algn="ctr">
              <a:defRPr/>
            </a:pPr>
            <a:r>
              <a:rPr lang="fr-FR" sz="3400" kern="1200" dirty="0" smtClean="0">
                <a:solidFill>
                  <a:schemeClr val="tx2"/>
                </a:solidFill>
                <a:effectLst/>
                <a:latin typeface="Gill Sans MT" panose="020B0502020104020203" pitchFamily="34" charset="0"/>
                <a:ea typeface="+mn-ea"/>
                <a:cs typeface="Arial" charset="0"/>
              </a:rPr>
              <a:t>rendez-vous sur le site </a:t>
            </a:r>
            <a:r>
              <a:rPr lang="fr-FR" sz="3400" b="1" kern="1200" dirty="0" smtClean="0">
                <a:solidFill>
                  <a:schemeClr val="tx2"/>
                </a:solidFill>
                <a:effectLst/>
                <a:latin typeface="Gill Sans MT" panose="020B0502020104020203" pitchFamily="34" charset="0"/>
                <a:ea typeface="+mn-ea"/>
                <a:cs typeface="Arial" charset="0"/>
              </a:rPr>
              <a:t>www.mcsprogram.org</a:t>
            </a:r>
            <a:endParaRPr lang="en-US" altLang="en-US" sz="3400" b="1" dirty="0">
              <a:solidFill>
                <a:schemeClr val="tx2"/>
              </a:solidFill>
              <a:latin typeface="Gill Sans MT" panose="020B0502020104020203" pitchFamily="34" charset="0"/>
            </a:endParaRPr>
          </a:p>
        </p:txBody>
      </p:sp>
      <p:sp>
        <p:nvSpPr>
          <p:cNvPr id="3" name="TextBox 2"/>
          <p:cNvSpPr txBox="1">
            <a:spLocks noChangeArrowheads="1"/>
          </p:cNvSpPr>
          <p:nvPr/>
        </p:nvSpPr>
        <p:spPr bwMode="auto">
          <a:xfrm>
            <a:off x="693738" y="3733800"/>
            <a:ext cx="76962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lvl="0" algn="ctr"/>
            <a:r>
              <a:rPr lang="fr-FR" sz="1400" kern="1200" spc="-20" baseline="0" dirty="0" smtClean="0">
                <a:solidFill>
                  <a:schemeClr val="tx1"/>
                </a:solidFill>
                <a:effectLst/>
                <a:latin typeface="Gill Sans MT" panose="020B0502020104020203" pitchFamily="34" charset="0"/>
                <a:ea typeface="+mn-ea"/>
                <a:cs typeface="Arial" charset="0"/>
              </a:rPr>
              <a:t>Cette présentation a été rendue possible grâce au soutien généreux du peuple américain, par le biais de l’USAID, en vertu de l’accord coopératif AID-OAA-A-14-00028. Les auteurs sont responsables de ce contenu qui ne représente pas forcément le point de vue de l’USAID ou du Gouvernement des Etats-Unis.</a:t>
            </a:r>
            <a:endParaRPr lang="en-US" sz="1400" kern="1200" spc="-20" baseline="0" dirty="0">
              <a:solidFill>
                <a:schemeClr val="tx1"/>
              </a:solidFill>
              <a:effectLst/>
              <a:latin typeface="Gill Sans MT" panose="020B0502020104020203" pitchFamily="34" charset="0"/>
              <a:ea typeface="+mn-ea"/>
              <a:cs typeface="Arial" charset="0"/>
            </a:endParaRPr>
          </a:p>
        </p:txBody>
      </p:sp>
      <p:sp>
        <p:nvSpPr>
          <p:cNvPr id="4" name="TextBox 3"/>
          <p:cNvSpPr txBox="1">
            <a:spLocks noChangeArrowheads="1"/>
          </p:cNvSpPr>
          <p:nvPr/>
        </p:nvSpPr>
        <p:spPr bwMode="auto">
          <a:xfrm>
            <a:off x="960438" y="6019800"/>
            <a:ext cx="716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a:defRPr/>
            </a:pPr>
            <a:r>
              <a:rPr lang="en-US" altLang="en-US" sz="28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436228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Group 6"/>
          <p:cNvGrpSpPr>
            <a:grpSpLocks noChangeAspect="1"/>
          </p:cNvGrpSpPr>
          <p:nvPr/>
        </p:nvGrpSpPr>
        <p:grpSpPr bwMode="auto">
          <a:xfrm>
            <a:off x="2141538" y="762000"/>
            <a:ext cx="4860925" cy="752475"/>
            <a:chOff x="2362200" y="762000"/>
            <a:chExt cx="4419600" cy="684422"/>
          </a:xfrm>
        </p:grpSpPr>
        <p:pic>
          <p:nvPicPr>
            <p:cNvPr id="5"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762000" y="1981200"/>
            <a:ext cx="7772400" cy="2667000"/>
          </a:xfrm>
        </p:spPr>
        <p:txBody>
          <a:bodyPr anchor="b">
            <a:noAutofit/>
          </a:bodyPr>
          <a:lstStyle>
            <a:lvl1pPr>
              <a:lnSpc>
                <a:spcPct val="100000"/>
              </a:lnSpc>
              <a:defRPr sz="4000">
                <a:solidFill>
                  <a:srgbClr val="002A6C"/>
                </a:solidFill>
                <a:latin typeface="Gill Sans MT" panose="020B0502020104020203" pitchFamily="34" charset="0"/>
                <a:cs typeface="Arial" panose="020B0604020202020204" pitchFamily="34" charset="0"/>
              </a:defRPr>
            </a:lvl1pPr>
          </a:lstStyle>
          <a:p>
            <a:r>
              <a:rPr lang="en-US" dirty="0"/>
              <a:t>Click to edit Master title style</a:t>
            </a:r>
          </a:p>
        </p:txBody>
      </p:sp>
      <p:sp>
        <p:nvSpPr>
          <p:cNvPr id="15" name="Subtitle 2"/>
          <p:cNvSpPr>
            <a:spLocks noGrp="1"/>
          </p:cNvSpPr>
          <p:nvPr>
            <p:ph type="subTitle" idx="1"/>
          </p:nvPr>
        </p:nvSpPr>
        <p:spPr>
          <a:xfrm>
            <a:off x="762000" y="4800600"/>
            <a:ext cx="7772400" cy="1219200"/>
          </a:xfrm>
        </p:spPr>
        <p:txBody>
          <a:bodyPr>
            <a:normAutofit/>
          </a:bodyPr>
          <a:lstStyle>
            <a:lvl1pPr marL="0" indent="0" algn="ctr">
              <a:buNone/>
              <a:defRPr sz="2400">
                <a:solidFill>
                  <a:srgbClr val="5F5F5F"/>
                </a:solidFill>
                <a:latin typeface="Gill Sans MT" panose="020B0502020104020203"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239723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514600"/>
            <a:ext cx="9144000" cy="434340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100">
                <a:solidFill>
                  <a:schemeClr val="tx2"/>
                </a:solidFill>
                <a:latin typeface="Gill Sans MT" panose="020B0502020104020203" pitchFamily="34" charset="0"/>
                <a:cs typeface="+mn-cs"/>
              </a:defRPr>
            </a:lvl1pPr>
          </a:lstStyle>
          <a:p>
            <a:pPr>
              <a:defRPr/>
            </a:pPr>
            <a:fld id="{79FC7A99-52AE-4C05-A101-E07476EE88DE}"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39" r:id="rId3"/>
    <p:sldLayoutId id="2147483740" r:id="rId4"/>
    <p:sldLayoutId id="2147483741" r:id="rId5"/>
    <p:sldLayoutId id="2147483742" r:id="rId6"/>
    <p:sldLayoutId id="2147483743" r:id="rId7"/>
    <p:sldLayoutId id="2147483751" r:id="rId8"/>
  </p:sldLayoutIdLst>
  <p:hf hdr="0" ftr="0" dt="0"/>
  <p:txStyles>
    <p:titleStyle>
      <a:lvl1pPr algn="ctr" rtl="0" eaLnBrk="1" fontAlgn="base" hangingPunct="1">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500">
          <a:solidFill>
            <a:srgbClr val="002A6C"/>
          </a:solidFill>
          <a:latin typeface="Gill Sans MT" pitchFamily="34" charset="0"/>
          <a:cs typeface="Arial" charset="0"/>
        </a:defRPr>
      </a:lvl2pPr>
      <a:lvl3pPr algn="ctr" rtl="0" eaLnBrk="1" fontAlgn="base" hangingPunct="1">
        <a:spcBef>
          <a:spcPct val="0"/>
        </a:spcBef>
        <a:spcAft>
          <a:spcPct val="0"/>
        </a:spcAft>
        <a:defRPr sz="3500">
          <a:solidFill>
            <a:srgbClr val="002A6C"/>
          </a:solidFill>
          <a:latin typeface="Gill Sans MT" pitchFamily="34" charset="0"/>
          <a:cs typeface="Arial" charset="0"/>
        </a:defRPr>
      </a:lvl3pPr>
      <a:lvl4pPr algn="ctr" rtl="0" eaLnBrk="1" fontAlgn="base" hangingPunct="1">
        <a:spcBef>
          <a:spcPct val="0"/>
        </a:spcBef>
        <a:spcAft>
          <a:spcPct val="0"/>
        </a:spcAft>
        <a:defRPr sz="3500">
          <a:solidFill>
            <a:srgbClr val="002A6C"/>
          </a:solidFill>
          <a:latin typeface="Gill Sans MT" pitchFamily="34" charset="0"/>
          <a:cs typeface="Arial" charset="0"/>
        </a:defRPr>
      </a:lvl4pPr>
      <a:lvl5pPr algn="ctr" rtl="0" eaLnBrk="1" fontAlgn="base" hangingPunct="1">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1" fontAlgn="base" hangingPunct="1">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1" fontAlgn="base" hangingPunct="1">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1" fontAlgn="base" hangingPunct="1">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1" fontAlgn="base" hangingPunct="1">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marR="0" indent="0" algn="r" defTabSz="914400" rtl="0" eaLnBrk="1" fontAlgn="auto" latinLnBrk="0" hangingPunct="1">
              <a:lnSpc>
                <a:spcPct val="100000"/>
              </a:lnSpc>
              <a:spcBef>
                <a:spcPts val="0"/>
              </a:spcBef>
              <a:spcAft>
                <a:spcPts val="0"/>
              </a:spcAft>
              <a:buClrTx/>
              <a:buSzTx/>
              <a:buFontTx/>
              <a:buNone/>
              <a:tabLst/>
              <a:defRPr sz="1200">
                <a:solidFill>
                  <a:srgbClr val="5F5F5F"/>
                </a:solidFill>
                <a:latin typeface="+mn-lt"/>
                <a:cs typeface="+mn-cs"/>
              </a:defRPr>
            </a:lvl1pPr>
          </a:lstStyle>
          <a:p>
            <a:pPr>
              <a:defRPr/>
            </a:pPr>
            <a:fld id="{A4438311-3C4B-43E1-9EEF-3D41646CB283}" type="slidenum">
              <a:rPr lang="en-US"/>
              <a:pPr>
                <a:defRPr/>
              </a:pPr>
              <a:t>‹#›</a:t>
            </a:fld>
            <a:endParaRPr lang="en-US" dirty="0"/>
          </a:p>
        </p:txBody>
      </p:sp>
      <p:sp>
        <p:nvSpPr>
          <p:cNvPr id="11" name="Slide Number Placeholder 5"/>
          <p:cNvSpPr txBox="1">
            <a:spLocks/>
          </p:cNvSpPr>
          <p:nvPr/>
        </p:nvSpPr>
        <p:spPr>
          <a:xfrm>
            <a:off x="6553200" y="6356350"/>
            <a:ext cx="2133600" cy="365125"/>
          </a:xfrm>
          <a:prstGeom prst="rect">
            <a:avLst/>
          </a:prstGeom>
        </p:spPr>
        <p:txBody>
          <a:bodyPr/>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endParaRPr lang="en-US" dirty="0"/>
          </a:p>
        </p:txBody>
      </p:sp>
    </p:spTree>
  </p:cSld>
  <p:clrMap bg1="lt1" tx1="dk1" bg2="lt2" tx2="dk2" accent1="accent1" accent2="accent2" accent3="accent3" accent4="accent4" accent5="accent5" accent6="accent6" hlink="hlink" folHlink="folHlink"/>
  <p:sldLayoutIdLst>
    <p:sldLayoutId id="2147483752" r:id="rId1"/>
    <p:sldLayoutId id="2147483753" r:id="rId2"/>
    <p:sldLayoutId id="2147483744" r:id="rId3"/>
    <p:sldLayoutId id="2147483745" r:id="rId4"/>
    <p:sldLayoutId id="2147483746" r:id="rId5"/>
    <p:sldLayoutId id="2147483747" r:id="rId6"/>
    <p:sldLayoutId id="2147483748" r:id="rId7"/>
    <p:sldLayoutId id="2147483754" r:id="rId8"/>
  </p:sldLayoutIdLst>
  <p:hf hdr="0" ftr="0" dt="0"/>
  <p:txStyles>
    <p:title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fontAlgn="base">
        <a:spcBef>
          <a:spcPct val="0"/>
        </a:spcBef>
        <a:spcAft>
          <a:spcPct val="0"/>
        </a:spcAft>
        <a:defRPr sz="3500">
          <a:solidFill>
            <a:srgbClr val="002A6C"/>
          </a:solidFill>
          <a:latin typeface="Gill Sans MT" pitchFamily="34" charset="0"/>
          <a:cs typeface="Arial" charset="0"/>
        </a:defRPr>
      </a:lvl6pPr>
      <a:lvl7pPr marL="914400" algn="ctr" rtl="0" fontAlgn="base">
        <a:spcBef>
          <a:spcPct val="0"/>
        </a:spcBef>
        <a:spcAft>
          <a:spcPct val="0"/>
        </a:spcAft>
        <a:defRPr sz="3500">
          <a:solidFill>
            <a:srgbClr val="002A6C"/>
          </a:solidFill>
          <a:latin typeface="Gill Sans MT" pitchFamily="34" charset="0"/>
          <a:cs typeface="Arial" charset="0"/>
        </a:defRPr>
      </a:lvl7pPr>
      <a:lvl8pPr marL="1371600" algn="ctr" rtl="0" fontAlgn="base">
        <a:spcBef>
          <a:spcPct val="0"/>
        </a:spcBef>
        <a:spcAft>
          <a:spcPct val="0"/>
        </a:spcAft>
        <a:defRPr sz="3500">
          <a:solidFill>
            <a:srgbClr val="002A6C"/>
          </a:solidFill>
          <a:latin typeface="Gill Sans MT" pitchFamily="34" charset="0"/>
          <a:cs typeface="Arial" charset="0"/>
        </a:defRPr>
      </a:lvl8pPr>
      <a:lvl9pPr marL="1828800" algn="ctr" rtl="0" fontAlgn="base">
        <a:spcBef>
          <a:spcPct val="0"/>
        </a:spcBef>
        <a:spcAft>
          <a:spcPct val="0"/>
        </a:spcAft>
        <a:defRPr sz="3500">
          <a:solidFill>
            <a:srgbClr val="002A6C"/>
          </a:solidFill>
          <a:latin typeface="Gill Sans MT" pitchFamily="34"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5F5F5F"/>
          </a:solidFill>
          <a:latin typeface="Gill Sans MT" panose="020B0502020104020203"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charset="0"/>
        <a:buChar char="•"/>
        <a:defRPr sz="2800" kern="1200">
          <a:solidFill>
            <a:srgbClr val="5F5F5F"/>
          </a:solidFill>
          <a:latin typeface="Gill Sans MT" panose="020B0502020104020203"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charset="0"/>
        <a:buChar char="•"/>
        <a:defRPr sz="2400" kern="1200">
          <a:solidFill>
            <a:srgbClr val="5F5F5F"/>
          </a:solidFill>
          <a:latin typeface="Gill Sans MT" panose="020B0502020104020203" pitchFamily="34" charset="0"/>
          <a:ea typeface="+mn-ea"/>
          <a:cs typeface="Arial" panose="020B0604020202020204" pitchFamily="34" charset="0"/>
        </a:defRPr>
      </a:lvl3pPr>
      <a:lvl4pPr marL="16002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4pPr>
      <a:lvl5pPr marL="2057400" indent="-228600" algn="l" rtl="0" eaLnBrk="0" fontAlgn="base" hangingPunct="0">
        <a:spcBef>
          <a:spcPct val="20000"/>
        </a:spcBef>
        <a:spcAft>
          <a:spcPct val="0"/>
        </a:spcAft>
        <a:buFont typeface="Arial" charset="0"/>
        <a:buChar char="•"/>
        <a:defRPr sz="2000" kern="1200">
          <a:solidFill>
            <a:srgbClr val="5F5F5F"/>
          </a:solidFill>
          <a:latin typeface="Gill Sans MT" panose="020B0502020104020203"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ctrTitle"/>
          </p:nvPr>
        </p:nvSpPr>
        <p:spPr>
          <a:xfrm>
            <a:off x="771939" y="2514600"/>
            <a:ext cx="7772400" cy="2667000"/>
          </a:xfrm>
        </p:spPr>
        <p:txBody>
          <a:bodyPr anchor="b"/>
          <a:lstStyle/>
          <a:p>
            <a:r>
              <a:rPr lang="fr-CM" altLang="en-US" dirty="0" smtClean="0">
                <a:solidFill>
                  <a:schemeClr val="tx2"/>
                </a:solidFill>
                <a:cs typeface="Arial" charset="0"/>
              </a:rPr>
              <a:t>Dispositif intra-utérin pour la période d’intervalle</a:t>
            </a:r>
            <a:br>
              <a:rPr lang="fr-CM" altLang="en-US" dirty="0" smtClean="0">
                <a:solidFill>
                  <a:schemeClr val="tx2"/>
                </a:solidFill>
                <a:cs typeface="Arial" charset="0"/>
              </a:rPr>
            </a:br>
            <a:r>
              <a:rPr lang="fr-CM" altLang="en-US" dirty="0" smtClean="0">
                <a:solidFill>
                  <a:schemeClr val="tx2"/>
                </a:solidFill>
                <a:cs typeface="Arial" charset="0"/>
              </a:rPr>
              <a:t>(DIU T 380A au cuivre)</a:t>
            </a:r>
            <a:r>
              <a:rPr lang="fr-CM" altLang="en-US" dirty="0" smtClean="0">
                <a:solidFill>
                  <a:schemeClr val="tx1"/>
                </a:solidFill>
                <a:cs typeface="Arial" charset="0"/>
              </a:rPr>
              <a:t/>
            </a:r>
            <a:br>
              <a:rPr lang="fr-CM" altLang="en-US" dirty="0" smtClean="0">
                <a:solidFill>
                  <a:schemeClr val="tx1"/>
                </a:solidFill>
                <a:cs typeface="Arial" charset="0"/>
              </a:rPr>
            </a:br>
            <a:endParaRPr lang="fr-CM" altLang="en-US" dirty="0">
              <a:solidFill>
                <a:schemeClr val="tx1"/>
              </a:solidFill>
              <a:cs typeface="Arial" charset="0"/>
            </a:endParaRPr>
          </a:p>
        </p:txBody>
      </p:sp>
      <p:sp>
        <p:nvSpPr>
          <p:cNvPr id="9219" name="Subtitle 4"/>
          <p:cNvSpPr>
            <a:spLocks noGrp="1"/>
          </p:cNvSpPr>
          <p:nvPr>
            <p:ph type="subTitle" idx="1"/>
          </p:nvPr>
        </p:nvSpPr>
        <p:spPr/>
        <p:txBody>
          <a:bodyPr/>
          <a:lstStyle/>
          <a:p>
            <a:pPr eaLnBrk="1" hangingPunct="1"/>
            <a:r>
              <a:rPr lang="en-US" altLang="en-US" dirty="0">
                <a:cs typeface="Arial" charset="0"/>
              </a:rPr>
              <a:t>Module 6</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2E40F55B-BEFB-4D4C-A3A0-99555201EE49}" type="slidenum">
              <a:rPr lang="en-US" altLang="en-US"/>
              <a:pPr>
                <a:defRPr/>
              </a:pPr>
              <a:t>10</a:t>
            </a:fld>
            <a:endParaRPr lang="en-US" altLang="en-US" dirty="0"/>
          </a:p>
        </p:txBody>
      </p:sp>
      <p:sp>
        <p:nvSpPr>
          <p:cNvPr id="23555" name="Rectangle 4"/>
          <p:cNvSpPr>
            <a:spLocks noGrp="1" noChangeArrowheads="1"/>
          </p:cNvSpPr>
          <p:nvPr>
            <p:ph type="title"/>
          </p:nvPr>
        </p:nvSpPr>
        <p:spPr/>
        <p:txBody>
          <a:bodyPr>
            <a:normAutofit/>
          </a:bodyPr>
          <a:lstStyle/>
          <a:p>
            <a:r>
              <a:rPr lang="fr-FR" altLang="en-US" sz="3600" dirty="0"/>
              <a:t>Quels sont les risques pour la </a:t>
            </a:r>
            <a:r>
              <a:rPr lang="fr-FR" altLang="en-US" sz="3600" dirty="0" smtClean="0"/>
              <a:t>santé </a:t>
            </a:r>
            <a:r>
              <a:rPr lang="en-US" altLang="en-US" sz="3600" dirty="0" smtClean="0"/>
              <a:t>?</a:t>
            </a:r>
            <a:endParaRPr lang="en-US" altLang="en-US" sz="3600" dirty="0"/>
          </a:p>
        </p:txBody>
      </p:sp>
      <p:sp>
        <p:nvSpPr>
          <p:cNvPr id="23556" name="Rectangle 5"/>
          <p:cNvSpPr>
            <a:spLocks noGrp="1" noChangeArrowheads="1"/>
          </p:cNvSpPr>
          <p:nvPr>
            <p:ph type="body" idx="1"/>
          </p:nvPr>
        </p:nvSpPr>
        <p:spPr>
          <a:xfrm>
            <a:off x="457200" y="1798955"/>
            <a:ext cx="8229600" cy="4953000"/>
          </a:xfrm>
        </p:spPr>
        <p:txBody>
          <a:bodyPr/>
          <a:lstStyle/>
          <a:p>
            <a:pPr>
              <a:lnSpc>
                <a:spcPct val="90000"/>
              </a:lnSpc>
              <a:buNone/>
            </a:pPr>
            <a:r>
              <a:rPr lang="fr-FR" altLang="en-US" sz="3000" dirty="0"/>
              <a:t>Expulsion (rare</a:t>
            </a:r>
            <a:r>
              <a:rPr lang="fr-FR" altLang="en-US" sz="3000" dirty="0" smtClean="0"/>
              <a:t>) :</a:t>
            </a:r>
            <a:endParaRPr lang="fr-FR" altLang="en-US" sz="3000" dirty="0"/>
          </a:p>
          <a:p>
            <a:pPr>
              <a:lnSpc>
                <a:spcPct val="90000"/>
              </a:lnSpc>
            </a:pPr>
            <a:r>
              <a:rPr lang="fr-FR" altLang="en-US" sz="2800" dirty="0"/>
              <a:t>Peut être </a:t>
            </a:r>
            <a:r>
              <a:rPr lang="fr-FR" altLang="en-US" sz="2800" dirty="0" smtClean="0"/>
              <a:t>expulsé </a:t>
            </a:r>
            <a:r>
              <a:rPr lang="fr-FR" altLang="en-US" sz="2800" dirty="0"/>
              <a:t>spontanément</a:t>
            </a:r>
            <a:r>
              <a:rPr lang="fr-FR" altLang="en-US" sz="2800" dirty="0" smtClean="0"/>
              <a:t> </a:t>
            </a:r>
            <a:r>
              <a:rPr lang="fr-FR" altLang="en-US" sz="2800" dirty="0"/>
              <a:t>(2% </a:t>
            </a:r>
            <a:r>
              <a:rPr lang="fr-FR" altLang="en-US" sz="2800" dirty="0" smtClean="0"/>
              <a:t>à 8</a:t>
            </a:r>
            <a:r>
              <a:rPr lang="fr-FR" altLang="en-US" sz="2800" dirty="0"/>
              <a:t>%)</a:t>
            </a:r>
          </a:p>
          <a:p>
            <a:pPr>
              <a:lnSpc>
                <a:spcPct val="90000"/>
              </a:lnSpc>
            </a:pPr>
            <a:r>
              <a:rPr lang="fr-FR" altLang="en-US" sz="2800" dirty="0"/>
              <a:t>Plus fréquent au cours des 3 premiers mois et pendant la période menstruelle</a:t>
            </a:r>
          </a:p>
          <a:p>
            <a:pPr>
              <a:lnSpc>
                <a:spcPct val="90000"/>
              </a:lnSpc>
              <a:buFont typeface="Arial" panose="020B0604020202020204" pitchFamily="34" charset="0"/>
              <a:buChar char="•"/>
            </a:pPr>
            <a:r>
              <a:rPr lang="fr-FR" altLang="en-US" sz="2800" dirty="0"/>
              <a:t>Facteurs qui augmentent le risque </a:t>
            </a:r>
            <a:r>
              <a:rPr lang="fr-FR" altLang="en-US" sz="2800" dirty="0" smtClean="0"/>
              <a:t>d'expulsion </a:t>
            </a:r>
            <a:r>
              <a:rPr lang="en-US" altLang="en-US" sz="2800" dirty="0" smtClean="0"/>
              <a:t>: </a:t>
            </a:r>
            <a:endParaRPr lang="en-US" altLang="en-US" sz="2800" dirty="0"/>
          </a:p>
          <a:p>
            <a:pPr lvl="1">
              <a:lnSpc>
                <a:spcPct val="90000"/>
              </a:lnSpc>
            </a:pPr>
            <a:r>
              <a:rPr lang="fr-FR" altLang="en-US" sz="2400" dirty="0" smtClean="0"/>
              <a:t>Nullipare</a:t>
            </a:r>
            <a:endParaRPr lang="fr-FR" altLang="en-US" sz="2400" dirty="0"/>
          </a:p>
          <a:p>
            <a:pPr lvl="1">
              <a:lnSpc>
                <a:spcPct val="90000"/>
              </a:lnSpc>
            </a:pPr>
            <a:r>
              <a:rPr lang="fr-FR" altLang="en-US" sz="2400" dirty="0"/>
              <a:t>Flux menstruel important</a:t>
            </a:r>
          </a:p>
          <a:p>
            <a:pPr lvl="1">
              <a:lnSpc>
                <a:spcPct val="90000"/>
              </a:lnSpc>
            </a:pPr>
            <a:r>
              <a:rPr lang="fr-FR" altLang="en-US" sz="2400" dirty="0"/>
              <a:t>Insertion immédiatement </a:t>
            </a:r>
            <a:r>
              <a:rPr lang="fr-FR" altLang="en-US" sz="2400" dirty="0" smtClean="0"/>
              <a:t>dans le post-partum </a:t>
            </a:r>
            <a:r>
              <a:rPr lang="fr-FR" altLang="en-US" sz="2400" dirty="0"/>
              <a:t>ou après avortement du deuxième trimestre</a:t>
            </a:r>
          </a:p>
          <a:p>
            <a:pPr lvl="1">
              <a:lnSpc>
                <a:spcPct val="90000"/>
              </a:lnSpc>
            </a:pPr>
            <a:r>
              <a:rPr lang="fr-FR" altLang="en-US" sz="2400" dirty="0"/>
              <a:t>Compétence du fournisseur</a:t>
            </a:r>
            <a:endParaRPr lang="en-US" altLang="en-US" sz="2400" dirty="0"/>
          </a:p>
        </p:txBody>
      </p:sp>
    </p:spTree>
    <p:extLst>
      <p:ext uri="{BB962C8B-B14F-4D97-AF65-F5344CB8AC3E}">
        <p14:creationId xmlns:p14="http://schemas.microsoft.com/office/powerpoint/2010/main" val="21166544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CBA37524-0B31-4D33-AD04-9D82D131A2D0}" type="slidenum">
              <a:rPr lang="en-US" altLang="en-US"/>
              <a:pPr>
                <a:defRPr/>
              </a:pPr>
              <a:t>11</a:t>
            </a:fld>
            <a:endParaRPr lang="en-US" altLang="en-US" dirty="0"/>
          </a:p>
        </p:txBody>
      </p:sp>
      <p:sp>
        <p:nvSpPr>
          <p:cNvPr id="25603" name="Rectangle 4"/>
          <p:cNvSpPr>
            <a:spLocks noGrp="1" noChangeArrowheads="1"/>
          </p:cNvSpPr>
          <p:nvPr>
            <p:ph type="title"/>
          </p:nvPr>
        </p:nvSpPr>
        <p:spPr/>
        <p:txBody>
          <a:bodyPr>
            <a:noAutofit/>
          </a:bodyPr>
          <a:lstStyle/>
          <a:p>
            <a:r>
              <a:rPr lang="fr-FR" altLang="en-US" sz="3600" dirty="0"/>
              <a:t>Quels sont les risques pour la </a:t>
            </a:r>
            <a:r>
              <a:rPr lang="fr-FR" altLang="en-US" sz="3600" dirty="0" smtClean="0"/>
              <a:t>santé ?</a:t>
            </a:r>
            <a:br>
              <a:rPr lang="fr-FR" altLang="en-US" sz="3600" dirty="0" smtClean="0"/>
            </a:br>
            <a:r>
              <a:rPr lang="en-US" altLang="en-US" sz="3600" dirty="0" smtClean="0"/>
              <a:t>(suite) </a:t>
            </a:r>
            <a:endParaRPr lang="en-US" altLang="en-US" sz="3600" dirty="0"/>
          </a:p>
        </p:txBody>
      </p:sp>
      <p:sp>
        <p:nvSpPr>
          <p:cNvPr id="25604" name="Rectangle 5"/>
          <p:cNvSpPr>
            <a:spLocks noGrp="1" noChangeArrowheads="1"/>
          </p:cNvSpPr>
          <p:nvPr>
            <p:ph type="body" idx="1"/>
          </p:nvPr>
        </p:nvSpPr>
        <p:spPr>
          <a:xfrm>
            <a:off x="457200" y="2012949"/>
            <a:ext cx="8229600" cy="4525963"/>
          </a:xfrm>
        </p:spPr>
        <p:txBody>
          <a:bodyPr/>
          <a:lstStyle/>
          <a:p>
            <a:pPr>
              <a:buNone/>
            </a:pPr>
            <a:r>
              <a:rPr lang="fr-BE" altLang="en-US" dirty="0" smtClean="0"/>
              <a:t>Perforation utérine (rare) :</a:t>
            </a:r>
          </a:p>
          <a:p>
            <a:r>
              <a:rPr lang="fr-BE" altLang="en-US" dirty="0" smtClean="0"/>
              <a:t>Survient rarement (&lt;1,5 / 1,000 cas)</a:t>
            </a:r>
          </a:p>
          <a:p>
            <a:r>
              <a:rPr lang="fr-BE" altLang="en-US" dirty="0" smtClean="0"/>
              <a:t>Se produit généralement lors de l'insertion</a:t>
            </a:r>
          </a:p>
          <a:p>
            <a:r>
              <a:rPr lang="fr-BE" altLang="en-US" dirty="0" smtClean="0"/>
              <a:t>Les complications graves résultant de la perforation sont rares</a:t>
            </a:r>
          </a:p>
          <a:p>
            <a:r>
              <a:rPr lang="fr-BE" altLang="en-US" dirty="0" smtClean="0"/>
              <a:t>L'intervention chirurgicale est rarement requise</a:t>
            </a:r>
            <a:endParaRPr lang="fr-BE" altLang="en-US" dirty="0"/>
          </a:p>
        </p:txBody>
      </p:sp>
    </p:spTree>
    <p:extLst>
      <p:ext uri="{BB962C8B-B14F-4D97-AF65-F5344CB8AC3E}">
        <p14:creationId xmlns:p14="http://schemas.microsoft.com/office/powerpoint/2010/main" val="3276561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69E05D41-DDD0-4F23-933A-9CA29647AF41}" type="slidenum">
              <a:rPr lang="en-US" altLang="en-US"/>
              <a:pPr>
                <a:defRPr/>
              </a:pPr>
              <a:t>12</a:t>
            </a:fld>
            <a:endParaRPr lang="en-US" altLang="en-US" dirty="0"/>
          </a:p>
        </p:txBody>
      </p:sp>
      <p:sp>
        <p:nvSpPr>
          <p:cNvPr id="27651" name="Rectangle 4"/>
          <p:cNvSpPr>
            <a:spLocks noGrp="1" noChangeArrowheads="1"/>
          </p:cNvSpPr>
          <p:nvPr>
            <p:ph type="title"/>
          </p:nvPr>
        </p:nvSpPr>
        <p:spPr/>
        <p:txBody>
          <a:bodyPr>
            <a:noAutofit/>
          </a:bodyPr>
          <a:lstStyle/>
          <a:p>
            <a:r>
              <a:rPr lang="fr-FR" altLang="en-US" sz="3600" dirty="0"/>
              <a:t>Quels sont les risques pour la santé </a:t>
            </a:r>
            <a:r>
              <a:rPr lang="fr-FR" altLang="en-US" sz="3600" dirty="0" smtClean="0"/>
              <a:t>?</a:t>
            </a:r>
            <a:br>
              <a:rPr lang="fr-FR" altLang="en-US" sz="3600" dirty="0" smtClean="0"/>
            </a:br>
            <a:r>
              <a:rPr lang="en-US" altLang="en-US" sz="3600" dirty="0" smtClean="0"/>
              <a:t>(</a:t>
            </a:r>
            <a:r>
              <a:rPr lang="en-US" altLang="en-US" sz="3600" dirty="0"/>
              <a:t>suite) </a:t>
            </a:r>
          </a:p>
        </p:txBody>
      </p:sp>
      <p:sp>
        <p:nvSpPr>
          <p:cNvPr id="27652" name="Rectangle 5"/>
          <p:cNvSpPr>
            <a:spLocks noGrp="1" noChangeArrowheads="1"/>
          </p:cNvSpPr>
          <p:nvPr>
            <p:ph type="body" idx="1"/>
          </p:nvPr>
        </p:nvSpPr>
        <p:spPr>
          <a:xfrm>
            <a:off x="457200" y="2012949"/>
            <a:ext cx="8229600" cy="4525963"/>
          </a:xfrm>
        </p:spPr>
        <p:txBody>
          <a:bodyPr/>
          <a:lstStyle/>
          <a:p>
            <a:pPr eaLnBrk="1" hangingPunct="1">
              <a:buFont typeface="Wingdings" panose="05000000000000000000" pitchFamily="2" charset="2"/>
              <a:buNone/>
            </a:pPr>
            <a:r>
              <a:rPr lang="en-US" altLang="en-US" dirty="0"/>
              <a:t>Infection (rare</a:t>
            </a:r>
            <a:r>
              <a:rPr lang="en-US" altLang="en-US" dirty="0" smtClean="0"/>
              <a:t>) :</a:t>
            </a:r>
            <a:endParaRPr lang="en-US" altLang="en-US" dirty="0"/>
          </a:p>
          <a:p>
            <a:r>
              <a:rPr lang="fr-FR" altLang="en-US" dirty="0"/>
              <a:t>Risque minimal (moins de 1%)</a:t>
            </a:r>
          </a:p>
          <a:p>
            <a:r>
              <a:rPr lang="fr-FR" altLang="en-US" dirty="0" smtClean="0"/>
              <a:t>Pas attribuable au </a:t>
            </a:r>
            <a:r>
              <a:rPr lang="fr-FR" altLang="en-US" dirty="0"/>
              <a:t>DIU lui-même, mais manque de technique d'insertion aseptique</a:t>
            </a:r>
            <a:endParaRPr lang="en-US" altLang="en-US" dirty="0"/>
          </a:p>
        </p:txBody>
      </p:sp>
    </p:spTree>
    <p:extLst>
      <p:ext uri="{BB962C8B-B14F-4D97-AF65-F5344CB8AC3E}">
        <p14:creationId xmlns:p14="http://schemas.microsoft.com/office/powerpoint/2010/main" val="13154621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734620A0-C3A8-4BB8-830B-8A73E147B9F1}" type="slidenum">
              <a:rPr lang="en-US" altLang="en-US"/>
              <a:pPr>
                <a:defRPr/>
              </a:pPr>
              <a:t>13</a:t>
            </a:fld>
            <a:endParaRPr lang="en-US" altLang="en-US" dirty="0"/>
          </a:p>
        </p:txBody>
      </p:sp>
      <p:sp>
        <p:nvSpPr>
          <p:cNvPr id="29699" name="Rectangle 5"/>
          <p:cNvSpPr>
            <a:spLocks noGrp="1" noChangeArrowheads="1"/>
          </p:cNvSpPr>
          <p:nvPr>
            <p:ph type="title"/>
          </p:nvPr>
        </p:nvSpPr>
        <p:spPr/>
        <p:txBody>
          <a:bodyPr>
            <a:noAutofit/>
          </a:bodyPr>
          <a:lstStyle/>
          <a:p>
            <a:pPr eaLnBrk="1" hangingPunct="1"/>
            <a:r>
              <a:rPr lang="fr-BE" altLang="en-US" sz="3600" dirty="0" smtClean="0"/>
              <a:t>A qui ne convient pas le DIU ? </a:t>
            </a:r>
            <a:br>
              <a:rPr lang="fr-BE" altLang="en-US" sz="3600" dirty="0" smtClean="0"/>
            </a:br>
            <a:r>
              <a:rPr lang="fr-BE" altLang="en-US" sz="3600" dirty="0" smtClean="0"/>
              <a:t>(CRM de l’OMS Catégorie 4)</a:t>
            </a:r>
            <a:endParaRPr lang="fr-BE" altLang="en-US" sz="3600" dirty="0"/>
          </a:p>
        </p:txBody>
      </p:sp>
      <p:sp>
        <p:nvSpPr>
          <p:cNvPr id="29700" name="Rectangle 6"/>
          <p:cNvSpPr>
            <a:spLocks noGrp="1" noChangeArrowheads="1"/>
          </p:cNvSpPr>
          <p:nvPr>
            <p:ph type="body" idx="1"/>
          </p:nvPr>
        </p:nvSpPr>
        <p:spPr>
          <a:xfrm>
            <a:off x="457200" y="1830387"/>
            <a:ext cx="8229600" cy="4525963"/>
          </a:xfrm>
        </p:spPr>
        <p:txBody>
          <a:bodyPr/>
          <a:lstStyle/>
          <a:p>
            <a:pPr eaLnBrk="1" hangingPunct="1">
              <a:buFont typeface="Wingdings" panose="05000000000000000000" pitchFamily="2" charset="2"/>
              <a:buNone/>
            </a:pPr>
            <a:r>
              <a:rPr lang="fr-CD" altLang="en-US" sz="2800" dirty="0" smtClean="0"/>
              <a:t>Le DIU ne doit pas être posé si la femme :</a:t>
            </a:r>
          </a:p>
          <a:p>
            <a:pPr eaLnBrk="1" hangingPunct="1"/>
            <a:r>
              <a:rPr lang="fr-CD" altLang="en-US" sz="2800" dirty="0" smtClean="0"/>
              <a:t>Est enceinte</a:t>
            </a:r>
          </a:p>
          <a:p>
            <a:pPr eaLnBrk="1" hangingPunct="1"/>
            <a:r>
              <a:rPr lang="fr-CD" altLang="en-US" sz="2800" dirty="0" smtClean="0"/>
              <a:t>Souffre de septicémie puerpérale ou infection après un avortement</a:t>
            </a:r>
          </a:p>
          <a:p>
            <a:r>
              <a:rPr lang="fr-CD" altLang="en-US" sz="2800" dirty="0" smtClean="0"/>
              <a:t>Présente une cavité utérine déformée</a:t>
            </a:r>
          </a:p>
          <a:p>
            <a:r>
              <a:rPr lang="fr-CD" altLang="en-US" sz="2800" dirty="0" smtClean="0"/>
              <a:t>Souffre de MIP actuelle, la gonorrhée ou la chlamydia*</a:t>
            </a:r>
          </a:p>
          <a:p>
            <a:r>
              <a:rPr lang="fr-CD" altLang="en-US" sz="2800" dirty="0" smtClean="0"/>
              <a:t>Présente un écoulement cervical purulent actuel*</a:t>
            </a:r>
          </a:p>
          <a:p>
            <a:pPr>
              <a:buNone/>
            </a:pPr>
            <a:r>
              <a:rPr lang="en-US" altLang="en-US" sz="2000" dirty="0" smtClean="0"/>
              <a:t>* </a:t>
            </a:r>
            <a:r>
              <a:rPr lang="fr-FR" altLang="en-US" sz="2000" dirty="0"/>
              <a:t>Catégorie 4A pour la continuation en cours d'évaluation et de traitement</a:t>
            </a:r>
            <a:endParaRPr lang="en-US" altLang="en-US" sz="2000" dirty="0"/>
          </a:p>
        </p:txBody>
      </p:sp>
    </p:spTree>
    <p:extLst>
      <p:ext uri="{BB962C8B-B14F-4D97-AF65-F5344CB8AC3E}">
        <p14:creationId xmlns:p14="http://schemas.microsoft.com/office/powerpoint/2010/main" val="6260357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5233ABE3-295F-4CA4-A57A-237DD5E26050}" type="slidenum">
              <a:rPr lang="en-US" altLang="en-US"/>
              <a:pPr>
                <a:defRPr/>
              </a:pPr>
              <a:t>14</a:t>
            </a:fld>
            <a:endParaRPr lang="en-US" altLang="en-US" dirty="0"/>
          </a:p>
        </p:txBody>
      </p:sp>
      <p:sp>
        <p:nvSpPr>
          <p:cNvPr id="31747" name="Rectangle 5"/>
          <p:cNvSpPr>
            <a:spLocks noGrp="1" noChangeArrowheads="1"/>
          </p:cNvSpPr>
          <p:nvPr>
            <p:ph type="title"/>
          </p:nvPr>
        </p:nvSpPr>
        <p:spPr/>
        <p:txBody>
          <a:bodyPr>
            <a:normAutofit/>
          </a:bodyPr>
          <a:lstStyle/>
          <a:p>
            <a:pPr eaLnBrk="1" hangingPunct="1"/>
            <a:r>
              <a:rPr lang="en-US" altLang="en-US" sz="3600" dirty="0" smtClean="0"/>
              <a:t>Résumé</a:t>
            </a:r>
            <a:endParaRPr lang="en-US" altLang="en-US" sz="3600" dirty="0"/>
          </a:p>
        </p:txBody>
      </p:sp>
      <p:sp>
        <p:nvSpPr>
          <p:cNvPr id="31748" name="Rectangle 6"/>
          <p:cNvSpPr>
            <a:spLocks noGrp="1" noChangeArrowheads="1"/>
          </p:cNvSpPr>
          <p:nvPr>
            <p:ph type="body" idx="1"/>
          </p:nvPr>
        </p:nvSpPr>
        <p:spPr>
          <a:xfrm>
            <a:off x="457200" y="1829594"/>
            <a:ext cx="8229600" cy="4114800"/>
          </a:xfrm>
        </p:spPr>
        <p:txBody>
          <a:bodyPr/>
          <a:lstStyle/>
          <a:p>
            <a:r>
              <a:rPr lang="fr-FR" altLang="en-US" dirty="0" smtClean="0"/>
              <a:t>Le </a:t>
            </a:r>
            <a:r>
              <a:rPr lang="fr-FR" altLang="en-US" dirty="0"/>
              <a:t>DIU est </a:t>
            </a:r>
            <a:r>
              <a:rPr lang="fr-FR" altLang="en-US" dirty="0" smtClean="0"/>
              <a:t>sans risque, </a:t>
            </a:r>
            <a:r>
              <a:rPr lang="fr-FR" altLang="en-US" dirty="0"/>
              <a:t>très efficace, </a:t>
            </a:r>
            <a:r>
              <a:rPr lang="fr-FR" altLang="en-US" dirty="0" smtClean="0"/>
              <a:t>de longue action </a:t>
            </a:r>
            <a:r>
              <a:rPr lang="fr-FR" altLang="en-US" dirty="0"/>
              <a:t>et réversible.</a:t>
            </a:r>
          </a:p>
          <a:p>
            <a:r>
              <a:rPr lang="fr-FR" altLang="en-US" dirty="0"/>
              <a:t>Les problèmes menstruels sont les effets secondaires les plus courants et constituent une cause fréquente </a:t>
            </a:r>
            <a:r>
              <a:rPr lang="fr-FR" altLang="en-US" dirty="0" smtClean="0"/>
              <a:t>d’arrêt de la méthode.</a:t>
            </a:r>
            <a:endParaRPr lang="fr-FR" altLang="en-US" dirty="0"/>
          </a:p>
          <a:p>
            <a:r>
              <a:rPr lang="fr-FR" altLang="en-US" dirty="0"/>
              <a:t>Peu de conditions sont des contre-indications </a:t>
            </a:r>
            <a:r>
              <a:rPr lang="fr-FR" altLang="en-US" dirty="0" smtClean="0"/>
              <a:t>de </a:t>
            </a:r>
            <a:r>
              <a:rPr lang="fr-FR" altLang="en-US" dirty="0"/>
              <a:t>l'utilisation du DIU.</a:t>
            </a:r>
            <a:endParaRPr lang="en-US" altLang="en-US" dirty="0"/>
          </a:p>
        </p:txBody>
      </p:sp>
    </p:spTree>
    <p:extLst>
      <p:ext uri="{BB962C8B-B14F-4D97-AF65-F5344CB8AC3E}">
        <p14:creationId xmlns:p14="http://schemas.microsoft.com/office/powerpoint/2010/main" val="17210894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6482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81479E3D-2DCD-4396-A76B-6CA1EBB9B188}" type="slidenum">
              <a:rPr lang="en-US" altLang="en-US"/>
              <a:pPr>
                <a:defRPr/>
              </a:pPr>
              <a:t>2</a:t>
            </a:fld>
            <a:endParaRPr lang="en-US" altLang="en-US" dirty="0"/>
          </a:p>
        </p:txBody>
      </p:sp>
      <p:sp>
        <p:nvSpPr>
          <p:cNvPr id="8195" name="Rectangle 14"/>
          <p:cNvSpPr>
            <a:spLocks noGrp="1" noChangeArrowheads="1"/>
          </p:cNvSpPr>
          <p:nvPr>
            <p:ph type="title"/>
          </p:nvPr>
        </p:nvSpPr>
        <p:spPr/>
        <p:txBody>
          <a:bodyPr>
            <a:normAutofit/>
          </a:bodyPr>
          <a:lstStyle/>
          <a:p>
            <a:pPr eaLnBrk="1" hangingPunct="1"/>
            <a:r>
              <a:rPr lang="en-US" altLang="en-US" dirty="0"/>
              <a:t>Introduction </a:t>
            </a:r>
            <a:r>
              <a:rPr lang="en-US" altLang="en-US" dirty="0" smtClean="0"/>
              <a:t>aux DIU</a:t>
            </a:r>
            <a:endParaRPr lang="en-US" altLang="en-US" dirty="0"/>
          </a:p>
        </p:txBody>
      </p:sp>
      <p:sp>
        <p:nvSpPr>
          <p:cNvPr id="8196" name="Rectangle 15"/>
          <p:cNvSpPr>
            <a:spLocks noGrp="1" noChangeArrowheads="1"/>
          </p:cNvSpPr>
          <p:nvPr>
            <p:ph type="body" idx="1"/>
          </p:nvPr>
        </p:nvSpPr>
        <p:spPr>
          <a:xfrm>
            <a:off x="457200" y="1417638"/>
            <a:ext cx="8229600" cy="4525963"/>
          </a:xfrm>
        </p:spPr>
        <p:txBody>
          <a:bodyPr/>
          <a:lstStyle/>
          <a:p>
            <a:pPr eaLnBrk="1" hangingPunct="1">
              <a:buFont typeface="Wingdings" panose="05000000000000000000" pitchFamily="2" charset="2"/>
              <a:buNone/>
            </a:pPr>
            <a:r>
              <a:rPr lang="en-US" altLang="en-US" sz="2800" dirty="0" smtClean="0"/>
              <a:t>Résumé de la presentation :</a:t>
            </a:r>
            <a:endParaRPr lang="en-US" altLang="en-US" sz="2800" dirty="0"/>
          </a:p>
          <a:p>
            <a:r>
              <a:rPr lang="fr-FR" altLang="en-US" sz="2400" dirty="0"/>
              <a:t>Expliquer comment </a:t>
            </a:r>
            <a:r>
              <a:rPr lang="fr-FR" altLang="en-US" sz="2400" dirty="0" smtClean="0"/>
              <a:t>le </a:t>
            </a:r>
            <a:r>
              <a:rPr lang="fr-FR" altLang="en-US" sz="2400" dirty="0"/>
              <a:t>DIU </a:t>
            </a:r>
            <a:r>
              <a:rPr lang="fr-FR" altLang="en-US" sz="2400" dirty="0" smtClean="0"/>
              <a:t>au cuivre empêche </a:t>
            </a:r>
            <a:r>
              <a:rPr lang="fr-FR" altLang="en-US" sz="2400" dirty="0"/>
              <a:t>la grossesse</a:t>
            </a:r>
          </a:p>
          <a:p>
            <a:r>
              <a:rPr lang="fr-FR" altLang="en-US" sz="2400" dirty="0"/>
              <a:t>Décrire le moment de l'insertion du DIU</a:t>
            </a:r>
          </a:p>
          <a:p>
            <a:r>
              <a:rPr lang="fr-FR" altLang="en-US" sz="2400" dirty="0"/>
              <a:t>Comprendre qui peut et ne peut pas utiliser le DIU</a:t>
            </a:r>
          </a:p>
          <a:p>
            <a:r>
              <a:rPr lang="fr-FR" altLang="en-US" sz="2400" dirty="0"/>
              <a:t>Comparer l'efficacité des méthodes de planification familiale </a:t>
            </a:r>
            <a:r>
              <a:rPr lang="fr-FR" altLang="en-US" sz="2400" dirty="0" smtClean="0"/>
              <a:t>(PF) </a:t>
            </a:r>
            <a:r>
              <a:rPr lang="fr-FR" altLang="en-US" sz="2400" dirty="0"/>
              <a:t>en utilisant </a:t>
            </a:r>
            <a:r>
              <a:rPr lang="fr-FR" altLang="en-US" sz="2400" dirty="0" smtClean="0"/>
              <a:t>les outils de travail</a:t>
            </a:r>
            <a:endParaRPr lang="fr-FR" altLang="en-US" sz="2400" dirty="0"/>
          </a:p>
          <a:p>
            <a:r>
              <a:rPr lang="fr-FR" altLang="en-US" sz="2400" dirty="0" smtClean="0"/>
              <a:t>Décrire </a:t>
            </a:r>
            <a:r>
              <a:rPr lang="fr-FR" altLang="en-US" sz="2400" dirty="0"/>
              <a:t>les avantages pour la santé, les risques et les effets secondaires associés au DIU</a:t>
            </a:r>
          </a:p>
          <a:p>
            <a:r>
              <a:rPr lang="fr-FR" altLang="en-US" sz="2400" dirty="0"/>
              <a:t>Expliquer les contre-indications et les précautions fondées sur les critères </a:t>
            </a:r>
            <a:r>
              <a:rPr lang="fr-FR" altLang="en-US" sz="2400" dirty="0" smtClean="0"/>
              <a:t>de recevabilité </a:t>
            </a:r>
            <a:r>
              <a:rPr lang="fr-FR" altLang="en-US" sz="2400" dirty="0"/>
              <a:t>médicale </a:t>
            </a:r>
            <a:r>
              <a:rPr lang="fr-FR" altLang="en-US" sz="2400" dirty="0" smtClean="0"/>
              <a:t>(CRM) </a:t>
            </a:r>
            <a:r>
              <a:rPr lang="fr-FR" altLang="en-US" sz="2400" dirty="0"/>
              <a:t>de l'Organisation mondiale de la santé (OMS) 2015</a:t>
            </a:r>
            <a:endParaRPr lang="en-US" altLang="en-US" sz="2400" dirty="0"/>
          </a:p>
        </p:txBody>
      </p:sp>
    </p:spTree>
    <p:extLst>
      <p:ext uri="{BB962C8B-B14F-4D97-AF65-F5344CB8AC3E}">
        <p14:creationId xmlns:p14="http://schemas.microsoft.com/office/powerpoint/2010/main" val="15813143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Group 50" descr="Points clés pour les prestataires et les clientes" title="Tableau"/>
          <p:cNvGraphicFramePr>
            <a:graphicFrameLocks/>
          </p:cNvGraphicFramePr>
          <p:nvPr>
            <p:extLst>
              <p:ext uri="{D42A27DB-BD31-4B8C-83A1-F6EECF244321}">
                <p14:modId xmlns:p14="http://schemas.microsoft.com/office/powerpoint/2010/main" val="2304165335"/>
              </p:ext>
            </p:extLst>
          </p:nvPr>
        </p:nvGraphicFramePr>
        <p:xfrm>
          <a:off x="296122" y="1277637"/>
          <a:ext cx="8476403" cy="4857040"/>
        </p:xfrm>
        <a:graphic>
          <a:graphicData uri="http://schemas.openxmlformats.org/drawingml/2006/table">
            <a:tbl>
              <a:tblPr/>
              <a:tblGrid>
                <a:gridCol w="2585840">
                  <a:extLst>
                    <a:ext uri="{9D8B030D-6E8A-4147-A177-3AD203B41FA5}">
                      <a16:colId xmlns:a16="http://schemas.microsoft.com/office/drawing/2014/main" val="20000"/>
                    </a:ext>
                  </a:extLst>
                </a:gridCol>
                <a:gridCol w="5890563">
                  <a:extLst>
                    <a:ext uri="{9D8B030D-6E8A-4147-A177-3AD203B41FA5}">
                      <a16:colId xmlns:a16="http://schemas.microsoft.com/office/drawing/2014/main" val="20001"/>
                    </a:ext>
                  </a:extLst>
                </a:gridCol>
              </a:tblGrid>
              <a:tr h="1957807">
                <a:tc>
                  <a:txBody>
                    <a:bodyPr/>
                    <a:lstStyle/>
                    <a:p>
                      <a:pPr marL="0" marR="0" lvl="0" indent="0" algn="l" defTabSz="914400" rtl="0" eaLnBrk="1" fontAlgn="base" latinLnBrk="0" hangingPunct="1">
                        <a:lnSpc>
                          <a:spcPct val="100000"/>
                        </a:lnSpc>
                        <a:spcBef>
                          <a:spcPct val="0"/>
                        </a:spcBef>
                        <a:spcAft>
                          <a:spcPct val="0"/>
                        </a:spcAft>
                        <a:buClr>
                          <a:schemeClr val="accent1"/>
                        </a:buClr>
                        <a:buSzTx/>
                        <a:buFont typeface="Zapf Dingbats" charset="2"/>
                        <a:buNone/>
                        <a:tabLst/>
                      </a:pPr>
                      <a:r>
                        <a:rPr kumimoji="0" lang="fr-FR" altLang="en-US" sz="1400" b="1" i="0" u="none" strike="noStrike" cap="none" normalizeH="0" baseline="0" dirty="0" smtClean="0">
                          <a:ln>
                            <a:noFill/>
                          </a:ln>
                          <a:solidFill>
                            <a:srgbClr val="000000"/>
                          </a:solidFill>
                          <a:effectLst/>
                          <a:latin typeface="Gill Sans MT" panose="020B0502020104020203" pitchFamily="34" charset="0"/>
                          <a:ea typeface="ＭＳ Ｐゴシック" panose="020B0600070205080204" pitchFamily="34" charset="-128"/>
                        </a:rPr>
                        <a:t>Petit dispositif en plastique inséré par le vagin et le col de l’utérus jusque dans l’utérus.</a:t>
                      </a: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231775" marR="0" lvl="0" indent="-231775" algn="l" defTabSz="457200" rtl="0" eaLnBrk="1" fontAlgn="base" latinLnBrk="0" hangingPunct="1">
                        <a:lnSpc>
                          <a:spcPct val="100000"/>
                        </a:lnSpc>
                        <a:spcBef>
                          <a:spcPts val="600"/>
                        </a:spcBef>
                        <a:spcAft>
                          <a:spcPct val="0"/>
                        </a:spcAft>
                        <a:buClr>
                          <a:srgbClr val="002A6C"/>
                        </a:buClr>
                        <a:buSzTx/>
                        <a:buFontTx/>
                        <a:buChar char="•"/>
                        <a:tabLst/>
                      </a:pPr>
                      <a:r>
                        <a:rPr kumimoji="0" lang="fr-FR" altLang="en-US" sz="1600" b="0" i="0" u="none" strike="noStrike" cap="none" normalizeH="0" baseline="0" dirty="0" smtClean="0">
                          <a:ln>
                            <a:noFill/>
                          </a:ln>
                          <a:solidFill>
                            <a:srgbClr val="000000"/>
                          </a:solidFill>
                          <a:effectLst/>
                          <a:latin typeface="Gill Sans MT" panose="020B0502020104020203" pitchFamily="34" charset="0"/>
                          <a:ea typeface="ＭＳ Ｐゴシック" panose="020B0600070205080204" pitchFamily="34" charset="-128"/>
                        </a:rPr>
                        <a:t>Agit principalement en empêchant les spermatozoïdes d’entrer en contact avec l’ovule.</a:t>
                      </a:r>
                    </a:p>
                    <a:p>
                      <a:pPr marL="231775" marR="0" lvl="0" indent="-231775" algn="l" defTabSz="457200" rtl="0" eaLnBrk="1" fontAlgn="base" latinLnBrk="0" hangingPunct="1">
                        <a:lnSpc>
                          <a:spcPct val="100000"/>
                        </a:lnSpc>
                        <a:spcBef>
                          <a:spcPts val="600"/>
                        </a:spcBef>
                        <a:spcAft>
                          <a:spcPct val="0"/>
                        </a:spcAft>
                        <a:buClr>
                          <a:srgbClr val="002A6C"/>
                        </a:buClr>
                        <a:buSzTx/>
                        <a:buFontTx/>
                        <a:buChar char="•"/>
                        <a:tabLst/>
                      </a:pPr>
                      <a:r>
                        <a:rPr kumimoji="0" lang="fr-FR" altLang="en-US" sz="1600" b="0" i="0" u="none" strike="noStrike" cap="none" normalizeH="0" baseline="0" dirty="0" smtClean="0">
                          <a:ln>
                            <a:noFill/>
                          </a:ln>
                          <a:solidFill>
                            <a:srgbClr val="000000"/>
                          </a:solidFill>
                          <a:effectLst/>
                          <a:latin typeface="Gill Sans MT" panose="020B0502020104020203" pitchFamily="34" charset="0"/>
                          <a:ea typeface="ＭＳ Ｐゴシック" panose="020B0600070205080204" pitchFamily="34" charset="-128"/>
                        </a:rPr>
                        <a:t>Ne nécessite aucune intervention de l’utilisatrice.  </a:t>
                      </a:r>
                    </a:p>
                    <a:p>
                      <a:pPr marL="231775" marR="0" lvl="0" indent="-231775" algn="l" defTabSz="457200" rtl="0" eaLnBrk="1" fontAlgn="base" latinLnBrk="0" hangingPunct="1">
                        <a:lnSpc>
                          <a:spcPct val="100000"/>
                        </a:lnSpc>
                        <a:spcBef>
                          <a:spcPts val="600"/>
                        </a:spcBef>
                        <a:spcAft>
                          <a:spcPct val="0"/>
                        </a:spcAft>
                        <a:buClr>
                          <a:srgbClr val="002A6C"/>
                        </a:buClr>
                        <a:buSzTx/>
                        <a:buFontTx/>
                        <a:buChar char="•"/>
                        <a:tabLst/>
                      </a:pPr>
                      <a:r>
                        <a:rPr kumimoji="0" lang="fr-FR" altLang="en-US" sz="1600" b="0" i="0" u="none" strike="noStrike" cap="none" normalizeH="0" baseline="0" dirty="0" smtClean="0">
                          <a:ln>
                            <a:noFill/>
                          </a:ln>
                          <a:solidFill>
                            <a:srgbClr val="000000"/>
                          </a:solidFill>
                          <a:effectLst/>
                          <a:latin typeface="Gill Sans MT" panose="020B0502020104020203" pitchFamily="34" charset="0"/>
                          <a:ea typeface="ＭＳ Ｐゴシック" panose="020B0600070205080204" pitchFamily="34" charset="-128"/>
                        </a:rPr>
                        <a:t>Un prestataire qualifié sur le plan médical est nécessaire pour poser et retirer correctement le dispositif.</a:t>
                      </a:r>
                    </a:p>
                    <a:p>
                      <a:pPr marL="231775" marR="0" lvl="0" indent="-231775" algn="l" defTabSz="457200" rtl="0" eaLnBrk="1" fontAlgn="base" latinLnBrk="0" hangingPunct="1">
                        <a:lnSpc>
                          <a:spcPct val="100000"/>
                        </a:lnSpc>
                        <a:spcBef>
                          <a:spcPts val="600"/>
                        </a:spcBef>
                        <a:spcAft>
                          <a:spcPct val="0"/>
                        </a:spcAft>
                        <a:buClr>
                          <a:srgbClr val="002A6C"/>
                        </a:buClr>
                        <a:buSzTx/>
                        <a:buFontTx/>
                        <a:buChar char="•"/>
                        <a:tabLst/>
                      </a:pPr>
                      <a:r>
                        <a:rPr kumimoji="0" lang="fr-FR" altLang="en-US" sz="1600" b="0" i="0" u="none" strike="noStrike" cap="none" normalizeH="0" baseline="0" dirty="0" smtClean="0">
                          <a:ln>
                            <a:noFill/>
                          </a:ln>
                          <a:solidFill>
                            <a:srgbClr val="000000"/>
                          </a:solidFill>
                          <a:effectLst/>
                          <a:latin typeface="Gill Sans MT" panose="020B0502020104020203" pitchFamily="34" charset="0"/>
                          <a:ea typeface="ＭＳ Ｐゴシック" panose="020B0600070205080204" pitchFamily="34" charset="-128"/>
                        </a:rPr>
                        <a:t>La majorité des femmes peuvent utiliser des DIU, même celles qui n’ont jamais été enceintes</a:t>
                      </a:r>
                      <a:endParaRPr lang="en-GB" sz="1600" baseline="0" dirty="0">
                        <a:solidFill>
                          <a:srgbClr val="000000"/>
                        </a:solidFill>
                        <a:latin typeface="Gill Sans MT" panose="020B0502020104020203" pitchFamily="34" charset="0"/>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174756">
                <a:tc>
                  <a:txBody>
                    <a:bodyPr/>
                    <a:lstStyle/>
                    <a:p>
                      <a:pPr marL="0" marR="0" lvl="0" indent="0" algn="l" defTabSz="914400" rtl="0" eaLnBrk="1" fontAlgn="b" latinLnBrk="0" hangingPunct="1">
                        <a:lnSpc>
                          <a:spcPct val="100000"/>
                        </a:lnSpc>
                        <a:spcBef>
                          <a:spcPct val="0"/>
                        </a:spcBef>
                        <a:spcAft>
                          <a:spcPct val="0"/>
                        </a:spcAft>
                        <a:buClr>
                          <a:schemeClr val="accent1"/>
                        </a:buClr>
                        <a:buSzTx/>
                        <a:buFont typeface="Zapf Dingbats"/>
                        <a:buNone/>
                        <a:tabLst/>
                      </a:pPr>
                      <a:r>
                        <a:rPr lang="en-US" sz="1400" b="1" kern="1200" dirty="0" smtClean="0">
                          <a:solidFill>
                            <a:srgbClr val="000000"/>
                          </a:solidFill>
                          <a:latin typeface="Gill Sans MT" panose="020B0502020104020203" pitchFamily="34" charset="0"/>
                          <a:ea typeface="+mn-ea"/>
                          <a:cs typeface="+mn-cs"/>
                        </a:rPr>
                        <a:t>Moment </a:t>
                      </a:r>
                      <a:r>
                        <a:rPr lang="en-US" sz="1400" b="1" kern="1200" dirty="0" err="1" smtClean="0">
                          <a:solidFill>
                            <a:srgbClr val="000000"/>
                          </a:solidFill>
                          <a:latin typeface="Gill Sans MT" panose="020B0502020104020203" pitchFamily="34" charset="0"/>
                          <a:ea typeface="+mn-ea"/>
                          <a:cs typeface="+mn-cs"/>
                        </a:rPr>
                        <a:t>choisi</a:t>
                      </a:r>
                      <a:r>
                        <a:rPr lang="en-US" sz="1400" b="1" kern="1200" dirty="0" smtClean="0">
                          <a:solidFill>
                            <a:srgbClr val="000000"/>
                          </a:solidFill>
                          <a:latin typeface="Gill Sans MT" panose="020B0502020104020203" pitchFamily="34" charset="0"/>
                          <a:ea typeface="+mn-ea"/>
                          <a:cs typeface="+mn-cs"/>
                        </a:rPr>
                        <a:t> de la pose du DIU</a:t>
                      </a:r>
                      <a:endParaRPr lang="en-US" sz="1400" b="1" kern="1200" dirty="0">
                        <a:solidFill>
                          <a:srgbClr val="000000"/>
                        </a:solidFill>
                        <a:latin typeface="Gill Sans MT" panose="020B0502020104020203" pitchFamily="34" charset="0"/>
                        <a:ea typeface="+mn-ea"/>
                        <a:cs typeface="+mn-cs"/>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231775" marR="0" lvl="0" indent="-231775" algn="l" defTabSz="914400" rtl="0" eaLnBrk="1" fontAlgn="auto" latinLnBrk="0" hangingPunct="1">
                        <a:lnSpc>
                          <a:spcPct val="100000"/>
                        </a:lnSpc>
                        <a:spcBef>
                          <a:spcPts val="600"/>
                        </a:spcBef>
                        <a:spcAft>
                          <a:spcPts val="0"/>
                        </a:spcAft>
                        <a:buClr>
                          <a:srgbClr val="002A6C"/>
                        </a:buClr>
                        <a:buSzTx/>
                        <a:buFontTx/>
                        <a:buChar char="•"/>
                        <a:tabLst/>
                        <a:defRPr/>
                      </a:pPr>
                      <a:r>
                        <a:rPr lang="fr-FR" sz="1600" b="0" kern="1200" dirty="0" smtClean="0">
                          <a:solidFill>
                            <a:srgbClr val="000000"/>
                          </a:solidFill>
                          <a:latin typeface="Gill Sans MT" panose="020B0502020104020203" pitchFamily="34" charset="0"/>
                          <a:ea typeface="+mn-ea"/>
                          <a:cs typeface="+mn-cs"/>
                        </a:rPr>
                        <a:t>A tout moment du cycle menstruel, à condition que vous soyez raisonnablement sûr que la cliente n'est pas enceinte</a:t>
                      </a:r>
                    </a:p>
                    <a:p>
                      <a:pPr marL="231775" marR="0" lvl="0" indent="-231775" algn="l" defTabSz="914400" rtl="0" eaLnBrk="1" fontAlgn="auto" latinLnBrk="0" hangingPunct="1">
                        <a:lnSpc>
                          <a:spcPct val="100000"/>
                        </a:lnSpc>
                        <a:spcBef>
                          <a:spcPts val="600"/>
                        </a:spcBef>
                        <a:spcAft>
                          <a:spcPts val="0"/>
                        </a:spcAft>
                        <a:buClr>
                          <a:srgbClr val="002A6C"/>
                        </a:buClr>
                        <a:buSzTx/>
                        <a:buFontTx/>
                        <a:buChar char="•"/>
                        <a:tabLst/>
                        <a:defRPr/>
                      </a:pPr>
                      <a:r>
                        <a:rPr lang="fr-FR" sz="1600" b="0" kern="1200" dirty="0" smtClean="0">
                          <a:solidFill>
                            <a:srgbClr val="000000"/>
                          </a:solidFill>
                          <a:latin typeface="Gill Sans MT" panose="020B0502020104020203" pitchFamily="34" charset="0"/>
                          <a:ea typeface="+mn-ea"/>
                          <a:cs typeface="+mn-cs"/>
                        </a:rPr>
                        <a:t>Postpartum (dans les 48 heures suivant l’accouchement)</a:t>
                      </a:r>
                    </a:p>
                    <a:p>
                      <a:pPr marL="231775" marR="0" lvl="0" indent="-231775" algn="l" defTabSz="914400" rtl="0" eaLnBrk="1" fontAlgn="auto" latinLnBrk="0" hangingPunct="1">
                        <a:lnSpc>
                          <a:spcPct val="100000"/>
                        </a:lnSpc>
                        <a:spcBef>
                          <a:spcPts val="600"/>
                        </a:spcBef>
                        <a:spcAft>
                          <a:spcPts val="0"/>
                        </a:spcAft>
                        <a:buClr>
                          <a:srgbClr val="002A6C"/>
                        </a:buClr>
                        <a:buSzTx/>
                        <a:buFontTx/>
                        <a:buChar char="•"/>
                        <a:tabLst/>
                        <a:defRPr/>
                      </a:pPr>
                      <a:r>
                        <a:rPr lang="fr-FR" sz="1600" b="0" kern="1200" dirty="0" smtClean="0">
                          <a:solidFill>
                            <a:srgbClr val="000000"/>
                          </a:solidFill>
                          <a:latin typeface="Gill Sans MT" panose="020B0502020104020203" pitchFamily="34" charset="0"/>
                          <a:ea typeface="+mn-ea"/>
                          <a:cs typeface="+mn-cs"/>
                        </a:rPr>
                        <a:t>Post-avortement / fausse couche si pas d’infection</a:t>
                      </a:r>
                    </a:p>
                    <a:p>
                      <a:pPr marL="231775" marR="0" lvl="0" indent="-231775" algn="l" defTabSz="914400" rtl="0" eaLnBrk="1" fontAlgn="auto" latinLnBrk="0" hangingPunct="1">
                        <a:lnSpc>
                          <a:spcPct val="100000"/>
                        </a:lnSpc>
                        <a:spcBef>
                          <a:spcPts val="600"/>
                        </a:spcBef>
                        <a:spcAft>
                          <a:spcPts val="0"/>
                        </a:spcAft>
                        <a:buClr>
                          <a:srgbClr val="002A6C"/>
                        </a:buClr>
                        <a:buSzTx/>
                        <a:buFontTx/>
                        <a:buChar char="•"/>
                        <a:tabLst/>
                        <a:defRPr/>
                      </a:pPr>
                      <a:r>
                        <a:rPr lang="fr-FR" sz="1600" b="0" kern="1200" dirty="0" smtClean="0">
                          <a:solidFill>
                            <a:srgbClr val="000000"/>
                          </a:solidFill>
                          <a:latin typeface="Gill Sans MT" panose="020B0502020104020203" pitchFamily="34" charset="0"/>
                          <a:ea typeface="+mn-ea"/>
                          <a:cs typeface="+mn-cs"/>
                        </a:rPr>
                        <a:t>Passer d'une autre méthode</a:t>
                      </a:r>
                    </a:p>
                    <a:p>
                      <a:pPr marL="231775" marR="0" lvl="0" indent="-231775" algn="l" defTabSz="914400" rtl="0" eaLnBrk="1" fontAlgn="auto" latinLnBrk="0" hangingPunct="1">
                        <a:lnSpc>
                          <a:spcPct val="100000"/>
                        </a:lnSpc>
                        <a:spcBef>
                          <a:spcPts val="600"/>
                        </a:spcBef>
                        <a:spcAft>
                          <a:spcPts val="0"/>
                        </a:spcAft>
                        <a:buClr>
                          <a:srgbClr val="002A6C"/>
                        </a:buClr>
                        <a:buSzTx/>
                        <a:buFontTx/>
                        <a:buChar char="•"/>
                        <a:tabLst/>
                        <a:defRPr/>
                      </a:pPr>
                      <a:r>
                        <a:rPr lang="fr-FR" sz="1600" b="0" kern="1200" dirty="0" smtClean="0">
                          <a:solidFill>
                            <a:srgbClr val="000000"/>
                          </a:solidFill>
                          <a:latin typeface="Gill Sans MT" panose="020B0502020104020203" pitchFamily="34" charset="0"/>
                          <a:ea typeface="+mn-ea"/>
                          <a:cs typeface="+mn-cs"/>
                        </a:rPr>
                        <a:t>Peut être utilisé pour la contraception d'urgence</a:t>
                      </a:r>
                      <a:endParaRPr lang="en-US" sz="1600" b="0" kern="1200" dirty="0">
                        <a:solidFill>
                          <a:srgbClr val="000000"/>
                        </a:solidFill>
                        <a:latin typeface="Gill Sans MT" panose="020B0502020104020203" pitchFamily="34" charset="0"/>
                        <a:ea typeface="+mn-ea"/>
                        <a:cs typeface="+mn-cs"/>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7440">
                <a:tc>
                  <a:txBody>
                    <a:bodyPr/>
                    <a:lstStyle/>
                    <a:p>
                      <a:pPr marL="0" marR="0" lvl="0" indent="0" algn="l" defTabSz="914400" rtl="0" eaLnBrk="1" fontAlgn="base" latinLnBrk="0" hangingPunct="1">
                        <a:lnSpc>
                          <a:spcPct val="100000"/>
                        </a:lnSpc>
                        <a:spcBef>
                          <a:spcPct val="0"/>
                        </a:spcBef>
                        <a:spcAft>
                          <a:spcPct val="0"/>
                        </a:spcAft>
                        <a:buClr>
                          <a:schemeClr val="accent1"/>
                        </a:buClr>
                        <a:buSzTx/>
                        <a:buFont typeface="Zapf Dingbats" charset="2"/>
                        <a:buNone/>
                        <a:tabLst/>
                      </a:pPr>
                      <a:r>
                        <a:rPr kumimoji="0" lang="fr-FR" altLang="en-US" sz="1400" b="1" i="0" u="none" strike="noStrike" cap="none" normalizeH="0" baseline="0" dirty="0" smtClean="0">
                          <a:ln>
                            <a:noFill/>
                          </a:ln>
                          <a:solidFill>
                            <a:srgbClr val="000000"/>
                          </a:solidFill>
                          <a:effectLst/>
                          <a:latin typeface="Gill Sans MT" panose="020B0502020104020203" pitchFamily="34" charset="0"/>
                          <a:ea typeface="ＭＳ Ｐゴシック" panose="020B0600070205080204" pitchFamily="34" charset="-128"/>
                        </a:rPr>
                        <a:t>A action prolongée</a:t>
                      </a: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tc>
                  <a:txBody>
                    <a:bodyPr/>
                    <a:lstStyle/>
                    <a:p>
                      <a:pPr marL="231775" indent="-231775" eaLnBrk="1" hangingPunct="1">
                        <a:spcBef>
                          <a:spcPts val="600"/>
                        </a:spcBef>
                        <a:buClr>
                          <a:srgbClr val="002A6C"/>
                        </a:buClr>
                        <a:buFontTx/>
                        <a:buChar char="•"/>
                      </a:pPr>
                      <a:r>
                        <a:rPr lang="en-GB" sz="1600" dirty="0" err="1" smtClean="0">
                          <a:solidFill>
                            <a:srgbClr val="000000"/>
                          </a:solidFill>
                          <a:latin typeface="Gill Sans MT" panose="020B0502020104020203" pitchFamily="34" charset="0"/>
                        </a:rPr>
                        <a:t>Efficace</a:t>
                      </a:r>
                      <a:r>
                        <a:rPr lang="en-GB" sz="1600" baseline="0" dirty="0" smtClean="0">
                          <a:solidFill>
                            <a:srgbClr val="000000"/>
                          </a:solidFill>
                          <a:latin typeface="Gill Sans MT" panose="020B0502020104020203" pitchFamily="34" charset="0"/>
                        </a:rPr>
                        <a:t> </a:t>
                      </a:r>
                      <a:r>
                        <a:rPr lang="en-GB" sz="1600" baseline="0" dirty="0" err="1" smtClean="0">
                          <a:solidFill>
                            <a:srgbClr val="000000"/>
                          </a:solidFill>
                          <a:latin typeface="Gill Sans MT" panose="020B0502020104020203" pitchFamily="34" charset="0"/>
                        </a:rPr>
                        <a:t>jusqu’à</a:t>
                      </a:r>
                      <a:r>
                        <a:rPr lang="en-GB" sz="1600" baseline="0" dirty="0" smtClean="0">
                          <a:solidFill>
                            <a:srgbClr val="000000"/>
                          </a:solidFill>
                          <a:latin typeface="Gill Sans MT" panose="020B0502020104020203" pitchFamily="34" charset="0"/>
                        </a:rPr>
                        <a:t> 12 </a:t>
                      </a:r>
                      <a:r>
                        <a:rPr lang="en-GB" sz="1600" baseline="0" dirty="0" err="1" smtClean="0">
                          <a:solidFill>
                            <a:srgbClr val="000000"/>
                          </a:solidFill>
                          <a:latin typeface="Gill Sans MT" panose="020B0502020104020203" pitchFamily="34" charset="0"/>
                        </a:rPr>
                        <a:t>ans</a:t>
                      </a:r>
                      <a:endParaRPr lang="en-GB" sz="1600" baseline="0" dirty="0" smtClean="0">
                        <a:solidFill>
                          <a:srgbClr val="000000"/>
                        </a:solidFill>
                        <a:latin typeface="Gill Sans MT" panose="020B0502020104020203" pitchFamily="34" charset="0"/>
                      </a:endParaRPr>
                    </a:p>
                    <a:p>
                      <a:pPr marL="231775" indent="-231775" eaLnBrk="1" hangingPunct="1">
                        <a:spcBef>
                          <a:spcPts val="600"/>
                        </a:spcBef>
                        <a:buClr>
                          <a:srgbClr val="002A6C"/>
                        </a:buClr>
                        <a:buFontTx/>
                        <a:buChar char="•"/>
                      </a:pPr>
                      <a:r>
                        <a:rPr kumimoji="0" lang="fr-FR" altLang="en-US" sz="1600" b="1" i="0" u="none" strike="noStrike" cap="none" normalizeH="0" baseline="0" dirty="0" smtClean="0">
                          <a:ln>
                            <a:noFill/>
                          </a:ln>
                          <a:solidFill>
                            <a:srgbClr val="FF0000"/>
                          </a:solidFill>
                          <a:effectLst/>
                          <a:latin typeface="Gill Sans MT" panose="020B0502020104020203" pitchFamily="34" charset="0"/>
                          <a:ea typeface="ＭＳ Ｐゴシック" panose="020B0600070205080204" pitchFamily="34" charset="-128"/>
                        </a:rPr>
                        <a:t>Peut être retiré à tout moment</a:t>
                      </a:r>
                      <a:endParaRPr lang="en-GB" sz="1600" kern="1200" baseline="0" dirty="0">
                        <a:solidFill>
                          <a:srgbClr val="FF0000"/>
                        </a:solidFill>
                        <a:latin typeface="Gill Sans MT" panose="020B0502020104020203" pitchFamily="34" charset="0"/>
                        <a:ea typeface="+mn-ea"/>
                        <a:cs typeface="+mn-cs"/>
                      </a:endParaRPr>
                    </a:p>
                  </a:txBody>
                  <a:tcPr marL="91451" marR="91451" marT="45731" marB="45731" horzOverflow="overflow">
                    <a:lnL w="12700" cap="flat" cmpd="sng" algn="ctr">
                      <a:solidFill>
                        <a:srgbClr val="008080"/>
                      </a:solidFill>
                      <a:prstDash val="solid"/>
                      <a:round/>
                      <a:headEnd type="none" w="med" len="med"/>
                      <a:tailEnd type="none" w="med" len="med"/>
                    </a:lnL>
                    <a:lnR w="12700" cap="flat" cmpd="sng" algn="ctr">
                      <a:solidFill>
                        <a:srgbClr val="008080"/>
                      </a:solidFill>
                      <a:prstDash val="solid"/>
                      <a:round/>
                      <a:headEnd type="none" w="med" len="med"/>
                      <a:tailEnd type="none" w="med" len="med"/>
                    </a:lnR>
                    <a:lnT w="12700" cap="flat" cmpd="sng" algn="ctr">
                      <a:solidFill>
                        <a:srgbClr val="008080"/>
                      </a:solidFill>
                      <a:prstDash val="solid"/>
                      <a:round/>
                      <a:headEnd type="none" w="med" len="med"/>
                      <a:tailEnd type="none" w="med" len="med"/>
                    </a:lnT>
                    <a:lnB w="12700" cap="flat" cmpd="sng" algn="ctr">
                      <a:solidFill>
                        <a:srgbClr val="00808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grpSp>
        <p:nvGrpSpPr>
          <p:cNvPr id="12304" name="Group 1"/>
          <p:cNvGrpSpPr>
            <a:grpSpLocks/>
          </p:cNvGrpSpPr>
          <p:nvPr/>
        </p:nvGrpSpPr>
        <p:grpSpPr bwMode="auto">
          <a:xfrm>
            <a:off x="-1588" y="0"/>
            <a:ext cx="9144001" cy="1154113"/>
            <a:chOff x="-2050" y="0"/>
            <a:chExt cx="9144000" cy="1154113"/>
          </a:xfrm>
          <a:solidFill>
            <a:schemeClr val="bg2"/>
          </a:solidFill>
        </p:grpSpPr>
        <p:sp>
          <p:nvSpPr>
            <p:cNvPr id="10" name="AutoShape 50"/>
            <p:cNvSpPr>
              <a:spLocks noChangeArrowheads="1"/>
            </p:cNvSpPr>
            <p:nvPr/>
          </p:nvSpPr>
          <p:spPr bwMode="auto">
            <a:xfrm>
              <a:off x="-2050" y="0"/>
              <a:ext cx="9144000" cy="1154113"/>
            </a:xfrm>
            <a:prstGeom prst="rect">
              <a:avLst/>
            </a:prstGeom>
            <a:grpFill/>
            <a:ln>
              <a:noFill/>
              <a:headEnd/>
              <a:tailEnd/>
            </a:ln>
          </p:spPr>
          <p:style>
            <a:lnRef idx="2">
              <a:schemeClr val="dk1"/>
            </a:lnRef>
            <a:fillRef idx="1">
              <a:schemeClr val="lt1"/>
            </a:fillRef>
            <a:effectRef idx="0">
              <a:schemeClr val="dk1"/>
            </a:effectRef>
            <a:fontRef idx="minor">
              <a:schemeClr val="dk1"/>
            </a:fontRef>
          </p:style>
          <p:txBody>
            <a:bodyPr lIns="54000" tIns="10800" rIns="54000" bIns="10800" anchor="ctr" anchorCtr="1"/>
            <a:lstStyle/>
            <a:p>
              <a:pPr marL="1146175">
                <a:lnSpc>
                  <a:spcPct val="90000"/>
                </a:lnSpc>
                <a:defRPr/>
              </a:pPr>
              <a:r>
                <a:rPr lang="en-GB" sz="2400" b="1" dirty="0" smtClean="0">
                  <a:solidFill>
                    <a:srgbClr val="000000"/>
                  </a:solidFill>
                  <a:latin typeface="Gill Sans MT" panose="020B0502020104020203" pitchFamily="34" charset="0"/>
                </a:rPr>
                <a:t>DIU : Points </a:t>
              </a:r>
              <a:r>
                <a:rPr lang="en-GB" sz="2400" b="1" dirty="0" err="1" smtClean="0">
                  <a:solidFill>
                    <a:srgbClr val="000000"/>
                  </a:solidFill>
                  <a:latin typeface="Gill Sans MT" panose="020B0502020104020203" pitchFamily="34" charset="0"/>
                </a:rPr>
                <a:t>clés</a:t>
              </a:r>
              <a:r>
                <a:rPr lang="en-GB" sz="2400" b="1" dirty="0" smtClean="0">
                  <a:solidFill>
                    <a:srgbClr val="000000"/>
                  </a:solidFill>
                  <a:latin typeface="Gill Sans MT" panose="020B0502020104020203" pitchFamily="34" charset="0"/>
                </a:rPr>
                <a:t> pour les </a:t>
              </a:r>
              <a:r>
                <a:rPr lang="en-GB" sz="2400" b="1" dirty="0" err="1" smtClean="0">
                  <a:solidFill>
                    <a:srgbClr val="000000"/>
                  </a:solidFill>
                  <a:latin typeface="Gill Sans MT" panose="020B0502020104020203" pitchFamily="34" charset="0"/>
                </a:rPr>
                <a:t>prestataires</a:t>
              </a:r>
              <a:r>
                <a:rPr lang="en-GB" sz="2400" b="1" dirty="0" smtClean="0">
                  <a:solidFill>
                    <a:srgbClr val="000000"/>
                  </a:solidFill>
                  <a:latin typeface="Gill Sans MT" panose="020B0502020104020203" pitchFamily="34" charset="0"/>
                </a:rPr>
                <a:t> et les </a:t>
              </a:r>
              <a:r>
                <a:rPr lang="en-GB" sz="2400" b="1" dirty="0" err="1" smtClean="0">
                  <a:solidFill>
                    <a:srgbClr val="000000"/>
                  </a:solidFill>
                  <a:latin typeface="Gill Sans MT" panose="020B0502020104020203" pitchFamily="34" charset="0"/>
                </a:rPr>
                <a:t>clientes</a:t>
              </a:r>
              <a:endParaRPr lang="en-GB" sz="2400" b="1" dirty="0">
                <a:solidFill>
                  <a:srgbClr val="000000"/>
                </a:solidFill>
                <a:latin typeface="Gill Sans MT" panose="020B0502020104020203" pitchFamily="34" charset="0"/>
              </a:endParaRPr>
            </a:p>
          </p:txBody>
        </p:sp>
        <p:sp>
          <p:nvSpPr>
            <p:cNvPr id="11" name="AutoShape 53"/>
            <p:cNvSpPr>
              <a:spLocks noChangeArrowheads="1"/>
            </p:cNvSpPr>
            <p:nvPr/>
          </p:nvSpPr>
          <p:spPr bwMode="auto">
            <a:xfrm>
              <a:off x="69388" y="103188"/>
              <a:ext cx="1158875" cy="887412"/>
            </a:xfrm>
            <a:prstGeom prst="roundRect">
              <a:avLst>
                <a:gd name="adj" fmla="val 16667"/>
              </a:avLst>
            </a:prstGeom>
            <a:grpFill/>
            <a:ln>
              <a:noFill/>
              <a:headEnd/>
              <a:tailEnd/>
            </a:ln>
            <a:effectLst/>
            <a:extLst/>
          </p:spPr>
          <p:style>
            <a:lnRef idx="1">
              <a:schemeClr val="dk1"/>
            </a:lnRef>
            <a:fillRef idx="2">
              <a:schemeClr val="dk1"/>
            </a:fillRef>
            <a:effectRef idx="1">
              <a:schemeClr val="dk1"/>
            </a:effectRef>
            <a:fontRef idx="minor">
              <a:schemeClr val="dk1"/>
            </a:fontRef>
          </p:style>
          <p:txBody>
            <a:bodyPr lIns="54000" tIns="10800" rIns="54000" bIns="10800" anchor="ctr" anchorCtr="1"/>
            <a:lstStyle/>
            <a:p>
              <a:pPr algn="ctr" eaLnBrk="0" hangingPunct="0">
                <a:lnSpc>
                  <a:spcPct val="90000"/>
                </a:lnSpc>
                <a:defRPr/>
              </a:pPr>
              <a:endParaRPr lang="en-GB" sz="1600" b="1" dirty="0">
                <a:solidFill>
                  <a:srgbClr val="000000"/>
                </a:solidFill>
                <a:latin typeface="Arial" charset="0"/>
                <a:cs typeface="+mn-cs"/>
              </a:endParaRPr>
            </a:p>
          </p:txBody>
        </p:sp>
      </p:grpSp>
      <p:sp>
        <p:nvSpPr>
          <p:cNvPr id="2" name="Slide Number Placeholder 1"/>
          <p:cNvSpPr>
            <a:spLocks noGrp="1"/>
          </p:cNvSpPr>
          <p:nvPr>
            <p:ph type="sldNum" sz="quarter" idx="10"/>
          </p:nvPr>
        </p:nvSpPr>
        <p:spPr/>
        <p:txBody>
          <a:bodyPr/>
          <a:lstStyle/>
          <a:p>
            <a:pPr>
              <a:defRPr/>
            </a:pPr>
            <a:fld id="{EBC1EBD9-0337-43EE-B526-2D0F89511152}" type="slidenum">
              <a:rPr lang="en-US" smtClean="0"/>
              <a:pPr>
                <a:defRPr/>
              </a:pPr>
              <a:t>3</a:t>
            </a:fld>
            <a:endParaRPr lang="en-US" dirty="0"/>
          </a:p>
        </p:txBody>
      </p:sp>
      <p:sp>
        <p:nvSpPr>
          <p:cNvPr id="13" name="AutoShape 53"/>
          <p:cNvSpPr>
            <a:spLocks noChangeArrowheads="1"/>
          </p:cNvSpPr>
          <p:nvPr/>
        </p:nvSpPr>
        <p:spPr bwMode="auto">
          <a:xfrm>
            <a:off x="125253" y="86518"/>
            <a:ext cx="1259078" cy="981075"/>
          </a:xfrm>
          <a:prstGeom prst="roundRect">
            <a:avLst>
              <a:gd name="adj" fmla="val 16667"/>
            </a:avLst>
          </a:prstGeom>
          <a:solidFill>
            <a:schemeClr val="bg2">
              <a:lumMod val="40000"/>
              <a:lumOff val="60000"/>
            </a:schemeClr>
          </a:solidFill>
          <a:ln w="9525">
            <a:solidFill>
              <a:schemeClr val="tx1"/>
            </a:solidFill>
            <a:round/>
            <a:headEnd/>
            <a:tailEnd/>
          </a:ln>
          <a:effectLst/>
          <a:extLst/>
        </p:spPr>
        <p:txBody>
          <a:bodyPr lIns="54000" tIns="10800" rIns="54000" bIns="10800" anchor="ctr" anchorCtr="1"/>
          <a:lstStyle/>
          <a:p>
            <a:pPr algn="ctr" eaLnBrk="0" hangingPunct="0">
              <a:lnSpc>
                <a:spcPct val="90000"/>
              </a:lnSpc>
              <a:defRPr/>
            </a:pPr>
            <a:endParaRPr lang="en-GB" sz="1600" b="1" dirty="0">
              <a:solidFill>
                <a:srgbClr val="000000"/>
              </a:solidFill>
              <a:latin typeface="Arial" charset="0"/>
              <a:cs typeface="+mn-cs"/>
            </a:endParaRPr>
          </a:p>
        </p:txBody>
      </p:sp>
      <p:sp>
        <p:nvSpPr>
          <p:cNvPr id="14" name="Text Box 58"/>
          <p:cNvSpPr txBox="1">
            <a:spLocks noChangeArrowheads="1"/>
          </p:cNvSpPr>
          <p:nvPr/>
        </p:nvSpPr>
        <p:spPr bwMode="auto">
          <a:xfrm>
            <a:off x="230758" y="165025"/>
            <a:ext cx="1048068" cy="215444"/>
          </a:xfrm>
          <a:prstGeom prst="rect">
            <a:avLst/>
          </a:prstGeom>
          <a:solidFill>
            <a:schemeClr val="bg2">
              <a:lumMod val="40000"/>
              <a:lumOff val="60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hangingPunct="0">
              <a:spcBef>
                <a:spcPct val="50000"/>
              </a:spcBef>
              <a:defRPr/>
            </a:pPr>
            <a:r>
              <a:rPr lang="en-GB" sz="800" b="1" dirty="0" smtClean="0">
                <a:solidFill>
                  <a:srgbClr val="000000"/>
                </a:solidFill>
                <a:latin typeface="Gill Sans MT" panose="020B0502020104020203" pitchFamily="34" charset="0"/>
                <a:cs typeface="+mn-cs"/>
              </a:rPr>
              <a:t>DIU au </a:t>
            </a:r>
            <a:r>
              <a:rPr lang="en-GB" sz="800" b="1" dirty="0" err="1" smtClean="0">
                <a:solidFill>
                  <a:srgbClr val="000000"/>
                </a:solidFill>
                <a:latin typeface="Gill Sans MT" panose="020B0502020104020203" pitchFamily="34" charset="0"/>
                <a:cs typeface="+mn-cs"/>
              </a:rPr>
              <a:t>cuivre</a:t>
            </a:r>
            <a:endParaRPr lang="en-GB" sz="800" b="1" u="sng" dirty="0">
              <a:solidFill>
                <a:srgbClr val="000000"/>
              </a:solidFill>
              <a:latin typeface="Gill Sans MT" panose="020B0502020104020203" pitchFamily="34" charset="0"/>
              <a:cs typeface="+mn-cs"/>
            </a:endParaRPr>
          </a:p>
        </p:txBody>
      </p:sp>
      <p:pic>
        <p:nvPicPr>
          <p:cNvPr id="16" name="Picture 74" descr="DIU au cuivre" title="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6122" y="423728"/>
            <a:ext cx="774207" cy="585351"/>
          </a:xfrm>
          <a:prstGeom prst="rect">
            <a:avLst/>
          </a:prstGeom>
          <a:solidFill>
            <a:schemeClr val="bg2">
              <a:lumMod val="40000"/>
              <a:lumOff val="60000"/>
            </a:schemeClr>
          </a:solidFill>
          <a:ln w="9525">
            <a:noFill/>
            <a:miter lim="800000"/>
            <a:headEnd/>
            <a:tailEnd/>
          </a:ln>
          <a:extLst/>
        </p:spPr>
      </p:pic>
    </p:spTree>
    <p:extLst>
      <p:ext uri="{BB962C8B-B14F-4D97-AF65-F5344CB8AC3E}">
        <p14:creationId xmlns:p14="http://schemas.microsoft.com/office/powerpoint/2010/main" val="39973827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1"/>
          <p:cNvSpPr>
            <a:spLocks noGrp="1" noChangeArrowheads="1"/>
          </p:cNvSpPr>
          <p:nvPr>
            <p:ph type="title" idx="4294967295"/>
          </p:nvPr>
        </p:nvSpPr>
        <p:spPr>
          <a:xfrm>
            <a:off x="434975" y="246063"/>
            <a:ext cx="8305800" cy="1143000"/>
          </a:xfrm>
        </p:spPr>
        <p:txBody>
          <a:bodyPr/>
          <a:lstStyle/>
          <a:p>
            <a:r>
              <a:rPr lang="fr-FR" altLang="en-US" dirty="0"/>
              <a:t>DIU : Mécanisme d’action</a:t>
            </a:r>
            <a:endParaRPr lang="en-US" altLang="en-US" dirty="0">
              <a:ea typeface="ＭＳ Ｐゴシック" pitchFamily="34" charset="-128"/>
            </a:endParaRPr>
          </a:p>
        </p:txBody>
      </p:sp>
      <p:sp>
        <p:nvSpPr>
          <p:cNvPr id="93187" name="Rectangle 26"/>
          <p:cNvSpPr>
            <a:spLocks noGrp="1" noChangeArrowheads="1"/>
          </p:cNvSpPr>
          <p:nvPr>
            <p:ph type="body" sz="half" idx="4294967295"/>
          </p:nvPr>
        </p:nvSpPr>
        <p:spPr>
          <a:xfrm>
            <a:off x="446088" y="1908175"/>
            <a:ext cx="4572000" cy="3916363"/>
          </a:xfrm>
        </p:spPr>
        <p:txBody>
          <a:bodyPr/>
          <a:lstStyle/>
          <a:p>
            <a:pPr>
              <a:buNone/>
            </a:pPr>
            <a:r>
              <a:rPr lang="fr-FR" altLang="en-US" sz="2800" dirty="0" smtClean="0"/>
              <a:t>Empêche </a:t>
            </a:r>
            <a:r>
              <a:rPr lang="fr-FR" altLang="en-US" sz="2800" dirty="0"/>
              <a:t>la fécondation en :</a:t>
            </a:r>
          </a:p>
          <a:p>
            <a:pPr>
              <a:spcBef>
                <a:spcPct val="100000"/>
              </a:spcBef>
            </a:pPr>
            <a:r>
              <a:rPr lang="fr-FR" altLang="en-US" sz="2800" dirty="0"/>
              <a:t>R</a:t>
            </a:r>
            <a:r>
              <a:rPr lang="fr-FR" altLang="en-US" sz="2800" dirty="0" smtClean="0"/>
              <a:t>éduisant </a:t>
            </a:r>
            <a:r>
              <a:rPr lang="fr-FR" altLang="en-US" sz="2800" dirty="0"/>
              <a:t>la viabilité des spermatozoïdes</a:t>
            </a:r>
          </a:p>
          <a:p>
            <a:pPr>
              <a:spcBef>
                <a:spcPct val="100000"/>
              </a:spcBef>
            </a:pPr>
            <a:r>
              <a:rPr lang="fr-FR" altLang="en-US" sz="2800" dirty="0"/>
              <a:t>I</a:t>
            </a:r>
            <a:r>
              <a:rPr lang="fr-FR" altLang="en-US" sz="2800" dirty="0" smtClean="0"/>
              <a:t>nterférant </a:t>
            </a:r>
            <a:r>
              <a:rPr lang="fr-FR" altLang="en-US" sz="2800" dirty="0"/>
              <a:t>avec le mouvement des spermatozoïdes</a:t>
            </a:r>
          </a:p>
        </p:txBody>
      </p:sp>
      <p:pic>
        <p:nvPicPr>
          <p:cNvPr id="17412" name="Picture 28" descr="DIU" title="Image"/>
          <p:cNvPicPr>
            <a:picLocks noGrp="1" noChangeAspect="1" noChangeArrowheads="1"/>
          </p:cNvPicPr>
          <p:nvPr>
            <p:ph sz="half" idx="4294967295"/>
          </p:nvPr>
        </p:nvPicPr>
        <p:blipFill>
          <a:blip r:embed="rId3" cstate="print">
            <a:extLst>
              <a:ext uri="{28A0092B-C50C-407E-A947-70E740481C1C}">
                <a14:useLocalDpi xmlns:a14="http://schemas.microsoft.com/office/drawing/2010/main" val="0"/>
              </a:ext>
            </a:extLst>
          </a:blip>
          <a:srcRect/>
          <a:stretch>
            <a:fillRect/>
          </a:stretch>
        </p:blipFill>
        <p:spPr>
          <a:xfrm>
            <a:off x="5018088" y="1600200"/>
            <a:ext cx="3657600" cy="3582987"/>
          </a:xfrm>
        </p:spPr>
      </p:pic>
      <p:sp>
        <p:nvSpPr>
          <p:cNvPr id="17413" name="Rectangle 29"/>
          <p:cNvSpPr>
            <a:spLocks noChangeArrowheads="1"/>
          </p:cNvSpPr>
          <p:nvPr/>
        </p:nvSpPr>
        <p:spPr bwMode="auto">
          <a:xfrm>
            <a:off x="609600" y="6418580"/>
            <a:ext cx="5346700"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r>
              <a:rPr lang="en-US" altLang="en-US" sz="1300" i="1" dirty="0" smtClean="0">
                <a:solidFill>
                  <a:srgbClr val="000000"/>
                </a:solidFill>
                <a:ea typeface="ＭＳ Ｐゴシック" pitchFamily="34" charset="-128"/>
              </a:rPr>
              <a:t>Source : </a:t>
            </a:r>
            <a:r>
              <a:rPr lang="en-US" altLang="en-US" sz="1300" i="1" dirty="0">
                <a:solidFill>
                  <a:srgbClr val="000000"/>
                </a:solidFill>
                <a:ea typeface="ＭＳ Ｐゴシック" pitchFamily="34" charset="-128"/>
              </a:rPr>
              <a:t>Ortiz 1996</a:t>
            </a:r>
          </a:p>
        </p:txBody>
      </p:sp>
      <p:sp>
        <p:nvSpPr>
          <p:cNvPr id="2" name="Slide Number Placeholder 1"/>
          <p:cNvSpPr>
            <a:spLocks noGrp="1"/>
          </p:cNvSpPr>
          <p:nvPr>
            <p:ph type="sldNum" sz="quarter" idx="10"/>
          </p:nvPr>
        </p:nvSpPr>
        <p:spPr/>
        <p:txBody>
          <a:bodyPr/>
          <a:lstStyle/>
          <a:p>
            <a:pPr>
              <a:defRPr/>
            </a:pPr>
            <a:fld id="{EBC1EBD9-0337-43EE-B526-2D0F89511152}" type="slidenum">
              <a:rPr lang="en-US" smtClean="0"/>
              <a:pPr>
                <a:defRPr/>
              </a:pPr>
              <a:t>4</a:t>
            </a:fld>
            <a:endParaRPr lang="en-US" dirty="0"/>
          </a:p>
        </p:txBody>
      </p:sp>
    </p:spTree>
    <p:extLst>
      <p:ext uri="{BB962C8B-B14F-4D97-AF65-F5344CB8AC3E}">
        <p14:creationId xmlns:p14="http://schemas.microsoft.com/office/powerpoint/2010/main" val="12323408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C9FE0BC-BDFC-4155-8293-40BDD017A78D}" type="slidenum">
              <a:rPr lang="en-US" altLang="en-US" smtClean="0"/>
              <a:pPr>
                <a:defRPr/>
              </a:pPr>
              <a:t>5</a:t>
            </a:fld>
            <a:endParaRPr lang="en-US" altLang="en-US" dirty="0"/>
          </a:p>
        </p:txBody>
      </p:sp>
      <p:sp>
        <p:nvSpPr>
          <p:cNvPr id="12291" name="Rectangle 4"/>
          <p:cNvSpPr>
            <a:spLocks noGrp="1" noChangeArrowheads="1"/>
          </p:cNvSpPr>
          <p:nvPr>
            <p:ph type="title"/>
          </p:nvPr>
        </p:nvSpPr>
        <p:spPr/>
        <p:txBody>
          <a:bodyPr>
            <a:noAutofit/>
          </a:bodyPr>
          <a:lstStyle/>
          <a:p>
            <a:pPr eaLnBrk="1" hangingPunct="1"/>
            <a:r>
              <a:rPr lang="en-US" altLang="en-US" sz="3200" dirty="0" smtClean="0"/>
              <a:t>Le diu est sans risque pour la majorite des femmes</a:t>
            </a:r>
            <a:endParaRPr lang="en-US" altLang="en-US" sz="3200" dirty="0"/>
          </a:p>
        </p:txBody>
      </p:sp>
      <p:sp>
        <p:nvSpPr>
          <p:cNvPr id="12292" name="Rectangle 5"/>
          <p:cNvSpPr>
            <a:spLocks noGrp="1" noChangeArrowheads="1"/>
          </p:cNvSpPr>
          <p:nvPr>
            <p:ph type="body" idx="1"/>
          </p:nvPr>
        </p:nvSpPr>
        <p:spPr>
          <a:xfrm>
            <a:off x="457200" y="1600201"/>
            <a:ext cx="8229600" cy="3276600"/>
          </a:xfrm>
        </p:spPr>
        <p:txBody>
          <a:bodyPr/>
          <a:lstStyle/>
          <a:p>
            <a:pPr marL="0" indent="0" eaLnBrk="1" hangingPunct="1">
              <a:buNone/>
            </a:pPr>
            <a:endParaRPr lang="en-US" altLang="en-US" sz="2600" dirty="0" smtClean="0"/>
          </a:p>
          <a:p>
            <a:pPr lvl="1"/>
            <a:r>
              <a:rPr lang="fr-FR" altLang="en-US" dirty="0" smtClean="0"/>
              <a:t>Moins de 20 ans et / ou nullipares</a:t>
            </a:r>
          </a:p>
          <a:p>
            <a:pPr lvl="1"/>
            <a:r>
              <a:rPr lang="fr-FR" altLang="en-US" dirty="0" smtClean="0"/>
              <a:t>Infectée par le VIH et en bonne santé clinique</a:t>
            </a:r>
          </a:p>
          <a:p>
            <a:pPr lvl="1"/>
            <a:r>
              <a:rPr lang="fr-FR" altLang="en-US" dirty="0" smtClean="0"/>
              <a:t>SIDA et sous traitement ARV et en bonne santé clinique</a:t>
            </a:r>
          </a:p>
          <a:p>
            <a:pPr lvl="1"/>
            <a:r>
              <a:rPr lang="fr-FR" altLang="en-US" dirty="0" smtClean="0"/>
              <a:t>Antécédents de grossesse extra-utérine</a:t>
            </a:r>
          </a:p>
          <a:p>
            <a:pPr lvl="1"/>
            <a:r>
              <a:rPr lang="fr-FR" altLang="en-US" dirty="0" smtClean="0"/>
              <a:t>Antécédents de maladie inflammatoire pelvienne (MIP)</a:t>
            </a:r>
            <a:endParaRPr lang="en-US" altLang="en-US" dirty="0"/>
          </a:p>
        </p:txBody>
      </p:sp>
    </p:spTree>
    <p:extLst>
      <p:ext uri="{BB962C8B-B14F-4D97-AF65-F5344CB8AC3E}">
        <p14:creationId xmlns:p14="http://schemas.microsoft.com/office/powerpoint/2010/main" val="4092947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
          <p:cNvGrpSpPr>
            <a:grpSpLocks/>
          </p:cNvGrpSpPr>
          <p:nvPr/>
        </p:nvGrpSpPr>
        <p:grpSpPr bwMode="auto">
          <a:xfrm>
            <a:off x="367754" y="1198443"/>
            <a:ext cx="7331524" cy="1828749"/>
            <a:chOff x="409592" y="752801"/>
            <a:chExt cx="8420211" cy="2246700"/>
          </a:xfrm>
        </p:grpSpPr>
        <p:sp>
          <p:nvSpPr>
            <p:cNvPr id="67595" name="Oval 11"/>
            <p:cNvSpPr>
              <a:spLocks noChangeArrowheads="1"/>
            </p:cNvSpPr>
            <p:nvPr/>
          </p:nvSpPr>
          <p:spPr bwMode="auto">
            <a:xfrm rot="21523011">
              <a:off x="4079941" y="1066740"/>
              <a:ext cx="4749862" cy="1932761"/>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04" name="Rectangle 20"/>
            <p:cNvSpPr>
              <a:spLocks noChangeArrowheads="1"/>
            </p:cNvSpPr>
            <p:nvPr/>
          </p:nvSpPr>
          <p:spPr bwMode="auto">
            <a:xfrm>
              <a:off x="409592" y="1123617"/>
              <a:ext cx="4326884" cy="1039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ctr"/>
            <a:lstStyle/>
            <a:p>
              <a:pPr eaLnBrk="0" hangingPunct="0">
                <a:lnSpc>
                  <a:spcPct val="110000"/>
                </a:lnSpc>
                <a:spcBef>
                  <a:spcPct val="10000"/>
                </a:spcBef>
                <a:spcAft>
                  <a:spcPct val="15000"/>
                </a:spcAft>
                <a:buClr>
                  <a:srgbClr val="FF0000"/>
                </a:buClr>
                <a:defRPr/>
              </a:pPr>
              <a:r>
                <a:rPr lang="fr-FR" altLang="en-US" sz="2400" b="1" dirty="0">
                  <a:solidFill>
                    <a:srgbClr val="FF0000"/>
                  </a:solidFill>
                  <a:latin typeface="Gill Sans MT" panose="020B0502020104020203" pitchFamily="34" charset="0"/>
                </a:rPr>
                <a:t>La plupart des femmes peuvent utiliser sans risque les DIU</a:t>
              </a:r>
              <a:endParaRPr lang="en-US" sz="2200" b="1" dirty="0">
                <a:solidFill>
                  <a:srgbClr val="FF0000"/>
                </a:solidFill>
                <a:latin typeface="Gill Sans MT" panose="020B0502020104020203" pitchFamily="34" charset="0"/>
                <a:cs typeface="+mn-cs"/>
              </a:endParaRPr>
            </a:p>
          </p:txBody>
        </p:sp>
        <p:pic>
          <p:nvPicPr>
            <p:cNvPr id="7196" name="Picture 41" descr="SafeWomen(6-17-03) copy"/>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57591" y="752801"/>
              <a:ext cx="4079875" cy="188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71" name="Group 3"/>
          <p:cNvGrpSpPr>
            <a:grpSpLocks/>
          </p:cNvGrpSpPr>
          <p:nvPr/>
        </p:nvGrpSpPr>
        <p:grpSpPr bwMode="auto">
          <a:xfrm>
            <a:off x="-8522" y="3077480"/>
            <a:ext cx="8969960" cy="3834856"/>
            <a:chOff x="-8522" y="3528330"/>
            <a:chExt cx="8969960" cy="3834856"/>
          </a:xfrm>
        </p:grpSpPr>
        <p:sp>
          <p:nvSpPr>
            <p:cNvPr id="67593" name="Rectangle 9"/>
            <p:cNvSpPr>
              <a:spLocks noChangeArrowheads="1"/>
            </p:cNvSpPr>
            <p:nvPr/>
          </p:nvSpPr>
          <p:spPr bwMode="auto">
            <a:xfrm>
              <a:off x="324712" y="3528330"/>
              <a:ext cx="8445500" cy="525463"/>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anchor="ctr"/>
            <a:lstStyle/>
            <a:p>
              <a:pPr marL="173038" indent="-173038" eaLnBrk="0" hangingPunct="0">
                <a:lnSpc>
                  <a:spcPct val="90000"/>
                </a:lnSpc>
                <a:spcBef>
                  <a:spcPct val="40000"/>
                </a:spcBef>
                <a:buClr>
                  <a:srgbClr val="FF0000"/>
                </a:buClr>
                <a:defRPr/>
              </a:pPr>
              <a:r>
                <a:rPr lang="fr-FR" altLang="en-US" sz="2000" b="1" dirty="0">
                  <a:solidFill>
                    <a:srgbClr val="FF0000"/>
                  </a:solidFill>
                  <a:latin typeface="Gill Sans MT" panose="020B0502020104020203" pitchFamily="34" charset="0"/>
                </a:rPr>
                <a:t>M</a:t>
              </a:r>
              <a:r>
                <a:rPr lang="fr-FR" altLang="en-US" sz="2000" b="1" dirty="0" smtClean="0">
                  <a:solidFill>
                    <a:srgbClr val="FF0000"/>
                  </a:solidFill>
                  <a:latin typeface="Gill Sans MT" panose="020B0502020104020203" pitchFamily="34" charset="0"/>
                </a:rPr>
                <a:t>ais </a:t>
              </a:r>
              <a:r>
                <a:rPr lang="fr-FR" altLang="en-US" sz="2000" b="1" dirty="0">
                  <a:solidFill>
                    <a:srgbClr val="FF0000"/>
                  </a:solidFill>
                  <a:latin typeface="Gill Sans MT" panose="020B0502020104020203" pitchFamily="34" charset="0"/>
                </a:rPr>
                <a:t>elles doivent généralement l’éviter dans les cas </a:t>
              </a:r>
              <a:r>
                <a:rPr lang="fr-FR" altLang="en-US" sz="2000" b="1" dirty="0" smtClean="0">
                  <a:solidFill>
                    <a:srgbClr val="FF0000"/>
                  </a:solidFill>
                  <a:latin typeface="Gill Sans MT" panose="020B0502020104020203" pitchFamily="34" charset="0"/>
                </a:rPr>
                <a:t>suivants :</a:t>
              </a:r>
              <a:endParaRPr lang="en-US" sz="2000" b="1" dirty="0">
                <a:solidFill>
                  <a:srgbClr val="FF0000"/>
                </a:solidFill>
                <a:latin typeface="Gill Sans MT" panose="020B0502020104020203" pitchFamily="34" charset="0"/>
                <a:cs typeface="+mn-cs"/>
              </a:endParaRPr>
            </a:p>
          </p:txBody>
        </p:sp>
        <p:grpSp>
          <p:nvGrpSpPr>
            <p:cNvPr id="7178" name="Group 2"/>
            <p:cNvGrpSpPr>
              <a:grpSpLocks/>
            </p:cNvGrpSpPr>
            <p:nvPr/>
          </p:nvGrpSpPr>
          <p:grpSpPr bwMode="auto">
            <a:xfrm>
              <a:off x="-8522" y="4015671"/>
              <a:ext cx="8969960" cy="3347515"/>
              <a:chOff x="-8522" y="4015671"/>
              <a:chExt cx="8969960" cy="3347515"/>
            </a:xfrm>
          </p:grpSpPr>
          <p:sp>
            <p:nvSpPr>
              <p:cNvPr id="67621" name="Oval 37"/>
              <p:cNvSpPr>
                <a:spLocks noChangeArrowheads="1"/>
              </p:cNvSpPr>
              <p:nvPr/>
            </p:nvSpPr>
            <p:spPr bwMode="auto">
              <a:xfrm rot="20766328">
                <a:off x="5781760" y="4053771"/>
                <a:ext cx="1408113"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20" name="Oval 36"/>
              <p:cNvSpPr>
                <a:spLocks noChangeArrowheads="1"/>
              </p:cNvSpPr>
              <p:nvPr/>
            </p:nvSpPr>
            <p:spPr bwMode="auto">
              <a:xfrm rot="21530536">
                <a:off x="3411065" y="4015671"/>
                <a:ext cx="2111375" cy="11906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19" name="Oval 35"/>
              <p:cNvSpPr>
                <a:spLocks noChangeArrowheads="1"/>
              </p:cNvSpPr>
              <p:nvPr/>
            </p:nvSpPr>
            <p:spPr bwMode="auto">
              <a:xfrm rot="20766328">
                <a:off x="1762546" y="4079758"/>
                <a:ext cx="1408112"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17" name="Oval 33"/>
              <p:cNvSpPr>
                <a:spLocks noChangeArrowheads="1"/>
              </p:cNvSpPr>
              <p:nvPr/>
            </p:nvSpPr>
            <p:spPr bwMode="auto">
              <a:xfrm rot="20766328">
                <a:off x="117962" y="4038596"/>
                <a:ext cx="1408113"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06" name="Text Box 22"/>
              <p:cNvSpPr txBox="1">
                <a:spLocks noChangeArrowheads="1"/>
              </p:cNvSpPr>
              <p:nvPr/>
            </p:nvSpPr>
            <p:spPr bwMode="auto">
              <a:xfrm>
                <a:off x="-8522" y="5980500"/>
                <a:ext cx="1727907" cy="1020279"/>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hangingPunct="0">
                  <a:lnSpc>
                    <a:spcPct val="90000"/>
                  </a:lnSpc>
                  <a:spcBef>
                    <a:spcPct val="50000"/>
                  </a:spcBef>
                  <a:buClr>
                    <a:srgbClr val="FF3300"/>
                  </a:buClr>
                  <a:defRPr/>
                </a:pPr>
                <a:r>
                  <a:rPr lang="en-US" sz="1300" b="1" dirty="0">
                    <a:solidFill>
                      <a:srgbClr val="000000"/>
                    </a:solidFill>
                    <a:latin typeface="Gill Sans MT" panose="020B0502020104020203" pitchFamily="34" charset="0"/>
                    <a:cs typeface="+mn-cs"/>
                  </a:rPr>
                  <a:t> </a:t>
                </a:r>
                <a:r>
                  <a:rPr lang="fr-FR" altLang="en-US" sz="1300" b="1" dirty="0">
                    <a:solidFill>
                      <a:srgbClr val="000000"/>
                    </a:solidFill>
                    <a:latin typeface="Gill Sans MT" panose="020B0502020104020203" pitchFamily="34" charset="0"/>
                  </a:rPr>
                  <a:t>Elles sont peut-être </a:t>
                </a:r>
                <a:br>
                  <a:rPr lang="fr-FR" altLang="en-US" sz="1300" b="1" dirty="0">
                    <a:solidFill>
                      <a:srgbClr val="000000"/>
                    </a:solidFill>
                    <a:latin typeface="Gill Sans MT" panose="020B0502020104020203" pitchFamily="34" charset="0"/>
                  </a:rPr>
                </a:br>
                <a:r>
                  <a:rPr lang="fr-FR" altLang="en-US" sz="1300" b="1" dirty="0">
                    <a:solidFill>
                      <a:srgbClr val="000000"/>
                    </a:solidFill>
                    <a:latin typeface="Gill Sans MT" panose="020B0502020104020203" pitchFamily="34" charset="0"/>
                  </a:rPr>
                  <a:t>enceintes</a:t>
                </a:r>
              </a:p>
              <a:p>
                <a:pPr algn="ctr" eaLnBrk="0" hangingPunct="0">
                  <a:lnSpc>
                    <a:spcPct val="90000"/>
                  </a:lnSpc>
                  <a:spcBef>
                    <a:spcPct val="50000"/>
                  </a:spcBef>
                  <a:buClr>
                    <a:srgbClr val="FF3300"/>
                  </a:buClr>
                  <a:defRPr/>
                </a:pPr>
                <a:endParaRPr lang="en-GB" sz="1800" b="1" dirty="0">
                  <a:solidFill>
                    <a:srgbClr val="000000"/>
                  </a:solidFill>
                  <a:latin typeface="Gill Sans MT" panose="020B0502020104020203" pitchFamily="34" charset="0"/>
                  <a:cs typeface="+mn-cs"/>
                </a:endParaRPr>
              </a:p>
            </p:txBody>
          </p:sp>
          <p:sp>
            <p:nvSpPr>
              <p:cNvPr id="67607" name="Text Box 23"/>
              <p:cNvSpPr txBox="1">
                <a:spLocks noChangeArrowheads="1"/>
              </p:cNvSpPr>
              <p:nvPr/>
            </p:nvSpPr>
            <p:spPr bwMode="auto">
              <a:xfrm flipH="1">
                <a:off x="1637980" y="5980500"/>
                <a:ext cx="1780288" cy="81253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hangingPunct="0">
                  <a:lnSpc>
                    <a:spcPct val="90000"/>
                  </a:lnSpc>
                  <a:spcBef>
                    <a:spcPct val="50000"/>
                  </a:spcBef>
                  <a:buClr>
                    <a:srgbClr val="FF3300"/>
                  </a:buClr>
                  <a:defRPr/>
                </a:pPr>
                <a:r>
                  <a:rPr lang="fr-FR" altLang="en-US" sz="1300" b="1" dirty="0">
                    <a:solidFill>
                      <a:srgbClr val="000000"/>
                    </a:solidFill>
                    <a:latin typeface="Gill Sans MT" panose="020B0502020104020203" pitchFamily="34" charset="0"/>
                  </a:rPr>
                  <a:t>Elles ont récemment </a:t>
                </a:r>
                <a:r>
                  <a:rPr lang="fr-FR" altLang="en-US" sz="1300" b="1" dirty="0" smtClean="0">
                    <a:solidFill>
                      <a:srgbClr val="000000"/>
                    </a:solidFill>
                    <a:latin typeface="Gill Sans MT" panose="020B0502020104020203" pitchFamily="34" charset="0"/>
                  </a:rPr>
                  <a:t>accouché (48h à 5 semaines)</a:t>
                </a:r>
                <a:endParaRPr lang="en-GB" sz="1300" b="1" dirty="0">
                  <a:solidFill>
                    <a:srgbClr val="000000"/>
                  </a:solidFill>
                  <a:latin typeface="Gill Sans MT" panose="020B0502020104020203" pitchFamily="34" charset="0"/>
                  <a:cs typeface="+mn-cs"/>
                </a:endParaRPr>
              </a:p>
            </p:txBody>
          </p:sp>
          <p:pic>
            <p:nvPicPr>
              <p:cNvPr id="7185" name="Picture 24" descr="BabyMoreThan2Weeks-copy"/>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65368" y="4106365"/>
                <a:ext cx="925513" cy="140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09" name="Text Box 25"/>
              <p:cNvSpPr txBox="1">
                <a:spLocks noChangeArrowheads="1"/>
              </p:cNvSpPr>
              <p:nvPr/>
            </p:nvSpPr>
            <p:spPr bwMode="auto">
              <a:xfrm flipH="1">
                <a:off x="5490456" y="5982808"/>
                <a:ext cx="1597587" cy="1380378"/>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hangingPunct="0">
                  <a:lnSpc>
                    <a:spcPct val="90000"/>
                  </a:lnSpc>
                  <a:spcBef>
                    <a:spcPct val="50000"/>
                  </a:spcBef>
                  <a:buClr>
                    <a:srgbClr val="FF3300"/>
                  </a:buClr>
                  <a:defRPr/>
                </a:pPr>
                <a:r>
                  <a:rPr lang="en-US" sz="1300" b="1" dirty="0">
                    <a:solidFill>
                      <a:srgbClr val="000000"/>
                    </a:solidFill>
                    <a:latin typeface="Gill Sans MT" panose="020B0502020104020203" pitchFamily="34" charset="0"/>
                    <a:cs typeface="+mn-cs"/>
                  </a:rPr>
                  <a:t> </a:t>
                </a:r>
                <a:r>
                  <a:rPr lang="fr-FR" altLang="en-US" sz="1300" b="1" dirty="0">
                    <a:solidFill>
                      <a:srgbClr val="000000"/>
                    </a:solidFill>
                    <a:latin typeface="Gill Sans MT" panose="020B0502020104020203" pitchFamily="34" charset="0"/>
                  </a:rPr>
                  <a:t>Elles ont eu récemment des saignements vaginaux anormaux</a:t>
                </a:r>
              </a:p>
              <a:p>
                <a:pPr algn="ctr" eaLnBrk="0" hangingPunct="0">
                  <a:lnSpc>
                    <a:spcPct val="90000"/>
                  </a:lnSpc>
                  <a:spcBef>
                    <a:spcPct val="50000"/>
                  </a:spcBef>
                  <a:buClr>
                    <a:srgbClr val="FF3300"/>
                  </a:buClr>
                  <a:defRPr/>
                </a:pPr>
                <a:endParaRPr lang="en-GB" sz="1800" b="1" dirty="0">
                  <a:solidFill>
                    <a:srgbClr val="000000"/>
                  </a:solidFill>
                  <a:latin typeface="Gill Sans MT" panose="020B0502020104020203" pitchFamily="34" charset="0"/>
                  <a:cs typeface="+mn-cs"/>
                </a:endParaRPr>
              </a:p>
            </p:txBody>
          </p:sp>
          <p:sp>
            <p:nvSpPr>
              <p:cNvPr id="67612" name="Text Box 28"/>
              <p:cNvSpPr txBox="1">
                <a:spLocks noChangeArrowheads="1"/>
              </p:cNvSpPr>
              <p:nvPr/>
            </p:nvSpPr>
            <p:spPr bwMode="auto">
              <a:xfrm>
                <a:off x="3302914" y="5980500"/>
                <a:ext cx="2168881" cy="692497"/>
              </a:xfrm>
              <a:prstGeom prst="rect">
                <a:avLst/>
              </a:prstGeom>
              <a:noFill/>
              <a:ln>
                <a:noFill/>
              </a:ln>
              <a:effectLst/>
              <a:extLst>
                <a:ext uri="{909E8E84-426E-40DD-AFC4-6F175D3DCCD1}">
                  <a14:hiddenFill xmlns:a14="http://schemas.microsoft.com/office/drawing/2010/main">
                    <a:solidFill>
                      <a:srgbClr val="CC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190500" indent="-190500">
                  <a:defRPr sz="2400">
                    <a:solidFill>
                      <a:schemeClr val="tx1"/>
                    </a:solidFill>
                    <a:latin typeface="Times New Roman" charset="0"/>
                  </a:defRPr>
                </a:lvl1pPr>
                <a:lvl2pPr>
                  <a:defRPr sz="2400">
                    <a:solidFill>
                      <a:schemeClr val="tx1"/>
                    </a:solidFill>
                    <a:latin typeface="Times New Roman" charset="0"/>
                  </a:defRPr>
                </a:lvl2pPr>
                <a:lvl3pPr>
                  <a:defRPr sz="2400">
                    <a:solidFill>
                      <a:schemeClr val="tx1"/>
                    </a:solidFill>
                    <a:latin typeface="Times New Roman" charset="0"/>
                  </a:defRPr>
                </a:lvl3pPr>
                <a:lvl4pPr>
                  <a:defRPr sz="2400">
                    <a:solidFill>
                      <a:schemeClr val="tx1"/>
                    </a:solidFill>
                    <a:latin typeface="Times New Roman" charset="0"/>
                  </a:defRPr>
                </a:lvl4pPr>
                <a:lvl5pPr>
                  <a:defRPr sz="2400">
                    <a:solidFill>
                      <a:schemeClr val="tx1"/>
                    </a:solidFill>
                    <a:latin typeface="Times New Roman" charset="0"/>
                  </a:defRPr>
                </a:lvl5pPr>
                <a:lvl6pPr eaLnBrk="0" fontAlgn="base" hangingPunct="0">
                  <a:spcBef>
                    <a:spcPct val="0"/>
                  </a:spcBef>
                  <a:spcAft>
                    <a:spcPct val="0"/>
                  </a:spcAft>
                  <a:defRPr sz="2400">
                    <a:solidFill>
                      <a:schemeClr val="tx1"/>
                    </a:solidFill>
                    <a:latin typeface="Times New Roman" charset="0"/>
                  </a:defRPr>
                </a:lvl6pPr>
                <a:lvl7pPr eaLnBrk="0" fontAlgn="base" hangingPunct="0">
                  <a:spcBef>
                    <a:spcPct val="0"/>
                  </a:spcBef>
                  <a:spcAft>
                    <a:spcPct val="0"/>
                  </a:spcAft>
                  <a:defRPr sz="2400">
                    <a:solidFill>
                      <a:schemeClr val="tx1"/>
                    </a:solidFill>
                    <a:latin typeface="Times New Roman" charset="0"/>
                  </a:defRPr>
                </a:lvl7pPr>
                <a:lvl8pPr eaLnBrk="0" fontAlgn="base" hangingPunct="0">
                  <a:spcBef>
                    <a:spcPct val="0"/>
                  </a:spcBef>
                  <a:spcAft>
                    <a:spcPct val="0"/>
                  </a:spcAft>
                  <a:defRPr sz="2400">
                    <a:solidFill>
                      <a:schemeClr val="tx1"/>
                    </a:solidFill>
                    <a:latin typeface="Times New Roman" charset="0"/>
                  </a:defRPr>
                </a:lvl8pPr>
                <a:lvl9pPr eaLnBrk="0" fontAlgn="base" hangingPunct="0">
                  <a:spcBef>
                    <a:spcPct val="0"/>
                  </a:spcBef>
                  <a:spcAft>
                    <a:spcPct val="0"/>
                  </a:spcAft>
                  <a:defRPr sz="2400">
                    <a:solidFill>
                      <a:schemeClr val="tx1"/>
                    </a:solidFill>
                    <a:latin typeface="Times New Roman" charset="0"/>
                  </a:defRPr>
                </a:lvl9pPr>
              </a:lstStyle>
              <a:p>
                <a:pPr algn="ctr">
                  <a:spcBef>
                    <a:spcPct val="50000"/>
                  </a:spcBef>
                  <a:buClr>
                    <a:srgbClr val="FF3300"/>
                  </a:buClr>
                </a:pPr>
                <a:r>
                  <a:rPr lang="fr-FR" altLang="en-US" sz="1300" b="1" dirty="0">
                    <a:solidFill>
                      <a:srgbClr val="000000"/>
                    </a:solidFill>
                    <a:latin typeface="Gill Sans MT" panose="020B0502020104020203" pitchFamily="34" charset="0"/>
                  </a:rPr>
                  <a:t>Elles sont très susceptibles d'avoir des IST</a:t>
                </a:r>
              </a:p>
            </p:txBody>
          </p:sp>
          <p:pic>
            <p:nvPicPr>
              <p:cNvPr id="7188" name="Picture 29" descr="MoreThanOnePartner2-copy"/>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70266" y="4142114"/>
                <a:ext cx="1350963" cy="163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9" name="Picture 31" descr="BleedingOnDress(6-10-0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89250" y="4101722"/>
                <a:ext cx="726888" cy="1672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90" name="Picture 40" descr="MightBePregnant(less)6-111"/>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3869" y="4106854"/>
                <a:ext cx="788988" cy="148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626" name="Oval 42"/>
              <p:cNvSpPr>
                <a:spLocks noChangeArrowheads="1"/>
              </p:cNvSpPr>
              <p:nvPr/>
            </p:nvSpPr>
            <p:spPr bwMode="auto">
              <a:xfrm rot="20766328">
                <a:off x="7553325" y="4038600"/>
                <a:ext cx="1408113"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0" hangingPunct="0">
                  <a:defRPr/>
                </a:pPr>
                <a:endParaRPr lang="en-US" sz="1600" i="1" u="sng" dirty="0">
                  <a:solidFill>
                    <a:srgbClr val="000000"/>
                  </a:solidFill>
                  <a:latin typeface="Arial" charset="0"/>
                  <a:cs typeface="+mn-cs"/>
                </a:endParaRPr>
              </a:p>
            </p:txBody>
          </p:sp>
          <p:sp>
            <p:nvSpPr>
              <p:cNvPr id="67627" name="Text Box 43"/>
              <p:cNvSpPr txBox="1">
                <a:spLocks noChangeArrowheads="1"/>
              </p:cNvSpPr>
              <p:nvPr/>
            </p:nvSpPr>
            <p:spPr bwMode="auto">
              <a:xfrm flipH="1">
                <a:off x="7106704" y="5980500"/>
                <a:ext cx="1848992" cy="81253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a:lnSpc>
                    <a:spcPct val="90000"/>
                  </a:lnSpc>
                  <a:spcBef>
                    <a:spcPct val="50000"/>
                  </a:spcBef>
                  <a:buClr>
                    <a:srgbClr val="FF3300"/>
                  </a:buClr>
                </a:pPr>
                <a:r>
                  <a:rPr lang="en-US" sz="1300" b="1" dirty="0">
                    <a:solidFill>
                      <a:srgbClr val="000000"/>
                    </a:solidFill>
                    <a:latin typeface="Gill Sans MT" panose="020B0502020104020203" pitchFamily="34" charset="0"/>
                    <a:cs typeface="+mn-cs"/>
                  </a:rPr>
                  <a:t> </a:t>
                </a:r>
                <a:r>
                  <a:rPr lang="fr-FR" altLang="en-US" sz="1300" b="1" dirty="0">
                    <a:solidFill>
                      <a:srgbClr val="000000"/>
                    </a:solidFill>
                    <a:latin typeface="Gill Sans MT" panose="020B0502020104020203" pitchFamily="34" charset="0"/>
                  </a:rPr>
                  <a:t> Elles souffrent d'une infection ou de troubles des organes féminins</a:t>
                </a:r>
              </a:p>
            </p:txBody>
          </p:sp>
          <p:pic>
            <p:nvPicPr>
              <p:cNvPr id="7193" name="Picture 44" descr="pain-urinati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0404" y="4072380"/>
                <a:ext cx="638635" cy="1581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7172" name="Group 1"/>
          <p:cNvGrpSpPr>
            <a:grpSpLocks/>
          </p:cNvGrpSpPr>
          <p:nvPr/>
        </p:nvGrpSpPr>
        <p:grpSpPr bwMode="auto">
          <a:xfrm>
            <a:off x="3175" y="3175"/>
            <a:ext cx="9144000" cy="1154113"/>
            <a:chOff x="-2050" y="0"/>
            <a:chExt cx="9144000" cy="1154113"/>
          </a:xfrm>
          <a:solidFill>
            <a:schemeClr val="tx2">
              <a:lumMod val="20000"/>
              <a:lumOff val="80000"/>
            </a:schemeClr>
          </a:solidFill>
        </p:grpSpPr>
        <p:sp>
          <p:nvSpPr>
            <p:cNvPr id="26" name="AutoShape 50"/>
            <p:cNvSpPr>
              <a:spLocks noChangeArrowheads="1"/>
            </p:cNvSpPr>
            <p:nvPr/>
          </p:nvSpPr>
          <p:spPr bwMode="auto">
            <a:xfrm>
              <a:off x="-2050" y="0"/>
              <a:ext cx="9144000" cy="1154113"/>
            </a:xfrm>
            <a:prstGeom prst="rect">
              <a:avLst/>
            </a:prstGeom>
            <a:grpFill/>
            <a:ln>
              <a:noFill/>
              <a:headEnd/>
              <a:tailEnd/>
            </a:ln>
          </p:spPr>
          <p:style>
            <a:lnRef idx="2">
              <a:schemeClr val="dk1"/>
            </a:lnRef>
            <a:fillRef idx="1">
              <a:schemeClr val="lt1"/>
            </a:fillRef>
            <a:effectRef idx="0">
              <a:schemeClr val="dk1"/>
            </a:effectRef>
            <a:fontRef idx="minor">
              <a:schemeClr val="dk1"/>
            </a:fontRef>
          </p:style>
          <p:txBody>
            <a:bodyPr lIns="54000" tIns="10800" rIns="54000" bIns="10800" anchor="ctr" anchorCtr="1"/>
            <a:lstStyle/>
            <a:p>
              <a:pPr eaLnBrk="1" hangingPunct="1">
                <a:lnSpc>
                  <a:spcPct val="90000"/>
                </a:lnSpc>
              </a:pPr>
              <a:r>
                <a:rPr lang="fr-FR" altLang="en-US" sz="2400" b="1" dirty="0" smtClean="0">
                  <a:solidFill>
                    <a:srgbClr val="000000"/>
                  </a:solidFill>
                  <a:latin typeface="Gill Sans MT" panose="020B0502020104020203" pitchFamily="34" charset="0"/>
                </a:rPr>
                <a:t>Qui </a:t>
              </a:r>
              <a:r>
                <a:rPr lang="fr-FR" altLang="en-US" sz="2400" b="1" dirty="0">
                  <a:solidFill>
                    <a:srgbClr val="000000"/>
                  </a:solidFill>
                  <a:latin typeface="Gill Sans MT" panose="020B0502020104020203" pitchFamily="34" charset="0"/>
                </a:rPr>
                <a:t>peut et qui ne doit pas utiliser les DIU</a:t>
              </a:r>
            </a:p>
          </p:txBody>
        </p:sp>
        <p:sp>
          <p:nvSpPr>
            <p:cNvPr id="27" name="AutoShape 53"/>
            <p:cNvSpPr>
              <a:spLocks noChangeArrowheads="1"/>
            </p:cNvSpPr>
            <p:nvPr/>
          </p:nvSpPr>
          <p:spPr bwMode="auto">
            <a:xfrm>
              <a:off x="136063" y="80305"/>
              <a:ext cx="1359994" cy="981075"/>
            </a:xfrm>
            <a:prstGeom prst="roundRect">
              <a:avLst>
                <a:gd name="adj" fmla="val 16667"/>
              </a:avLst>
            </a:prstGeom>
            <a:solidFill>
              <a:schemeClr val="bg2">
                <a:lumMod val="40000"/>
                <a:lumOff val="60000"/>
              </a:schemeClr>
            </a:solidFill>
            <a:ln w="9525">
              <a:solidFill>
                <a:schemeClr val="tx1"/>
              </a:solidFill>
              <a:round/>
              <a:headEnd/>
              <a:tailEnd/>
            </a:ln>
            <a:effectLst/>
            <a:extLst/>
          </p:spPr>
          <p:txBody>
            <a:bodyPr lIns="54000" tIns="10800" rIns="54000" bIns="10800" anchor="ctr" anchorCtr="1"/>
            <a:lstStyle/>
            <a:p>
              <a:pPr algn="ctr" eaLnBrk="0" hangingPunct="0">
                <a:lnSpc>
                  <a:spcPct val="90000"/>
                </a:lnSpc>
                <a:defRPr/>
              </a:pPr>
              <a:endParaRPr lang="en-GB" sz="1600" b="1" dirty="0">
                <a:solidFill>
                  <a:srgbClr val="000000"/>
                </a:solidFill>
                <a:latin typeface="Arial" charset="0"/>
                <a:cs typeface="+mn-cs"/>
              </a:endParaRPr>
            </a:p>
          </p:txBody>
        </p:sp>
        <p:sp>
          <p:nvSpPr>
            <p:cNvPr id="28" name="Text Box 58"/>
            <p:cNvSpPr txBox="1">
              <a:spLocks noChangeArrowheads="1"/>
            </p:cNvSpPr>
            <p:nvPr/>
          </p:nvSpPr>
          <p:spPr bwMode="auto">
            <a:xfrm>
              <a:off x="189631" y="134798"/>
              <a:ext cx="1252857" cy="261610"/>
            </a:xfrm>
            <a:prstGeom prst="rect">
              <a:avLst/>
            </a:prstGeom>
            <a:solidFill>
              <a:schemeClr val="bg2">
                <a:lumMod val="40000"/>
                <a:lumOff val="60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hangingPunct="0">
                <a:spcBef>
                  <a:spcPct val="50000"/>
                </a:spcBef>
                <a:defRPr/>
              </a:pPr>
              <a:r>
                <a:rPr lang="en-GB" sz="1100" b="1" dirty="0" smtClean="0">
                  <a:solidFill>
                    <a:srgbClr val="000000"/>
                  </a:solidFill>
                  <a:latin typeface="Gill Sans MT" panose="020B0502020104020203" pitchFamily="34" charset="0"/>
                  <a:cs typeface="+mn-cs"/>
                </a:rPr>
                <a:t>DIU au </a:t>
              </a:r>
              <a:r>
                <a:rPr lang="en-GB" sz="1100" b="1" dirty="0" err="1" smtClean="0">
                  <a:solidFill>
                    <a:srgbClr val="000000"/>
                  </a:solidFill>
                  <a:latin typeface="Gill Sans MT" panose="020B0502020104020203" pitchFamily="34" charset="0"/>
                  <a:cs typeface="+mn-cs"/>
                </a:rPr>
                <a:t>cuivre</a:t>
              </a:r>
              <a:endParaRPr lang="en-GB" sz="1100" b="1" u="sng" dirty="0">
                <a:solidFill>
                  <a:srgbClr val="000000"/>
                </a:solidFill>
                <a:latin typeface="Gill Sans MT" panose="020B0502020104020203" pitchFamily="34" charset="0"/>
                <a:cs typeface="+mn-cs"/>
              </a:endParaRPr>
            </a:p>
          </p:txBody>
        </p:sp>
        <p:pic>
          <p:nvPicPr>
            <p:cNvPr id="7176" name="Picture 74" descr="DIU au cuivre" title="Imag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15956" y="409064"/>
              <a:ext cx="774207" cy="585351"/>
            </a:xfrm>
            <a:prstGeom prst="rect">
              <a:avLst/>
            </a:prstGeom>
            <a:solidFill>
              <a:schemeClr val="bg2">
                <a:lumMod val="40000"/>
                <a:lumOff val="60000"/>
              </a:schemeClr>
            </a:solidFill>
            <a:ln w="9525">
              <a:noFill/>
              <a:miter lim="800000"/>
              <a:headEnd/>
              <a:tailEnd/>
            </a:ln>
            <a:extLst/>
          </p:spPr>
        </p:pic>
      </p:grpSp>
      <p:sp>
        <p:nvSpPr>
          <p:cNvPr id="2" name="Slide Number Placeholder 1"/>
          <p:cNvSpPr>
            <a:spLocks noGrp="1"/>
          </p:cNvSpPr>
          <p:nvPr>
            <p:ph type="sldNum" sz="quarter" idx="10"/>
          </p:nvPr>
        </p:nvSpPr>
        <p:spPr/>
        <p:txBody>
          <a:bodyPr/>
          <a:lstStyle/>
          <a:p>
            <a:pPr>
              <a:defRPr/>
            </a:pPr>
            <a:fld id="{EBC1EBD9-0337-43EE-B526-2D0F89511152}" type="slidenum">
              <a:rPr lang="en-US" smtClean="0"/>
              <a:pPr>
                <a:defRPr/>
              </a:pPr>
              <a:t>6</a:t>
            </a:fld>
            <a:endParaRPr lang="en-US" dirty="0"/>
          </a:p>
        </p:txBody>
      </p:sp>
    </p:spTree>
    <p:extLst>
      <p:ext uri="{BB962C8B-B14F-4D97-AF65-F5344CB8AC3E}">
        <p14:creationId xmlns:p14="http://schemas.microsoft.com/office/powerpoint/2010/main" val="295223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42818783-8C7C-40CE-B831-B9C35D31C511}" type="slidenum">
              <a:rPr lang="en-US" altLang="en-US"/>
              <a:pPr>
                <a:defRPr/>
              </a:pPr>
              <a:t>7</a:t>
            </a:fld>
            <a:endParaRPr lang="en-US" altLang="en-US" dirty="0"/>
          </a:p>
        </p:txBody>
      </p:sp>
      <p:sp>
        <p:nvSpPr>
          <p:cNvPr id="17411" name="Rectangle 4"/>
          <p:cNvSpPr>
            <a:spLocks noGrp="1" noChangeArrowheads="1"/>
          </p:cNvSpPr>
          <p:nvPr>
            <p:ph type="title"/>
          </p:nvPr>
        </p:nvSpPr>
        <p:spPr>
          <a:xfrm>
            <a:off x="457200" y="274638"/>
            <a:ext cx="8229600" cy="715962"/>
          </a:xfrm>
        </p:spPr>
        <p:txBody>
          <a:bodyPr>
            <a:normAutofit/>
          </a:bodyPr>
          <a:lstStyle/>
          <a:p>
            <a:pPr eaLnBrk="1" hangingPunct="1"/>
            <a:r>
              <a:rPr lang="fr-BE" altLang="en-US" dirty="0" smtClean="0"/>
              <a:t>Pourquoi les femmes préfèrent le DIU ? </a:t>
            </a:r>
            <a:endParaRPr lang="fr-BE" altLang="en-US" dirty="0"/>
          </a:p>
        </p:txBody>
      </p:sp>
      <p:sp>
        <p:nvSpPr>
          <p:cNvPr id="17412" name="Rectangle 5"/>
          <p:cNvSpPr>
            <a:spLocks noGrp="1" noChangeArrowheads="1"/>
          </p:cNvSpPr>
          <p:nvPr>
            <p:ph type="body" idx="1"/>
          </p:nvPr>
        </p:nvSpPr>
        <p:spPr>
          <a:xfrm>
            <a:off x="457200" y="1324610"/>
            <a:ext cx="8229600" cy="5518150"/>
          </a:xfrm>
        </p:spPr>
        <p:txBody>
          <a:bodyPr/>
          <a:lstStyle/>
          <a:p>
            <a:r>
              <a:rPr lang="fr-FR" altLang="en-US" sz="2800" dirty="0" smtClean="0"/>
              <a:t>Pas </a:t>
            </a:r>
            <a:r>
              <a:rPr lang="fr-FR" altLang="en-US" sz="2800" dirty="0"/>
              <a:t>d'effets secondaires hormonaux</a:t>
            </a:r>
          </a:p>
          <a:p>
            <a:r>
              <a:rPr lang="fr-FR" altLang="en-US" sz="2800" dirty="0" smtClean="0"/>
              <a:t>Sans risque</a:t>
            </a:r>
            <a:endParaRPr lang="fr-FR" altLang="en-US" sz="2800" dirty="0"/>
          </a:p>
          <a:p>
            <a:r>
              <a:rPr lang="fr-FR" altLang="en-US" sz="2800" dirty="0"/>
              <a:t>Efficace</a:t>
            </a:r>
          </a:p>
          <a:p>
            <a:r>
              <a:rPr lang="fr-FR" altLang="en-US" sz="2800" dirty="0" smtClean="0"/>
              <a:t>Pratique </a:t>
            </a:r>
            <a:r>
              <a:rPr lang="en-US" altLang="en-US" sz="2800" dirty="0" smtClean="0"/>
              <a:t>:</a:t>
            </a:r>
            <a:endParaRPr lang="en-US" altLang="en-US" sz="2800" dirty="0"/>
          </a:p>
          <a:p>
            <a:pPr lvl="1">
              <a:buFont typeface="Arial" panose="020B0604020202020204" pitchFamily="34" charset="0"/>
              <a:buChar char="•"/>
            </a:pPr>
            <a:r>
              <a:rPr lang="fr-FR" altLang="en-US" sz="2400" dirty="0" smtClean="0"/>
              <a:t>Ne nécessite aucune </a:t>
            </a:r>
            <a:r>
              <a:rPr lang="fr-FR" altLang="en-US" sz="2400" dirty="0"/>
              <a:t>action </a:t>
            </a:r>
            <a:r>
              <a:rPr lang="fr-FR" altLang="en-US" sz="2400" dirty="0" smtClean="0"/>
              <a:t>quotidienne</a:t>
            </a:r>
            <a:endParaRPr lang="fr-FR" altLang="en-US" sz="2400" dirty="0"/>
          </a:p>
          <a:p>
            <a:pPr lvl="1">
              <a:buFont typeface="Arial" panose="020B0604020202020204" pitchFamily="34" charset="0"/>
              <a:buChar char="•"/>
            </a:pPr>
            <a:r>
              <a:rPr lang="fr-FR" altLang="en-US" sz="2400" dirty="0" smtClean="0"/>
              <a:t>Réversible immédiatement</a:t>
            </a:r>
            <a:endParaRPr lang="fr-FR" altLang="en-US" sz="2400" dirty="0"/>
          </a:p>
          <a:p>
            <a:pPr lvl="1">
              <a:buFont typeface="Arial" panose="020B0604020202020204" pitchFamily="34" charset="0"/>
              <a:buChar char="•"/>
            </a:pPr>
            <a:r>
              <a:rPr lang="fr-FR" altLang="en-US" sz="2400" dirty="0"/>
              <a:t>Après le premier contrôle de routine, il n'est pas nécessaire de retourner à la clinique à moins d'avoir des problèmes</a:t>
            </a:r>
          </a:p>
          <a:p>
            <a:pPr lvl="1">
              <a:buFont typeface="Arial" panose="020B0604020202020204" pitchFamily="34" charset="0"/>
              <a:buChar char="•"/>
            </a:pPr>
            <a:r>
              <a:rPr lang="fr-FR" altLang="en-US" sz="2400" dirty="0"/>
              <a:t>Aucune fourniture supplémentaire n'est nécessaire</a:t>
            </a:r>
          </a:p>
          <a:p>
            <a:pPr lvl="1">
              <a:buFont typeface="Arial" panose="020B0604020202020204" pitchFamily="34" charset="0"/>
              <a:buChar char="•"/>
            </a:pPr>
            <a:r>
              <a:rPr lang="fr-FR" altLang="en-US" sz="2400" dirty="0"/>
              <a:t>Pas cher et facilement disponible</a:t>
            </a:r>
            <a:endParaRPr lang="en-US" altLang="en-US" sz="2400" dirty="0"/>
          </a:p>
        </p:txBody>
      </p:sp>
    </p:spTree>
    <p:extLst>
      <p:ext uri="{BB962C8B-B14F-4D97-AF65-F5344CB8AC3E}">
        <p14:creationId xmlns:p14="http://schemas.microsoft.com/office/powerpoint/2010/main" val="1342015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Oval 2"/>
          <p:cNvSpPr>
            <a:spLocks noChangeArrowheads="1"/>
          </p:cNvSpPr>
          <p:nvPr/>
        </p:nvSpPr>
        <p:spPr bwMode="auto">
          <a:xfrm rot="-833672">
            <a:off x="2293603" y="2737828"/>
            <a:ext cx="1408112"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endParaRPr lang="en-US" altLang="en-US" dirty="0"/>
          </a:p>
        </p:txBody>
      </p:sp>
      <p:sp>
        <p:nvSpPr>
          <p:cNvPr id="20484" name="Text Box 6"/>
          <p:cNvSpPr txBox="1">
            <a:spLocks noChangeArrowheads="1"/>
          </p:cNvSpPr>
          <p:nvPr/>
        </p:nvSpPr>
        <p:spPr bwMode="auto">
          <a:xfrm>
            <a:off x="6940550" y="3703638"/>
            <a:ext cx="984250" cy="396875"/>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endParaRPr lang="en-GB" altLang="en-US" sz="2000" dirty="0"/>
          </a:p>
        </p:txBody>
      </p:sp>
      <p:pic>
        <p:nvPicPr>
          <p:cNvPr id="20485" name="Picture 7" descr="Image" title="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9203" y="2391071"/>
            <a:ext cx="696912"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6" name="Text Box 13"/>
          <p:cNvSpPr txBox="1">
            <a:spLocks noChangeArrowheads="1"/>
          </p:cNvSpPr>
          <p:nvPr/>
        </p:nvSpPr>
        <p:spPr bwMode="auto">
          <a:xfrm>
            <a:off x="259218" y="2832860"/>
            <a:ext cx="151915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buClr>
                <a:srgbClr val="FF3300"/>
              </a:buClr>
            </a:pPr>
            <a:r>
              <a:rPr lang="en-US" altLang="en-US" sz="1700" b="1" dirty="0" smtClean="0">
                <a:solidFill>
                  <a:srgbClr val="000000"/>
                </a:solidFill>
                <a:latin typeface="Gill Sans MT" panose="020B0502020104020203" pitchFamily="34" charset="0"/>
              </a:rPr>
              <a:t> </a:t>
            </a:r>
            <a:r>
              <a:rPr lang="fr-FR" altLang="en-US" sz="1700" b="1" dirty="0">
                <a:solidFill>
                  <a:srgbClr val="000000"/>
                </a:solidFill>
                <a:latin typeface="Gill Sans MT" panose="020B0502020104020203" pitchFamily="34" charset="0"/>
              </a:rPr>
              <a:t>Crampes pendant plusieurs jours </a:t>
            </a:r>
          </a:p>
        </p:txBody>
      </p:sp>
      <p:sp>
        <p:nvSpPr>
          <p:cNvPr id="20487" name="Text Box 14"/>
          <p:cNvSpPr txBox="1">
            <a:spLocks noChangeArrowheads="1"/>
          </p:cNvSpPr>
          <p:nvPr/>
        </p:nvSpPr>
        <p:spPr bwMode="auto">
          <a:xfrm>
            <a:off x="166435" y="4766484"/>
            <a:ext cx="188095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buClr>
                <a:srgbClr val="FF3300"/>
              </a:buClr>
            </a:pPr>
            <a:r>
              <a:rPr lang="en-US" altLang="en-US" sz="1700" b="1" dirty="0" smtClean="0">
                <a:solidFill>
                  <a:srgbClr val="000000"/>
                </a:solidFill>
                <a:latin typeface="Gill Sans MT" panose="020B0502020104020203" pitchFamily="34" charset="0"/>
              </a:rPr>
              <a:t> </a:t>
            </a:r>
            <a:r>
              <a:rPr lang="fr-FR" altLang="en-US" sz="1700" b="1" dirty="0" err="1">
                <a:solidFill>
                  <a:srgbClr val="000000"/>
                </a:solidFill>
                <a:latin typeface="Gill Sans MT" panose="020B0502020104020203" pitchFamily="34" charset="0"/>
              </a:rPr>
              <a:t>Saignotements</a:t>
            </a:r>
            <a:r>
              <a:rPr lang="fr-FR" altLang="en-US" sz="1700" b="1" dirty="0">
                <a:solidFill>
                  <a:srgbClr val="000000"/>
                </a:solidFill>
                <a:latin typeface="Gill Sans MT" panose="020B0502020104020203" pitchFamily="34" charset="0"/>
              </a:rPr>
              <a:t> pendant plusieurs semaines</a:t>
            </a:r>
          </a:p>
          <a:p>
            <a:pPr eaLnBrk="1" hangingPunct="1">
              <a:spcBef>
                <a:spcPct val="20000"/>
              </a:spcBef>
              <a:buClr>
                <a:srgbClr val="FF3300"/>
              </a:buClr>
            </a:pPr>
            <a:endParaRPr lang="en-GB" altLang="en-US" sz="2000" b="1" dirty="0">
              <a:solidFill>
                <a:srgbClr val="000000"/>
              </a:solidFill>
              <a:latin typeface="Gill Sans MT" panose="020B0502020104020203" pitchFamily="34" charset="0"/>
            </a:endParaRPr>
          </a:p>
        </p:txBody>
      </p:sp>
      <p:sp>
        <p:nvSpPr>
          <p:cNvPr id="20489" name="Text Box 16"/>
          <p:cNvSpPr txBox="1">
            <a:spLocks noChangeArrowheads="1"/>
          </p:cNvSpPr>
          <p:nvPr/>
        </p:nvSpPr>
        <p:spPr bwMode="auto">
          <a:xfrm>
            <a:off x="4625825" y="2987077"/>
            <a:ext cx="2181225" cy="760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buClr>
                <a:srgbClr val="FF3300"/>
              </a:buClr>
            </a:pPr>
            <a:r>
              <a:rPr lang="en-US" altLang="en-US" sz="1700" b="1" dirty="0" err="1" smtClean="0">
                <a:solidFill>
                  <a:srgbClr val="000000"/>
                </a:solidFill>
                <a:latin typeface="Gill Sans MT" panose="020B0502020104020203" pitchFamily="34" charset="0"/>
              </a:rPr>
              <a:t>Règles</a:t>
            </a:r>
            <a:r>
              <a:rPr lang="en-US" altLang="en-US" sz="1700" b="1" dirty="0" smtClean="0">
                <a:solidFill>
                  <a:srgbClr val="000000"/>
                </a:solidFill>
                <a:latin typeface="Gill Sans MT" panose="020B0502020104020203" pitchFamily="34" charset="0"/>
              </a:rPr>
              <a:t> plus </a:t>
            </a:r>
            <a:r>
              <a:rPr lang="en-US" altLang="en-US" sz="1700" b="1" dirty="0" err="1" smtClean="0">
                <a:solidFill>
                  <a:srgbClr val="000000"/>
                </a:solidFill>
                <a:latin typeface="Gill Sans MT" panose="020B0502020104020203" pitchFamily="34" charset="0"/>
              </a:rPr>
              <a:t>longues</a:t>
            </a:r>
            <a:r>
              <a:rPr lang="en-US" altLang="en-US" sz="1700" b="1" dirty="0" smtClean="0">
                <a:solidFill>
                  <a:srgbClr val="000000"/>
                </a:solidFill>
                <a:latin typeface="Gill Sans MT" panose="020B0502020104020203" pitchFamily="34" charset="0"/>
              </a:rPr>
              <a:t> et </a:t>
            </a:r>
            <a:r>
              <a:rPr lang="en-US" altLang="en-US" sz="1700" b="1" dirty="0" err="1" smtClean="0">
                <a:solidFill>
                  <a:srgbClr val="000000"/>
                </a:solidFill>
                <a:latin typeface="Gill Sans MT" panose="020B0502020104020203" pitchFamily="34" charset="0"/>
              </a:rPr>
              <a:t>abondantes</a:t>
            </a:r>
            <a:endParaRPr lang="en-GB" altLang="en-US" sz="1700" b="1" dirty="0">
              <a:solidFill>
                <a:srgbClr val="000000"/>
              </a:solidFill>
              <a:latin typeface="Gill Sans MT" panose="020B0502020104020203" pitchFamily="34" charset="0"/>
            </a:endParaRPr>
          </a:p>
        </p:txBody>
      </p:sp>
      <p:sp>
        <p:nvSpPr>
          <p:cNvPr id="20490" name="Text Box 17"/>
          <p:cNvSpPr txBox="1">
            <a:spLocks noChangeArrowheads="1"/>
          </p:cNvSpPr>
          <p:nvPr/>
        </p:nvSpPr>
        <p:spPr bwMode="auto">
          <a:xfrm>
            <a:off x="4492325" y="3747627"/>
            <a:ext cx="2603500" cy="989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buClr>
                <a:srgbClr val="FF3300"/>
              </a:buClr>
            </a:pPr>
            <a:r>
              <a:rPr lang="fr-FR" altLang="en-US" sz="1700" b="1" dirty="0">
                <a:solidFill>
                  <a:srgbClr val="000000"/>
                </a:solidFill>
                <a:latin typeface="Gill Sans MT" panose="020B0502020104020203" pitchFamily="34" charset="0"/>
              </a:rPr>
              <a:t>Saignements ou </a:t>
            </a:r>
            <a:r>
              <a:rPr lang="fr-FR" altLang="en-US" sz="1700" b="1" dirty="0" err="1">
                <a:solidFill>
                  <a:srgbClr val="000000"/>
                </a:solidFill>
                <a:latin typeface="Gill Sans MT" panose="020B0502020104020203" pitchFamily="34" charset="0"/>
              </a:rPr>
              <a:t>saignotements</a:t>
            </a:r>
            <a:r>
              <a:rPr lang="fr-FR" altLang="en-US" sz="1700" b="1" dirty="0">
                <a:solidFill>
                  <a:srgbClr val="000000"/>
                </a:solidFill>
                <a:latin typeface="Gill Sans MT" panose="020B0502020104020203" pitchFamily="34" charset="0"/>
              </a:rPr>
              <a:t> entre les règles</a:t>
            </a:r>
          </a:p>
        </p:txBody>
      </p:sp>
      <p:sp>
        <p:nvSpPr>
          <p:cNvPr id="20491" name="Text Box 18"/>
          <p:cNvSpPr txBox="1">
            <a:spLocks noChangeArrowheads="1"/>
          </p:cNvSpPr>
          <p:nvPr/>
        </p:nvSpPr>
        <p:spPr bwMode="auto">
          <a:xfrm>
            <a:off x="4597894" y="4766484"/>
            <a:ext cx="2392363" cy="763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buClr>
                <a:srgbClr val="FF3300"/>
              </a:buClr>
            </a:pPr>
            <a:r>
              <a:rPr lang="fr-FR" altLang="en-US" sz="1700" b="1" dirty="0">
                <a:solidFill>
                  <a:srgbClr val="000000"/>
                </a:solidFill>
                <a:latin typeface="Gill Sans MT" panose="020B0502020104020203" pitchFamily="34" charset="0"/>
              </a:rPr>
              <a:t>Davantage de crampes ou de douleurs pendant les règles</a:t>
            </a:r>
          </a:p>
        </p:txBody>
      </p:sp>
      <p:sp>
        <p:nvSpPr>
          <p:cNvPr id="20492" name="Text Box 19"/>
          <p:cNvSpPr txBox="1">
            <a:spLocks noChangeArrowheads="1"/>
          </p:cNvSpPr>
          <p:nvPr/>
        </p:nvSpPr>
        <p:spPr bwMode="auto">
          <a:xfrm>
            <a:off x="4046538" y="5857875"/>
            <a:ext cx="4781550" cy="73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rIns="0" anchor="t"/>
          <a:lstStyle>
            <a:lvl1pPr marL="171450" indent="-171450"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algn="ctr" eaLnBrk="1" hangingPunct="1">
              <a:spcBef>
                <a:spcPct val="20000"/>
              </a:spcBef>
              <a:buClr>
                <a:srgbClr val="FF0000"/>
              </a:buClr>
            </a:pPr>
            <a:endParaRPr lang="en-US" altLang="en-US" sz="2200" b="1" i="1" dirty="0">
              <a:solidFill>
                <a:srgbClr val="FF3300"/>
              </a:solidFill>
            </a:endParaRPr>
          </a:p>
        </p:txBody>
      </p:sp>
      <p:grpSp>
        <p:nvGrpSpPr>
          <p:cNvPr id="20493" name="Group 3" descr="Image" title="Image"/>
          <p:cNvGrpSpPr>
            <a:grpSpLocks/>
          </p:cNvGrpSpPr>
          <p:nvPr/>
        </p:nvGrpSpPr>
        <p:grpSpPr bwMode="auto">
          <a:xfrm>
            <a:off x="7011745" y="4242133"/>
            <a:ext cx="1408113" cy="1476453"/>
            <a:chOff x="7575536" y="3552749"/>
            <a:chExt cx="1407220" cy="1476452"/>
          </a:xfrm>
        </p:grpSpPr>
        <p:sp>
          <p:nvSpPr>
            <p:cNvPr id="20505" name="Oval 20"/>
            <p:cNvSpPr>
              <a:spLocks noChangeArrowheads="1"/>
            </p:cNvSpPr>
            <p:nvPr/>
          </p:nvSpPr>
          <p:spPr bwMode="auto">
            <a:xfrm rot="-833672">
              <a:off x="7575536" y="3914776"/>
              <a:ext cx="1407220" cy="11144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endParaRPr lang="en-US" altLang="en-US" dirty="0"/>
            </a:p>
          </p:txBody>
        </p:sp>
        <p:pic>
          <p:nvPicPr>
            <p:cNvPr id="20506" name="Picture 21" descr="stomachach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64297" y="3552749"/>
              <a:ext cx="697747"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494" name="Group 1" descr="Image" title="Image"/>
          <p:cNvGrpSpPr>
            <a:grpSpLocks/>
          </p:cNvGrpSpPr>
          <p:nvPr/>
        </p:nvGrpSpPr>
        <p:grpSpPr bwMode="auto">
          <a:xfrm>
            <a:off x="2411351" y="4460826"/>
            <a:ext cx="1457604" cy="1182583"/>
            <a:chOff x="2738758" y="3689304"/>
            <a:chExt cx="1457467" cy="1182582"/>
          </a:xfrm>
        </p:grpSpPr>
        <p:sp>
          <p:nvSpPr>
            <p:cNvPr id="20503" name="Oval 25"/>
            <p:cNvSpPr>
              <a:spLocks noChangeArrowheads="1"/>
            </p:cNvSpPr>
            <p:nvPr/>
          </p:nvSpPr>
          <p:spPr bwMode="auto">
            <a:xfrm rot="20766328">
              <a:off x="2738758" y="3833661"/>
              <a:ext cx="1407220" cy="10382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endParaRPr lang="en-US" altLang="en-US" dirty="0"/>
            </a:p>
          </p:txBody>
        </p:sp>
        <p:pic>
          <p:nvPicPr>
            <p:cNvPr id="20504" name="Picture 24" descr="SpottedUndies copy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49427" y="3689304"/>
              <a:ext cx="1446798"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495" name="Oval 32"/>
          <p:cNvSpPr>
            <a:spLocks noChangeArrowheads="1"/>
          </p:cNvSpPr>
          <p:nvPr/>
        </p:nvSpPr>
        <p:spPr bwMode="auto">
          <a:xfrm rot="-833672">
            <a:off x="6907190" y="2821152"/>
            <a:ext cx="1408112" cy="1038225"/>
          </a:xfrm>
          <a:prstGeom prst="ellipse">
            <a:avLst/>
          </a:prstGeom>
          <a:solidFill>
            <a:srgbClr val="83E3A8"/>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endParaRPr lang="en-US" altLang="en-US" dirty="0"/>
          </a:p>
        </p:txBody>
      </p:sp>
      <p:pic>
        <p:nvPicPr>
          <p:cNvPr id="20496" name="Picture 31" descr="Image" title="Ima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0550" y="2699116"/>
            <a:ext cx="1446212"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7" name="Text Box 35"/>
          <p:cNvSpPr txBox="1">
            <a:spLocks noChangeArrowheads="1"/>
          </p:cNvSpPr>
          <p:nvPr/>
        </p:nvSpPr>
        <p:spPr bwMode="auto">
          <a:xfrm>
            <a:off x="125253" y="1185574"/>
            <a:ext cx="8914803" cy="1938992"/>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rIns="0">
            <a:spAutoFit/>
          </a:bodyPr>
          <a:lstStyle>
            <a:lvl1pPr eaLnBrk="0" hangingPunct="0">
              <a:defRPr sz="2400">
                <a:solidFill>
                  <a:schemeClr val="tx1"/>
                </a:solidFill>
                <a:latin typeface="Arial" panose="020B0604020202020204" pitchFamily="34" charset="0"/>
                <a:cs typeface="Arial" panose="020B0604020202020204" pitchFamily="34" charset="0"/>
              </a:defRPr>
            </a:lvl1pPr>
            <a:lvl2pPr marL="742950" indent="-285750" eaLnBrk="0" hangingPunct="0">
              <a:defRPr sz="24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defRPr sz="2400">
                <a:solidFill>
                  <a:schemeClr val="tx1"/>
                </a:solidFill>
                <a:latin typeface="Arial" panose="020B0604020202020204" pitchFamily="34" charset="0"/>
                <a:cs typeface="Arial" panose="020B0604020202020204" pitchFamily="34" charset="0"/>
              </a:defRPr>
            </a:lvl4pPr>
            <a:lvl5pPr marL="2057400" indent="-228600" eaLnBrk="0" hangingPunct="0">
              <a:defRPr sz="24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cs typeface="Arial" panose="020B0604020202020204" pitchFamily="34" charset="0"/>
              </a:defRPr>
            </a:lvl9pPr>
          </a:lstStyle>
          <a:p>
            <a:pPr eaLnBrk="1" hangingPunct="1">
              <a:spcAft>
                <a:spcPct val="50000"/>
              </a:spcAft>
            </a:pPr>
            <a:r>
              <a:rPr lang="fr-FR" altLang="en-US" sz="2000" b="1" dirty="0">
                <a:solidFill>
                  <a:srgbClr val="FF0000"/>
                </a:solidFill>
                <a:latin typeface="Gill Sans MT" panose="020B0502020104020203" pitchFamily="34" charset="0"/>
              </a:rPr>
              <a:t>Si une femme choisit cette méthode, elle pourrait ressentir des effets secondaires. Ils ne sont habituellement pas signe de maladie</a:t>
            </a:r>
            <a:r>
              <a:rPr lang="en-US" altLang="en-US" sz="2000" b="1" dirty="0">
                <a:solidFill>
                  <a:srgbClr val="FF0000"/>
                </a:solidFill>
                <a:latin typeface="Gill Sans MT" panose="020B0502020104020203" pitchFamily="34" charset="0"/>
              </a:rPr>
              <a:t>.</a:t>
            </a:r>
            <a:r>
              <a:rPr lang="en-GB" altLang="en-US" sz="2000" b="1" dirty="0">
                <a:solidFill>
                  <a:srgbClr val="FF0000"/>
                </a:solidFill>
                <a:latin typeface="Gill Sans MT" panose="020B0502020104020203" pitchFamily="34" charset="0"/>
              </a:rPr>
              <a:t> </a:t>
            </a:r>
            <a:r>
              <a:rPr lang="fr-FR" altLang="en-US" sz="2000" b="1" dirty="0">
                <a:solidFill>
                  <a:srgbClr val="FF0000"/>
                </a:solidFill>
                <a:latin typeface="Gill Sans MT" panose="020B0502020104020203" pitchFamily="34" charset="0"/>
              </a:rPr>
              <a:t>S’atténuent habituellement au cours des premiers </a:t>
            </a:r>
            <a:r>
              <a:rPr lang="fr-FR" altLang="en-US" sz="2000" b="1" dirty="0" smtClean="0">
                <a:solidFill>
                  <a:srgbClr val="FF0000"/>
                </a:solidFill>
                <a:latin typeface="Gill Sans MT" panose="020B0502020104020203" pitchFamily="34" charset="0"/>
              </a:rPr>
              <a:t>mois.</a:t>
            </a:r>
            <a:endParaRPr lang="fr-FR" altLang="en-US" sz="2000" b="1" dirty="0">
              <a:solidFill>
                <a:srgbClr val="FF0000"/>
              </a:solidFill>
              <a:latin typeface="Gill Sans MT" panose="020B0502020104020203" pitchFamily="34" charset="0"/>
            </a:endParaRPr>
          </a:p>
          <a:p>
            <a:pPr eaLnBrk="1" hangingPunct="1">
              <a:spcAft>
                <a:spcPct val="50000"/>
              </a:spcAft>
            </a:pPr>
            <a:endParaRPr lang="en-US" altLang="en-US" sz="2000" b="1" i="1" dirty="0">
              <a:solidFill>
                <a:srgbClr val="FF3300"/>
              </a:solidFill>
              <a:latin typeface="Gill Sans MT" panose="020B0502020104020203" pitchFamily="34" charset="0"/>
            </a:endParaRPr>
          </a:p>
          <a:p>
            <a:pPr eaLnBrk="1" hangingPunct="1">
              <a:spcAft>
                <a:spcPct val="50000"/>
              </a:spcAft>
            </a:pPr>
            <a:endParaRPr lang="en-GB" altLang="en-US" sz="2000" b="1" i="1" dirty="0">
              <a:solidFill>
                <a:srgbClr val="FF3300"/>
              </a:solidFill>
            </a:endParaRPr>
          </a:p>
        </p:txBody>
      </p:sp>
      <p:sp>
        <p:nvSpPr>
          <p:cNvPr id="28" name="AutoShape 50"/>
          <p:cNvSpPr>
            <a:spLocks noChangeArrowheads="1"/>
          </p:cNvSpPr>
          <p:nvPr/>
        </p:nvSpPr>
        <p:spPr bwMode="auto">
          <a:xfrm>
            <a:off x="0" y="-16"/>
            <a:ext cx="9144000" cy="1154113"/>
          </a:xfrm>
          <a:prstGeom prst="rect">
            <a:avLst/>
          </a:prstGeom>
          <a:solidFill>
            <a:schemeClr val="tx2">
              <a:lumMod val="20000"/>
              <a:lumOff val="80000"/>
            </a:schemeClr>
          </a:solidFill>
          <a:ln>
            <a:noFill/>
            <a:headEnd/>
            <a:tailEnd/>
          </a:ln>
        </p:spPr>
        <p:style>
          <a:lnRef idx="2">
            <a:schemeClr val="dk1"/>
          </a:lnRef>
          <a:fillRef idx="1">
            <a:schemeClr val="lt1"/>
          </a:fillRef>
          <a:effectRef idx="0">
            <a:schemeClr val="dk1"/>
          </a:effectRef>
          <a:fontRef idx="minor">
            <a:schemeClr val="dk1"/>
          </a:fontRef>
        </p:style>
        <p:txBody>
          <a:bodyPr lIns="54000" tIns="10800" rIns="54000" bIns="10800" anchor="ctr" anchorCtr="1"/>
          <a:lstStyle/>
          <a:p>
            <a:pPr algn="r">
              <a:lnSpc>
                <a:spcPct val="90000"/>
              </a:lnSpc>
              <a:defRPr/>
            </a:pPr>
            <a:r>
              <a:rPr lang="en-GB" sz="2400" b="1" dirty="0" smtClean="0">
                <a:solidFill>
                  <a:srgbClr val="000000"/>
                </a:solidFill>
                <a:latin typeface="Gill Sans MT" panose="020B0502020104020203" pitchFamily="34" charset="0"/>
              </a:rPr>
              <a:t>Les </a:t>
            </a:r>
            <a:r>
              <a:rPr lang="en-GB" sz="2400" b="1" dirty="0" err="1" smtClean="0">
                <a:solidFill>
                  <a:srgbClr val="000000"/>
                </a:solidFill>
                <a:latin typeface="Gill Sans MT" panose="020B0502020104020203" pitchFamily="34" charset="0"/>
              </a:rPr>
              <a:t>effets</a:t>
            </a:r>
            <a:r>
              <a:rPr lang="en-GB" sz="2400" b="1" dirty="0" smtClean="0">
                <a:solidFill>
                  <a:srgbClr val="000000"/>
                </a:solidFill>
                <a:latin typeface="Gill Sans MT" panose="020B0502020104020203" pitchFamily="34" charset="0"/>
              </a:rPr>
              <a:t> </a:t>
            </a:r>
            <a:r>
              <a:rPr lang="en-GB" sz="2400" b="1" dirty="0" err="1" smtClean="0">
                <a:solidFill>
                  <a:srgbClr val="000000"/>
                </a:solidFill>
                <a:latin typeface="Gill Sans MT" panose="020B0502020104020203" pitchFamily="34" charset="0"/>
              </a:rPr>
              <a:t>secondaires</a:t>
            </a:r>
            <a:r>
              <a:rPr lang="en-GB" sz="2400" b="1" dirty="0" smtClean="0">
                <a:solidFill>
                  <a:srgbClr val="000000"/>
                </a:solidFill>
                <a:latin typeface="Gill Sans MT" panose="020B0502020104020203" pitchFamily="34" charset="0"/>
              </a:rPr>
              <a:t> </a:t>
            </a:r>
            <a:r>
              <a:rPr lang="en-GB" sz="2400" b="1" dirty="0" err="1" smtClean="0">
                <a:solidFill>
                  <a:srgbClr val="000000"/>
                </a:solidFill>
                <a:latin typeface="Gill Sans MT" panose="020B0502020104020203" pitchFamily="34" charset="0"/>
              </a:rPr>
              <a:t>possibles</a:t>
            </a:r>
            <a:endParaRPr lang="en-GB" sz="2400" b="1" dirty="0">
              <a:solidFill>
                <a:srgbClr val="000000"/>
              </a:solidFill>
              <a:latin typeface="Gill Sans MT" panose="020B0502020104020203" pitchFamily="34" charset="0"/>
            </a:endParaRPr>
          </a:p>
        </p:txBody>
      </p:sp>
      <p:sp>
        <p:nvSpPr>
          <p:cNvPr id="2" name="Slide Number Placeholder 1"/>
          <p:cNvSpPr>
            <a:spLocks noGrp="1"/>
          </p:cNvSpPr>
          <p:nvPr>
            <p:ph type="sldNum" sz="quarter" idx="10"/>
          </p:nvPr>
        </p:nvSpPr>
        <p:spPr/>
        <p:txBody>
          <a:bodyPr/>
          <a:lstStyle/>
          <a:p>
            <a:pPr>
              <a:defRPr/>
            </a:pPr>
            <a:fld id="{EBC1EBD9-0337-43EE-B526-2D0F89511152}" type="slidenum">
              <a:rPr lang="en-US" smtClean="0"/>
              <a:pPr>
                <a:defRPr/>
              </a:pPr>
              <a:t>8</a:t>
            </a:fld>
            <a:endParaRPr lang="en-US" dirty="0"/>
          </a:p>
        </p:txBody>
      </p:sp>
      <p:sp>
        <p:nvSpPr>
          <p:cNvPr id="26" name="AutoShape 53"/>
          <p:cNvSpPr>
            <a:spLocks noChangeArrowheads="1"/>
          </p:cNvSpPr>
          <p:nvPr/>
        </p:nvSpPr>
        <p:spPr bwMode="auto">
          <a:xfrm>
            <a:off x="125253" y="86518"/>
            <a:ext cx="1259078" cy="981075"/>
          </a:xfrm>
          <a:prstGeom prst="roundRect">
            <a:avLst>
              <a:gd name="adj" fmla="val 16667"/>
            </a:avLst>
          </a:prstGeom>
          <a:solidFill>
            <a:schemeClr val="bg2">
              <a:lumMod val="40000"/>
              <a:lumOff val="60000"/>
            </a:schemeClr>
          </a:solidFill>
          <a:ln w="9525">
            <a:solidFill>
              <a:schemeClr val="tx1"/>
            </a:solidFill>
            <a:round/>
            <a:headEnd/>
            <a:tailEnd/>
          </a:ln>
          <a:effectLst/>
          <a:extLst/>
        </p:spPr>
        <p:txBody>
          <a:bodyPr lIns="54000" tIns="10800" rIns="54000" bIns="10800" anchor="ctr" anchorCtr="1"/>
          <a:lstStyle/>
          <a:p>
            <a:pPr algn="ctr" eaLnBrk="0" hangingPunct="0">
              <a:lnSpc>
                <a:spcPct val="90000"/>
              </a:lnSpc>
              <a:defRPr/>
            </a:pPr>
            <a:endParaRPr lang="en-GB" sz="1600" b="1" dirty="0">
              <a:solidFill>
                <a:srgbClr val="000000"/>
              </a:solidFill>
              <a:latin typeface="Arial" charset="0"/>
              <a:cs typeface="+mn-cs"/>
            </a:endParaRPr>
          </a:p>
        </p:txBody>
      </p:sp>
      <p:sp>
        <p:nvSpPr>
          <p:cNvPr id="27" name="Text Box 58"/>
          <p:cNvSpPr txBox="1">
            <a:spLocks noChangeArrowheads="1"/>
          </p:cNvSpPr>
          <p:nvPr/>
        </p:nvSpPr>
        <p:spPr bwMode="auto">
          <a:xfrm>
            <a:off x="178005" y="162118"/>
            <a:ext cx="1153573" cy="261610"/>
          </a:xfrm>
          <a:prstGeom prst="rect">
            <a:avLst/>
          </a:prstGeom>
          <a:solidFill>
            <a:schemeClr val="bg2">
              <a:lumMod val="40000"/>
              <a:lumOff val="60000"/>
            </a:schemeClr>
          </a:solidFill>
          <a:ln w="9525">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gn="ctr" eaLnBrk="0" hangingPunct="0">
              <a:spcBef>
                <a:spcPct val="50000"/>
              </a:spcBef>
              <a:defRPr/>
            </a:pPr>
            <a:r>
              <a:rPr lang="en-GB" sz="1100" b="1" dirty="0" smtClean="0">
                <a:solidFill>
                  <a:srgbClr val="000000"/>
                </a:solidFill>
                <a:latin typeface="Gill Sans MT" panose="020B0502020104020203" pitchFamily="34" charset="0"/>
                <a:cs typeface="+mn-cs"/>
              </a:rPr>
              <a:t>DIU au </a:t>
            </a:r>
            <a:r>
              <a:rPr lang="en-GB" sz="1100" b="1" dirty="0" err="1" smtClean="0">
                <a:solidFill>
                  <a:srgbClr val="000000"/>
                </a:solidFill>
                <a:latin typeface="Gill Sans MT" panose="020B0502020104020203" pitchFamily="34" charset="0"/>
                <a:cs typeface="+mn-cs"/>
              </a:rPr>
              <a:t>cuivre</a:t>
            </a:r>
            <a:endParaRPr lang="en-GB" sz="1100" b="1" u="sng" dirty="0">
              <a:solidFill>
                <a:srgbClr val="000000"/>
              </a:solidFill>
              <a:latin typeface="Gill Sans MT" panose="020B0502020104020203" pitchFamily="34" charset="0"/>
              <a:cs typeface="+mn-cs"/>
            </a:endParaRPr>
          </a:p>
        </p:txBody>
      </p:sp>
      <p:pic>
        <p:nvPicPr>
          <p:cNvPr id="31" name="Picture 74" descr="DIU au cuivre" title="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6122" y="423728"/>
            <a:ext cx="774207" cy="585351"/>
          </a:xfrm>
          <a:prstGeom prst="rect">
            <a:avLst/>
          </a:prstGeom>
          <a:solidFill>
            <a:schemeClr val="bg2">
              <a:lumMod val="40000"/>
              <a:lumOff val="60000"/>
            </a:schemeClr>
          </a:solidFill>
          <a:ln w="9525">
            <a:noFill/>
            <a:miter lim="800000"/>
            <a:headEnd/>
            <a:tailEnd/>
          </a:ln>
          <a:extLst/>
        </p:spPr>
      </p:pic>
    </p:spTree>
    <p:extLst>
      <p:ext uri="{BB962C8B-B14F-4D97-AF65-F5344CB8AC3E}">
        <p14:creationId xmlns:p14="http://schemas.microsoft.com/office/powerpoint/2010/main" val="3157101233"/>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450850" y="533399"/>
            <a:ext cx="8229600" cy="1008063"/>
          </a:xfrm>
        </p:spPr>
        <p:txBody>
          <a:bodyPr/>
          <a:lstStyle/>
          <a:p>
            <a:pPr>
              <a:lnSpc>
                <a:spcPct val="95000"/>
              </a:lnSpc>
            </a:pPr>
            <a:r>
              <a:rPr lang="fr-FR" altLang="en-US" sz="3600" dirty="0"/>
              <a:t>Conseiller sur les effets </a:t>
            </a:r>
            <a:r>
              <a:rPr lang="fr-FR" altLang="en-US" sz="3600" dirty="0" smtClean="0"/>
              <a:t>secondaires</a:t>
            </a:r>
            <a:endParaRPr lang="en-US" altLang="en-US" sz="3600" dirty="0">
              <a:ea typeface="ＭＳ Ｐゴシック" pitchFamily="34" charset="-128"/>
            </a:endParaRPr>
          </a:p>
        </p:txBody>
      </p:sp>
      <p:sp>
        <p:nvSpPr>
          <p:cNvPr id="242691" name="Rectangle 3"/>
          <p:cNvSpPr>
            <a:spLocks noGrp="1" noChangeArrowheads="1"/>
          </p:cNvSpPr>
          <p:nvPr>
            <p:ph type="body" idx="4294967295"/>
          </p:nvPr>
        </p:nvSpPr>
        <p:spPr>
          <a:xfrm>
            <a:off x="487680" y="1524000"/>
            <a:ext cx="8229600" cy="4528932"/>
          </a:xfrm>
        </p:spPr>
        <p:txBody>
          <a:bodyPr>
            <a:spAutoFit/>
          </a:bodyPr>
          <a:lstStyle/>
          <a:p>
            <a:pPr>
              <a:lnSpc>
                <a:spcPct val="95000"/>
              </a:lnSpc>
              <a:spcBef>
                <a:spcPct val="50000"/>
              </a:spcBef>
            </a:pPr>
            <a:r>
              <a:rPr lang="fr-FR" altLang="en-US" sz="2200" dirty="0" smtClean="0"/>
              <a:t>Avant la pose, décrire les effets secondaires courants</a:t>
            </a:r>
            <a:r>
              <a:rPr lang="fr-FR" altLang="en-US" sz="2200" dirty="0"/>
              <a:t> :</a:t>
            </a:r>
          </a:p>
          <a:p>
            <a:pPr lvl="1">
              <a:lnSpc>
                <a:spcPct val="95000"/>
              </a:lnSpc>
              <a:spcBef>
                <a:spcPct val="25000"/>
              </a:spcBef>
            </a:pPr>
            <a:r>
              <a:rPr lang="fr-FR" altLang="en-US" sz="2000" dirty="0"/>
              <a:t>Règles plus </a:t>
            </a:r>
            <a:r>
              <a:rPr lang="fr-FR" altLang="en-US" sz="2000" dirty="0" smtClean="0"/>
              <a:t>longues </a:t>
            </a:r>
            <a:r>
              <a:rPr lang="fr-FR" altLang="en-US" sz="2000" dirty="0"/>
              <a:t>ou plus abondantes</a:t>
            </a:r>
          </a:p>
          <a:p>
            <a:pPr lvl="1">
              <a:lnSpc>
                <a:spcPct val="95000"/>
              </a:lnSpc>
              <a:spcBef>
                <a:spcPct val="25000"/>
              </a:spcBef>
            </a:pPr>
            <a:r>
              <a:rPr lang="fr-FR" altLang="en-US" sz="2000" dirty="0"/>
              <a:t>Crampes durant les règles</a:t>
            </a:r>
          </a:p>
          <a:p>
            <a:pPr lvl="1">
              <a:lnSpc>
                <a:spcPct val="95000"/>
              </a:lnSpc>
              <a:spcBef>
                <a:spcPct val="25000"/>
              </a:spcBef>
            </a:pPr>
            <a:r>
              <a:rPr lang="fr-FR" altLang="en-US" sz="2000" dirty="0" err="1"/>
              <a:t>Saignotements</a:t>
            </a:r>
            <a:r>
              <a:rPr lang="fr-FR" altLang="en-US" sz="2000" dirty="0"/>
              <a:t> entre les règles</a:t>
            </a:r>
          </a:p>
          <a:p>
            <a:pPr>
              <a:lnSpc>
                <a:spcPct val="95000"/>
              </a:lnSpc>
              <a:spcBef>
                <a:spcPct val="65000"/>
              </a:spcBef>
            </a:pPr>
            <a:r>
              <a:rPr lang="fr-FR" altLang="en-US" sz="2200" dirty="0"/>
              <a:t>Expliquer que les effets secondaires :</a:t>
            </a:r>
          </a:p>
          <a:p>
            <a:pPr lvl="1">
              <a:lnSpc>
                <a:spcPct val="95000"/>
              </a:lnSpc>
              <a:spcBef>
                <a:spcPct val="25000"/>
              </a:spcBef>
            </a:pPr>
            <a:r>
              <a:rPr lang="fr-FR" altLang="en-US" sz="2000" dirty="0"/>
              <a:t>Ne sont pas signes de maladie</a:t>
            </a:r>
          </a:p>
          <a:p>
            <a:pPr lvl="1">
              <a:lnSpc>
                <a:spcPct val="95000"/>
              </a:lnSpc>
              <a:spcBef>
                <a:spcPct val="25000"/>
              </a:spcBef>
            </a:pPr>
            <a:r>
              <a:rPr lang="fr-FR" altLang="en-US" sz="2000" dirty="0"/>
              <a:t>S’atténuent habituellement au cours des 3 à 6 premiers mois</a:t>
            </a:r>
          </a:p>
          <a:p>
            <a:pPr>
              <a:lnSpc>
                <a:spcPct val="95000"/>
              </a:lnSpc>
              <a:spcBef>
                <a:spcPct val="65000"/>
              </a:spcBef>
            </a:pPr>
            <a:r>
              <a:rPr lang="fr-FR" altLang="en-US" sz="2200" dirty="0"/>
              <a:t>Encourager la cliente à revenir en cas de questions ou d’inquiétudes</a:t>
            </a:r>
          </a:p>
          <a:p>
            <a:pPr>
              <a:lnSpc>
                <a:spcPct val="95000"/>
              </a:lnSpc>
              <a:spcBef>
                <a:spcPct val="65000"/>
              </a:spcBef>
            </a:pPr>
            <a:r>
              <a:rPr lang="fr-FR" altLang="en-US" sz="2200" dirty="0"/>
              <a:t>Si la cliente ne peut tolérer les effets secondaires, il peut être nécessaire de traiter les symptômes liés aux effets secondaires ou d’arrêter d’utiliser la méthode</a:t>
            </a:r>
            <a:endParaRPr lang="en-US" altLang="en-US" sz="2600" b="1" i="1" dirty="0">
              <a:solidFill>
                <a:srgbClr val="E20000"/>
              </a:solidFill>
              <a:ea typeface="ＭＳ Ｐゴシック" pitchFamily="34" charset="-128"/>
            </a:endParaRPr>
          </a:p>
        </p:txBody>
      </p:sp>
      <p:sp>
        <p:nvSpPr>
          <p:cNvPr id="2" name="Slide Number Placeholder 1"/>
          <p:cNvSpPr>
            <a:spLocks noGrp="1"/>
          </p:cNvSpPr>
          <p:nvPr>
            <p:ph type="sldNum" sz="quarter" idx="10"/>
          </p:nvPr>
        </p:nvSpPr>
        <p:spPr/>
        <p:txBody>
          <a:bodyPr/>
          <a:lstStyle/>
          <a:p>
            <a:pPr>
              <a:defRPr/>
            </a:pPr>
            <a:fld id="{EBC1EBD9-0337-43EE-B526-2D0F89511152}" type="slidenum">
              <a:rPr lang="en-US" smtClean="0"/>
              <a:pPr>
                <a:defRPr/>
              </a:pPr>
              <a:t>9</a:t>
            </a:fld>
            <a:endParaRPr lang="en-US" dirty="0"/>
          </a:p>
        </p:txBody>
      </p:sp>
    </p:spTree>
    <p:extLst>
      <p:ext uri="{BB962C8B-B14F-4D97-AF65-F5344CB8AC3E}">
        <p14:creationId xmlns:p14="http://schemas.microsoft.com/office/powerpoint/2010/main" val="148327262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MCSP_PowerPoint_Template">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2.xml><?xml version="1.0" encoding="utf-8"?>
<a:theme xmlns:a="http://schemas.openxmlformats.org/drawingml/2006/main" name="1_Office Theme">
  <a:themeElements>
    <a:clrScheme name="MCSP Colors B">
      <a:dk1>
        <a:srgbClr val="000000"/>
      </a:dk1>
      <a:lt1>
        <a:srgbClr val="777777"/>
      </a:lt1>
      <a:dk2>
        <a:srgbClr val="002A6C"/>
      </a:dk2>
      <a:lt2>
        <a:srgbClr val="9DBFE5"/>
      </a:lt2>
      <a:accent1>
        <a:srgbClr val="367A52"/>
      </a:accent1>
      <a:accent2>
        <a:srgbClr val="0090B6"/>
      </a:accent2>
      <a:accent3>
        <a:srgbClr val="914E71"/>
      </a:accent3>
      <a:accent4>
        <a:srgbClr val="79578F"/>
      </a:accent4>
      <a:accent5>
        <a:srgbClr val="D5B4E4"/>
      </a:accent5>
      <a:accent6>
        <a:srgbClr val="667B8C"/>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391D8734-B467-4542-BC34-5B5C5FCA399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Final Documents Content Type" ma:contentTypeID="0x010100B9FB6409CD70674ABB5349969E1C67F6005E75EE04991F3F42B99E754BF7D97C4B" ma:contentTypeVersion="32" ma:contentTypeDescription="" ma:contentTypeScope="" ma:versionID="2062ad570f68123f8ffbd9255c7da6f6">
  <xsd:schema xmlns:xsd="http://www.w3.org/2001/XMLSchema" xmlns:xs="http://www.w3.org/2001/XMLSchema" xmlns:p="http://schemas.microsoft.com/office/2006/metadata/properties" xmlns:ns2="f0785ec1-1048-4400-be50-ab24b43b924b" xmlns:ns3="http://schemas.microsoft.com/sharepoint.v3" xmlns:ns4="http://schemas.microsoft.com/sharepoint/v4" targetNamespace="http://schemas.microsoft.com/office/2006/metadata/properties" ma:root="true" ma:fieldsID="1f7b3acda92a2d9b171bfad4ad2fe3a4" ns2:_="" ns3:_="" ns4:_="">
    <xsd:import namespace="f0785ec1-1048-4400-be50-ab24b43b924b"/>
    <xsd:import namespace="http://schemas.microsoft.com/sharepoint.v3"/>
    <xsd:import namespace="http://schemas.microsoft.com/sharepoint/v4"/>
    <xsd:element name="properties">
      <xsd:complexType>
        <xsd:sequence>
          <xsd:element name="documentManagement">
            <xsd:complexType>
              <xsd:all>
                <xsd:element ref="ns2:Country_x0020_Technical_x0020_Team" minOccurs="0"/>
                <xsd:element ref="ns2:Description_x002f_Notes" minOccurs="0"/>
                <xsd:element ref="ns2:o1270e96c55b4d968cd1b3c2f154ff87" minOccurs="0"/>
                <xsd:element ref="ns2:TaxCatchAll" minOccurs="0"/>
                <xsd:element ref="ns2:TaxCatchAllLabel" minOccurs="0"/>
                <xsd:element ref="ns2:d752e56ead884e3fa239de669a13281d" minOccurs="0"/>
                <xsd:element ref="ns3:CategoryDescription" minOccurs="0"/>
                <xsd:element ref="ns2:a55e2a9178474b4bb01140e591eaac61" minOccurs="0"/>
                <xsd:element ref="ns2:k4fa48eb2d7b427a813ce27bfad0cec3" minOccurs="0"/>
                <xsd:element ref="ns2:c25934d968004dbc9e688abe03a61615" minOccurs="0"/>
                <xsd:element ref="ns2:k427ab633b7b4938a54a20aba39a9ba7"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785ec1-1048-4400-be50-ab24b43b924b" elementFormDefault="qualified">
    <xsd:import namespace="http://schemas.microsoft.com/office/2006/documentManagement/types"/>
    <xsd:import namespace="http://schemas.microsoft.com/office/infopath/2007/PartnerControls"/>
    <xsd:element name="Country_x0020_Technical_x0020_Team" ma:index="1" nillable="true" ma:displayName="MCSP Team" ma:default="Immunization" ma:internalName="Country_x0020_Technical_x0020_Team">
      <xsd:simpleType>
        <xsd:restriction base="dms:Text">
          <xsd:maxLength value="255"/>
        </xsd:restriction>
      </xsd:simpleType>
    </xsd:element>
    <xsd:element name="Description_x002f_Notes" ma:index="8" nillable="true" ma:displayName="Description/Notes" ma:internalName="Description_x002F_Notes" ma:readOnly="false">
      <xsd:simpleType>
        <xsd:restriction base="dms:Note">
          <xsd:maxLength value="255"/>
        </xsd:restriction>
      </xsd:simpleType>
    </xsd:element>
    <xsd:element name="o1270e96c55b4d968cd1b3c2f154ff87" ma:index="10" nillable="true" ma:taxonomy="true" ma:internalName="o1270e96c55b4d968cd1b3c2f154ff87" ma:taxonomyFieldName="Country_x0020_Team" ma:displayName="Country Team Tags" ma:readOnly="false" ma:default="" ma:fieldId="{81270e96-c55b-4d96-8cd1-b3c2f154ff87}" ma:taxonomyMulti="true" ma:sspId="ec767cac-7ca2-4fcb-9b87-cea637044337" ma:termSetId="d4b10962-4fd8-4b73-804a-123b6a8997e6"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64b7ccb9-42e3-4c7c-9f7c-42ec49a0b118}" ma:internalName="TaxCatchAll" ma:showField="CatchAllData"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64b7ccb9-42e3-4c7c-9f7c-42ec49a0b118}" ma:internalName="TaxCatchAllLabel" ma:readOnly="true" ma:showField="CatchAllDataLabel" ma:web="f0785ec1-1048-4400-be50-ab24b43b924b">
      <xsd:complexType>
        <xsd:complexContent>
          <xsd:extension base="dms:MultiChoiceLookup">
            <xsd:sequence>
              <xsd:element name="Value" type="dms:Lookup" maxOccurs="unbounded" minOccurs="0" nillable="true"/>
            </xsd:sequence>
          </xsd:extension>
        </xsd:complexContent>
      </xsd:complexType>
    </xsd:element>
    <xsd:element name="d752e56ead884e3fa239de669a13281d" ma:index="14" nillable="true" ma:taxonomy="true" ma:internalName="d752e56ead884e3fa239de669a13281d" ma:taxonomyFieldName="Cross_x002d_cutting_x0020_Team" ma:displayName="Cross-cutting Area Tags" ma:readOnly="false" ma:default="" ma:fieldId="{d752e56e-ad88-4e3f-a239-de669a13281d}" ma:taxonomyMulti="true" ma:sspId="ec767cac-7ca2-4fcb-9b87-cea637044337" ma:termSetId="bf6245ec-2970-481b-b576-f0bd14ff4328" ma:anchorId="00000000-0000-0000-0000-000000000000" ma:open="false" ma:isKeyword="false">
      <xsd:complexType>
        <xsd:sequence>
          <xsd:element ref="pc:Terms" minOccurs="0" maxOccurs="1"/>
        </xsd:sequence>
      </xsd:complexType>
    </xsd:element>
    <xsd:element name="a55e2a9178474b4bb01140e591eaac61" ma:index="17" nillable="true" ma:taxonomy="true" ma:internalName="a55e2a9178474b4bb01140e591eaac61" ma:taxonomyFieldName="Descriptive_x0020_Tags" ma:displayName="Organization/Initiative Tags" ma:default="" ma:fieldId="{a55e2a91-7847-4b4b-b011-40e591eaac61}" ma:taxonomyMulti="true" ma:sspId="ec767cac-7ca2-4fcb-9b87-cea637044337" ma:termSetId="bb3207ae-ec12-4e3b-99d0-1ac6a33ead5e" ma:anchorId="00000000-0000-0000-0000-000000000000" ma:open="true" ma:isKeyword="false">
      <xsd:complexType>
        <xsd:sequence>
          <xsd:element ref="pc:Terms" minOccurs="0" maxOccurs="1"/>
        </xsd:sequence>
      </xsd:complexType>
    </xsd:element>
    <xsd:element name="k4fa48eb2d7b427a813ce27bfad0cec3" ma:index="19" nillable="true" ma:taxonomy="true" ma:internalName="k4fa48eb2d7b427a813ce27bfad0cec3" ma:taxonomyFieldName="Technical_x0020_Team" ma:displayName="Technical Area Tags" ma:readOnly="false" ma:default="" ma:fieldId="{44fa48eb-2d7b-427a-813c-e27bfad0cec3}" ma:taxonomyMulti="true" ma:sspId="ec767cac-7ca2-4fcb-9b87-cea637044337" ma:termSetId="b068aada-bd63-4acb-8779-dfe704f14a94" ma:anchorId="00000000-0000-0000-0000-000000000000" ma:open="false" ma:isKeyword="false">
      <xsd:complexType>
        <xsd:sequence>
          <xsd:element ref="pc:Terms" minOccurs="0" maxOccurs="1"/>
        </xsd:sequence>
      </xsd:complexType>
    </xsd:element>
    <xsd:element name="c25934d968004dbc9e688abe03a61615" ma:index="21" nillable="true" ma:taxonomy="true" ma:internalName="c25934d968004dbc9e688abe03a61615" ma:taxonomyFieldName="Content_x0020_Type" ma:displayName="Resource Type Tags" ma:readOnly="false" ma:default="" ma:fieldId="{c25934d9-6800-4dbc-9e68-8abe03a61615}" ma:taxonomyMulti="true" ma:sspId="ec767cac-7ca2-4fcb-9b87-cea637044337" ma:termSetId="72d02951-e07e-491d-8c93-fb4f0370e9ba" ma:anchorId="00000000-0000-0000-0000-000000000000" ma:open="true" ma:isKeyword="false">
      <xsd:complexType>
        <xsd:sequence>
          <xsd:element ref="pc:Terms" minOccurs="0" maxOccurs="1"/>
        </xsd:sequence>
      </xsd:complexType>
    </xsd:element>
    <xsd:element name="k427ab633b7b4938a54a20aba39a9ba7" ma:index="23" nillable="true" ma:taxonomy="true" ma:internalName="k427ab633b7b4938a54a20aba39a9ba7" ma:taxonomyFieldName="Intervention_x0020_Type" ma:displayName="Intervention Type Tags" ma:default="" ma:fieldId="{4427ab63-3b7b-4938-a54a-20aba39a9ba7}" ma:taxonomyMulti="true" ma:sspId="ec767cac-7ca2-4fcb-9b87-cea637044337" ma:termSetId="b58302f1-69ce-475b-8c6e-4b62fb5d1090"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16" nillable="true" ma:displayName="Description" ma:hidden="true" ma:internalName="CategoryDescrip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25"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f0785ec1-1048-4400-be50-ab24b43b924b"/>
    <Description_x002f_Notes xmlns="f0785ec1-1048-4400-be50-ab24b43b924b" xsi:nil="true"/>
    <a55e2a9178474b4bb01140e591eaac61 xmlns="f0785ec1-1048-4400-be50-ab24b43b924b">
      <Terms xmlns="http://schemas.microsoft.com/office/infopath/2007/PartnerControls"/>
    </a55e2a9178474b4bb01140e591eaac61>
    <k4fa48eb2d7b427a813ce27bfad0cec3 xmlns="f0785ec1-1048-4400-be50-ab24b43b924b">
      <Terms xmlns="http://schemas.microsoft.com/office/infopath/2007/PartnerControls"/>
    </k4fa48eb2d7b427a813ce27bfad0cec3>
    <o1270e96c55b4d968cd1b3c2f154ff87 xmlns="f0785ec1-1048-4400-be50-ab24b43b924b">
      <Terms xmlns="http://schemas.microsoft.com/office/infopath/2007/PartnerControls"/>
    </o1270e96c55b4d968cd1b3c2f154ff87>
    <IconOverlay xmlns="http://schemas.microsoft.com/sharepoint/v4" xsi:nil="true"/>
    <c25934d968004dbc9e688abe03a61615 xmlns="f0785ec1-1048-4400-be50-ab24b43b924b">
      <Terms xmlns="http://schemas.microsoft.com/office/infopath/2007/PartnerControls"/>
    </c25934d968004dbc9e688abe03a61615>
    <d752e56ead884e3fa239de669a13281d xmlns="f0785ec1-1048-4400-be50-ab24b43b924b">
      <Terms xmlns="http://schemas.microsoft.com/office/infopath/2007/PartnerControls"/>
    </d752e56ead884e3fa239de669a13281d>
    <CategoryDescription xmlns="http://schemas.microsoft.com/sharepoint.v3" xsi:nil="true"/>
    <k427ab633b7b4938a54a20aba39a9ba7 xmlns="f0785ec1-1048-4400-be50-ab24b43b924b">
      <Terms xmlns="http://schemas.microsoft.com/office/infopath/2007/PartnerControls"/>
    </k427ab633b7b4938a54a20aba39a9ba7>
    <Country_x0020_Technical_x0020_Team xmlns="f0785ec1-1048-4400-be50-ab24b43b924b">Immunization</Country_x0020_Technical_x0020_Team>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764015B4606503448E0E41DD172FBAD0" ma:contentTypeVersion="5" ma:contentTypeDescription="Create a new document." ma:contentTypeScope="" ma:versionID="1d126b52a368fdd59acade5861dbcad8">
  <xsd:schema xmlns:xsd="http://www.w3.org/2001/XMLSchema" xmlns:xs="http://www.w3.org/2001/XMLSchema" xmlns:p="http://schemas.microsoft.com/office/2006/metadata/properties" xmlns:ns2="75e13fa6-3636-4522-b057-3e839aca7cce" xmlns:ns3="2bb15dd5-7207-4135-a7a1-abdf667a1ee3" targetNamespace="http://schemas.microsoft.com/office/2006/metadata/properties" ma:root="true" ma:fieldsID="9d18dafbffab8b707a6cdb5001af61ae" ns2:_="" ns3:_="">
    <xsd:import namespace="75e13fa6-3636-4522-b057-3e839aca7cce"/>
    <xsd:import namespace="2bb15dd5-7207-4135-a7a1-abdf667a1ee3"/>
    <xsd:element name="properties">
      <xsd:complexType>
        <xsd:sequence>
          <xsd:element name="documentManagement">
            <xsd:complexType>
              <xsd:all>
                <xsd:element ref="ns2:_dlc_DocId" minOccurs="0"/>
                <xsd:element ref="ns2:_dlc_DocIdUrl" minOccurs="0"/>
                <xsd:element ref="ns2:_dlc_DocIdPersistId" minOccurs="0"/>
                <xsd:element ref="ns3:PPSMA_Descrip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e13fa6-3636-4522-b057-3e839aca7cc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2bb15dd5-7207-4135-a7a1-abdf667a1ee3" elementFormDefault="qualified">
    <xsd:import namespace="http://schemas.microsoft.com/office/2006/documentManagement/types"/>
    <xsd:import namespace="http://schemas.microsoft.com/office/infopath/2007/PartnerControls"/>
    <xsd:element name="PPSMA_Description" ma:index="11" nillable="true" ma:displayName="Description" ma:description="Description of document" ma:internalName="PPSMA_Description">
      <xsd:simpleType>
        <xsd:restriction base="dms:Note">
          <xsd:maxLength value="4000"/>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39AF2C9-9B3D-4DBD-BD31-108E7415EB78}"/>
</file>

<file path=customXml/itemProps2.xml><?xml version="1.0" encoding="utf-8"?>
<ds:datastoreItem xmlns:ds="http://schemas.openxmlformats.org/officeDocument/2006/customXml" ds:itemID="{1EF93955-957A-496F-8736-8AFF84094CA6}"/>
</file>

<file path=customXml/itemProps3.xml><?xml version="1.0" encoding="utf-8"?>
<ds:datastoreItem xmlns:ds="http://schemas.openxmlformats.org/officeDocument/2006/customXml" ds:itemID="{C39A011C-0E51-4428-BFB1-667872945D4F}"/>
</file>

<file path=customXml/itemProps4.xml><?xml version="1.0" encoding="utf-8"?>
<ds:datastoreItem xmlns:ds="http://schemas.openxmlformats.org/officeDocument/2006/customXml" ds:itemID="{C544FFD2-48BD-4516-9889-18B6EE9A4D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e13fa6-3636-4522-b057-3e839aca7cce"/>
    <ds:schemaRef ds:uri="2bb15dd5-7207-4135-a7a1-abdf667a1e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MCSP_PowerPoint_Template</Template>
  <TotalTime>1048</TotalTime>
  <Words>1543</Words>
  <Application>Microsoft Office PowerPoint</Application>
  <PresentationFormat>On-screen Show (4:3)</PresentationFormat>
  <Paragraphs>165</Paragraphs>
  <Slides>15</Slides>
  <Notes>15</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15</vt:i4>
      </vt:variant>
    </vt:vector>
  </HeadingPairs>
  <TitlesOfParts>
    <vt:vector size="24" baseType="lpstr">
      <vt:lpstr>ＭＳ Ｐゴシック</vt:lpstr>
      <vt:lpstr>Arial</vt:lpstr>
      <vt:lpstr>Calibri</vt:lpstr>
      <vt:lpstr>Gill Sans MT</vt:lpstr>
      <vt:lpstr>Times New Roman</vt:lpstr>
      <vt:lpstr>Wingdings</vt:lpstr>
      <vt:lpstr>Zapf Dingbats</vt:lpstr>
      <vt:lpstr>MCSP_PowerPoint_Template</vt:lpstr>
      <vt:lpstr>1_Office Theme</vt:lpstr>
      <vt:lpstr>Dispositif intra-utérin pour la période d’intervalle (DIU T 380A au cuivre) </vt:lpstr>
      <vt:lpstr>Introduction aux DIU</vt:lpstr>
      <vt:lpstr>PowerPoint Presentation</vt:lpstr>
      <vt:lpstr>DIU : Mécanisme d’action</vt:lpstr>
      <vt:lpstr>Le diu est sans risque pour la majorite des femmes</vt:lpstr>
      <vt:lpstr>PowerPoint Presentation</vt:lpstr>
      <vt:lpstr>Pourquoi les femmes préfèrent le DIU ? </vt:lpstr>
      <vt:lpstr>PowerPoint Presentation</vt:lpstr>
      <vt:lpstr>Conseiller sur les effets secondaires</vt:lpstr>
      <vt:lpstr>Quels sont les risques pour la santé ?</vt:lpstr>
      <vt:lpstr>Quels sont les risques pour la santé ? (suite) </vt:lpstr>
      <vt:lpstr>Quels sont les risques pour la santé ? (suite) </vt:lpstr>
      <vt:lpstr>A qui ne convient pas le DIU ?  (CRM de l’OMS Catégorie 4)</vt:lpstr>
      <vt:lpstr>Résumé</vt:lpstr>
      <vt:lpstr>PowerPoint Presentation</vt:lpstr>
    </vt:vector>
  </TitlesOfParts>
  <Company>Jhpiego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6 : Dispositif intra-utérin pour la période d’intervalle</dc:title>
  <dc:creator>lelliott;Maternal and Child Survival Program</dc:creator>
  <cp:keywords>MCSP, USAID, MLDA</cp:keywords>
  <cp:lastModifiedBy>Katherine Bisulca</cp:lastModifiedBy>
  <cp:revision>122</cp:revision>
  <cp:lastPrinted>2018-04-12T20:40:04Z</cp:lastPrinted>
  <dcterms:created xsi:type="dcterms:W3CDTF">2016-01-29T17:12:16Z</dcterms:created>
  <dcterms:modified xsi:type="dcterms:W3CDTF">2018-04-13T13:43:36Z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0x010100B9FB6409CD70674ABB5349969E1C67F6005E75EE04991F3F42B99E754BF7D97C4B</vt:lpwstr>
  </property>
  <property fmtid="{D5CDD505-2E9C-101B-9397-08002B2CF9AE}" pid="3" name="_dlc_DocIdItemGuid">
    <vt:lpwstr>9ccc6841-61de-4de9-9802-a9469ce21bcc</vt:lpwstr>
  </property>
</Properties>
</file>