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  <p:sldMasterId id="2147483682" r:id="rId2"/>
  </p:sldMasterIdLst>
  <p:notesMasterIdLst>
    <p:notesMasterId r:id="rId15"/>
  </p:notesMasterIdLst>
  <p:handoutMasterIdLst>
    <p:handoutMasterId r:id="rId16"/>
  </p:handoutMasterIdLst>
  <p:sldIdLst>
    <p:sldId id="413" r:id="rId3"/>
    <p:sldId id="488" r:id="rId4"/>
    <p:sldId id="489" r:id="rId5"/>
    <p:sldId id="512" r:id="rId6"/>
    <p:sldId id="490" r:id="rId7"/>
    <p:sldId id="513" r:id="rId8"/>
    <p:sldId id="514" r:id="rId9"/>
    <p:sldId id="515" r:id="rId10"/>
    <p:sldId id="516" r:id="rId11"/>
    <p:sldId id="520" r:id="rId12"/>
    <p:sldId id="518" r:id="rId13"/>
    <p:sldId id="519" r:id="rId14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800" kern="1200">
        <a:solidFill>
          <a:srgbClr val="003399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800" kern="1200">
        <a:solidFill>
          <a:srgbClr val="003399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800" kern="1200">
        <a:solidFill>
          <a:srgbClr val="003399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800" kern="1200">
        <a:solidFill>
          <a:srgbClr val="003399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800" kern="1200">
        <a:solidFill>
          <a:srgbClr val="003399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3800" kern="1200">
        <a:solidFill>
          <a:srgbClr val="003399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3800" kern="1200">
        <a:solidFill>
          <a:srgbClr val="003399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3800" kern="1200">
        <a:solidFill>
          <a:srgbClr val="003399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3800" kern="1200">
        <a:solidFill>
          <a:srgbClr val="003399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002A6C"/>
    <a:srgbClr val="FF8A99"/>
    <a:srgbClr val="D5B4E4"/>
    <a:srgbClr val="FFC981"/>
    <a:srgbClr val="C2113A"/>
    <a:srgbClr val="9DBFE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7" autoAdjust="0"/>
    <p:restoredTop sz="92411" autoAdjust="0"/>
  </p:normalViewPr>
  <p:slideViewPr>
    <p:cSldViewPr>
      <p:cViewPr varScale="1">
        <p:scale>
          <a:sx n="106" d="100"/>
          <a:sy n="106" d="100"/>
        </p:scale>
        <p:origin x="172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06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7" tIns="46039" rIns="92077" bIns="46039" numCol="1" anchor="t" anchorCtr="0" compatLnSpc="1">
            <a:prstTxWarp prst="textNoShape">
              <a:avLst/>
            </a:prstTxWarp>
          </a:bodyPr>
          <a:lstStyle>
            <a:lvl1pPr algn="l" defTabSz="920286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19563" y="0"/>
            <a:ext cx="316865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7" tIns="46039" rIns="92077" bIns="46039" numCol="1" anchor="t" anchorCtr="0" compatLnSpc="1">
            <a:prstTxWarp prst="textNoShape">
              <a:avLst/>
            </a:prstTxWarp>
          </a:bodyPr>
          <a:lstStyle>
            <a:lvl1pPr algn="r" defTabSz="920286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50350"/>
            <a:ext cx="316865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7" tIns="46039" rIns="92077" bIns="46039" numCol="1" anchor="b" anchorCtr="0" compatLnSpc="1">
            <a:prstTxWarp prst="textNoShape">
              <a:avLst/>
            </a:prstTxWarp>
          </a:bodyPr>
          <a:lstStyle>
            <a:lvl1pPr algn="l" defTabSz="920286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19563" y="9150350"/>
            <a:ext cx="316865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7" tIns="46039" rIns="92077" bIns="46039" numCol="1" anchor="b" anchorCtr="0" compatLnSpc="1">
            <a:prstTxWarp prst="textNoShape">
              <a:avLst/>
            </a:prstTxWarp>
          </a:bodyPr>
          <a:lstStyle>
            <a:lvl1pPr algn="r" defTabSz="920286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9E053CD-CFF1-4819-AB2D-B514356BDA1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37243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464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7" tIns="46039" rIns="92077" bIns="46039" numCol="1" anchor="t" anchorCtr="0" compatLnSpc="1">
            <a:prstTxWarp prst="textNoShape">
              <a:avLst/>
            </a:prstTxWarp>
          </a:bodyPr>
          <a:lstStyle>
            <a:lvl1pPr algn="l" defTabSz="920286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273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7" tIns="46039" rIns="92077" bIns="46039" numCol="1" anchor="t" anchorCtr="0" compatLnSpc="1">
            <a:prstTxWarp prst="textNoShape">
              <a:avLst/>
            </a:prstTxWarp>
          </a:bodyPr>
          <a:lstStyle>
            <a:lvl1pPr algn="r" defTabSz="920286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5075" y="698500"/>
            <a:ext cx="4875213" cy="3656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8375" y="4587875"/>
            <a:ext cx="5405438" cy="427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7" tIns="46039" rIns="92077" bIns="460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094788"/>
            <a:ext cx="31464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7" tIns="46039" rIns="92077" bIns="46039" numCol="1" anchor="b" anchorCtr="0" compatLnSpc="1">
            <a:prstTxWarp prst="textNoShape">
              <a:avLst/>
            </a:prstTxWarp>
          </a:bodyPr>
          <a:lstStyle>
            <a:lvl1pPr algn="l" defTabSz="920286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094788"/>
            <a:ext cx="322738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7" tIns="46039" rIns="92077" bIns="46039" numCol="1" anchor="b" anchorCtr="0" compatLnSpc="1">
            <a:prstTxWarp prst="textNoShape">
              <a:avLst/>
            </a:prstTxWarp>
          </a:bodyPr>
          <a:lstStyle>
            <a:lvl1pPr algn="r" defTabSz="920286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743D9290-5830-4BAF-BDDA-82F6578F966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34526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MS PGothic" panose="020B0600070205080204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" altLang="en-US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rtl="0"/>
            <a:fld id="{C563E482-A8C5-43EE-A421-02B167DF32C2}" type="slidenum">
              <a:rPr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e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399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>
              <a:defRPr/>
            </a:pPr>
            <a:r>
              <a:rPr lang="es" b="0" i="0" u="none" baseline="0" dirty="0"/>
              <a:t>Nota: </a:t>
            </a:r>
          </a:p>
          <a:p>
            <a:pPr algn="l" rtl="0">
              <a:defRPr/>
            </a:pPr>
            <a:r>
              <a:rPr lang="es" b="0" i="0" u="none" baseline="0" dirty="0"/>
              <a:t>Como se analizó anteriormente, </a:t>
            </a:r>
            <a:r>
              <a:rPr lang="es-ES" b="0" i="0" u="none" baseline="0" dirty="0" smtClean="0"/>
              <a:t>gerenciar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y mejorar la “calidad </a:t>
            </a:r>
            <a:r>
              <a:rPr lang="es" b="0" i="0" u="none" baseline="0" dirty="0" smtClean="0"/>
              <a:t>de </a:t>
            </a:r>
            <a:r>
              <a:rPr lang="es" b="0" i="0" u="none" baseline="0" dirty="0"/>
              <a:t>atención” es responsabilidad de todos: </a:t>
            </a:r>
            <a:r>
              <a:rPr lang="es" b="0" i="0" u="none" baseline="0" dirty="0" smtClean="0"/>
              <a:t>clientes</a:t>
            </a:r>
            <a:r>
              <a:rPr lang="es" b="0" i="0" u="none" baseline="0" dirty="0"/>
              <a:t>, comunidad, proveedores y </a:t>
            </a:r>
            <a:r>
              <a:rPr lang="es-ES" b="0" i="0" u="none" baseline="0" dirty="0" smtClean="0"/>
              <a:t> gerentes</a:t>
            </a:r>
            <a:r>
              <a:rPr lang="es" b="0" i="0" u="none" baseline="0" dirty="0" smtClean="0"/>
              <a:t>.  </a:t>
            </a:r>
            <a:r>
              <a:rPr lang="es" b="0" i="0" u="none" baseline="0" dirty="0"/>
              <a:t>La calidad tiene diferentes significados para cada participante, pero cada participante también tiene un rol para mejorar la calidad </a:t>
            </a:r>
            <a:r>
              <a:rPr lang="es" b="0" i="0" u="none" baseline="0" dirty="0" smtClean="0"/>
              <a:t>de </a:t>
            </a:r>
            <a:r>
              <a:rPr lang="es" b="0" i="0" u="none" baseline="0" dirty="0"/>
              <a:t>atención. </a:t>
            </a:r>
          </a:p>
          <a:p>
            <a:pPr algn="l" rtl="0">
              <a:defRPr/>
            </a:pPr>
            <a:endParaRPr lang="es" altLang="en-US" dirty="0"/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/>
              <a:t>¿Qué pueden hacer los </a:t>
            </a:r>
            <a:r>
              <a:rPr lang="es-ES" b="0" i="0" u="none" baseline="0" dirty="0" smtClean="0"/>
              <a:t>gerentes</a:t>
            </a:r>
            <a:r>
              <a:rPr lang="es" b="0" i="0" u="none" baseline="0" dirty="0" smtClean="0"/>
              <a:t>? </a:t>
            </a:r>
            <a:r>
              <a:rPr lang="es" b="0" i="0" u="none" baseline="0" dirty="0"/>
              <a:t>(por ej., reunirlos, ayudar a desarrollar un plan de acción, colaborar con las solicitudes a un mayor nivel, organizar capacitación, proporcionar retroalimentación sobre datos y mejoras) </a:t>
            </a: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/>
              <a:t>¿Qué puede hacer la comunidad? (por ej., colaborar con el </a:t>
            </a:r>
            <a:r>
              <a:rPr lang="es-ES" b="0" i="0" u="none" baseline="0" dirty="0" smtClean="0"/>
              <a:t>establecimiento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de salud para resolver problemas con recursos de la comunidad, como el suministro de agua, fomentar el uso de servicios, proporcionar retroalimentación, usar redes existentes de la comunidad y foros para compartir información y comunicarse) </a:t>
            </a: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/>
              <a:t>¿Qué pueden hacer los proveedores de servicios? (por ej., aprender y aplicar nuevas habilidades y competencias, registrar procedimientos, enviar datos, controlar el progreso, proporcionar atención con respeto, involucrar a las </a:t>
            </a:r>
            <a:r>
              <a:rPr lang="es" b="0" i="0" u="none" baseline="0" dirty="0" smtClean="0"/>
              <a:t>clientes </a:t>
            </a:r>
            <a:r>
              <a:rPr lang="es" b="0" i="0" u="none" baseline="0" dirty="0"/>
              <a:t>y la comunidad) </a:t>
            </a: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/>
              <a:t>¿Qué pueden hacer las </a:t>
            </a:r>
            <a:r>
              <a:rPr lang="es" b="0" i="0" u="none" baseline="0" dirty="0" smtClean="0"/>
              <a:t>clientes</a:t>
            </a:r>
            <a:r>
              <a:rPr lang="es" b="0" i="0" u="none" baseline="0" dirty="0"/>
              <a:t>? (por ej., participar </a:t>
            </a:r>
            <a:r>
              <a:rPr lang="es-ES" b="0" i="0" u="none" baseline="0" dirty="0" smtClean="0"/>
              <a:t>y comprometerse </a:t>
            </a:r>
            <a:r>
              <a:rPr lang="es" b="0" i="0" u="none" baseline="0" dirty="0" smtClean="0"/>
              <a:t>en actividades, </a:t>
            </a:r>
            <a:r>
              <a:rPr lang="es" b="0" i="0" u="none" baseline="0" dirty="0"/>
              <a:t>proporcionar retroalimentación sobre lo que es importante para ellas) </a:t>
            </a:r>
          </a:p>
          <a:p>
            <a:pPr algn="l" rtl="0">
              <a:defRPr/>
            </a:pPr>
            <a:endParaRPr lang="es" altLang="en-US" dirty="0"/>
          </a:p>
          <a:p>
            <a:pPr algn="l" rtl="0">
              <a:defRPr/>
            </a:pPr>
            <a:r>
              <a:rPr lang="es" b="0" i="0" u="none" baseline="0" dirty="0"/>
              <a:t>Para mejorar la calidad </a:t>
            </a:r>
            <a:r>
              <a:rPr lang="es" b="0" i="0" u="none" baseline="0" dirty="0" smtClean="0"/>
              <a:t>de </a:t>
            </a:r>
            <a:r>
              <a:rPr lang="es" b="0" i="0" u="none" baseline="0" dirty="0"/>
              <a:t>atención se requiere un enfoque de equipo</a:t>
            </a:r>
          </a:p>
          <a:p>
            <a:pPr algn="l" rtl="0">
              <a:defRPr/>
            </a:pPr>
            <a:endParaRPr lang="es" altLang="en-US" dirty="0"/>
          </a:p>
          <a:p>
            <a:pPr algn="l" rtl="0">
              <a:defRPr/>
            </a:pPr>
            <a:r>
              <a:rPr lang="es" b="0" i="0" u="none" baseline="0" dirty="0"/>
              <a:t>¿Cómo podemos lograr que todos trabajen juntos? 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rtl="0"/>
            <a:fld id="{89EC4E5A-50C8-44F1-B843-2184740466F6}" type="slidenum">
              <a:rPr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10</a:t>
            </a:fld>
            <a:endParaRPr lang="e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362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endParaRPr lang="es" altLang="en-US" b="1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rtl="0"/>
            <a:fld id="{FFB8DCA0-6B29-4D37-A607-747B9C714D6C}" type="slidenum">
              <a:rPr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11</a:t>
            </a:fld>
            <a:endParaRPr lang="e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407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" alt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81050" indent="-300038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201738" indent="-239713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82750" indent="-239713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163763" indent="-239713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620963" indent="-239713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78163" indent="-239713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535363" indent="-239713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92563" indent="-239713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rtl="0"/>
            <a:fld id="{642DE851-0632-487B-911E-7A6E735BE84F}" type="slidenum">
              <a:rPr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12</a:t>
            </a:fld>
            <a:endParaRPr lang="e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525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s" b="0" i="0" u="none" baseline="0" dirty="0"/>
              <a:t>Notas:</a:t>
            </a:r>
          </a:p>
          <a:p>
            <a:pPr algn="l" rtl="0"/>
            <a:r>
              <a:rPr lang="es" b="0" i="0" u="none" baseline="0" dirty="0"/>
              <a:t>Hoy analizaremos brevemente la calidad de atención y </a:t>
            </a:r>
            <a:r>
              <a:rPr lang="es-ES" b="0" i="0" u="none" baseline="0" dirty="0" smtClean="0"/>
              <a:t>tocaremos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estas áreas 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rtl="0"/>
            <a:fld id="{9FE4E884-B669-4090-8345-30F21C47C7F6}" type="slidenum">
              <a:rPr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</a:t>
            </a:fld>
            <a:endParaRPr lang="e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836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s" b="0" i="0" u="none" baseline="0" dirty="0"/>
              <a:t>Notas: 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Pregunte a los participantes “¿Qué </a:t>
            </a:r>
            <a:r>
              <a:rPr lang="es" b="0" i="0" u="none" baseline="0" dirty="0" smtClean="0"/>
              <a:t>es </a:t>
            </a:r>
            <a:r>
              <a:rPr lang="es" b="0" i="0" u="none" baseline="0" dirty="0"/>
              <a:t>calidad?” “¿Qué </a:t>
            </a:r>
            <a:r>
              <a:rPr lang="es" b="0" i="0" u="none" baseline="0" dirty="0" smtClean="0"/>
              <a:t>es </a:t>
            </a:r>
            <a:r>
              <a:rPr lang="es" b="0" i="0" u="none" baseline="0" dirty="0"/>
              <a:t>calidad de </a:t>
            </a:r>
            <a:r>
              <a:rPr lang="es" b="0" i="0" u="none" baseline="0" dirty="0" smtClean="0"/>
              <a:t>atención</a:t>
            </a:r>
            <a:r>
              <a:rPr lang="es" b="0" i="0" u="none" baseline="0" dirty="0"/>
              <a:t>?”  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Tome ideas del grupo y luego muestre la definición anotada anteriormente en el </a:t>
            </a:r>
            <a:r>
              <a:rPr lang="es" b="0" i="0" u="none" baseline="0" dirty="0" smtClean="0"/>
              <a:t>rotafolio </a:t>
            </a:r>
            <a:r>
              <a:rPr lang="es" b="0" i="0" u="none" baseline="0" dirty="0"/>
              <a:t>y luego haga clic para mostrar la definición en la diapositiva.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Explique que la </a:t>
            </a:r>
            <a:r>
              <a:rPr lang="es" b="0" i="0" u="none" baseline="0" dirty="0" smtClean="0"/>
              <a:t>calidad </a:t>
            </a:r>
            <a:r>
              <a:rPr lang="es" b="0" i="0" u="none" baseline="0" dirty="0"/>
              <a:t>no </a:t>
            </a:r>
            <a:r>
              <a:rPr lang="es-ES" b="0" i="0" u="none" baseline="0" dirty="0" smtClean="0"/>
              <a:t>es </a:t>
            </a:r>
            <a:r>
              <a:rPr lang="es" b="0" i="0" u="none" baseline="0" dirty="0" smtClean="0"/>
              <a:t>solo </a:t>
            </a:r>
            <a:r>
              <a:rPr lang="es" b="0" i="0" u="none" baseline="0" dirty="0"/>
              <a:t>el contenido de la atención </a:t>
            </a:r>
            <a:r>
              <a:rPr lang="es-ES" b="0" i="0" u="none" baseline="0" dirty="0" smtClean="0"/>
              <a:t>brindad</a:t>
            </a:r>
            <a:r>
              <a:rPr lang="es" b="0" i="0" u="none" baseline="0" smtClean="0"/>
              <a:t>a la </a:t>
            </a:r>
            <a:r>
              <a:rPr lang="es" b="0" i="0" u="none" baseline="0" dirty="0" smtClean="0"/>
              <a:t>cliente </a:t>
            </a:r>
            <a:r>
              <a:rPr lang="es" b="0" i="0" u="none" baseline="0" dirty="0"/>
              <a:t>(por ej., inserción correcta del DIU) sino que también incluye cómo la </a:t>
            </a:r>
            <a:r>
              <a:rPr lang="es" b="0" i="0" u="none" baseline="0" dirty="0" smtClean="0"/>
              <a:t>cliente </a:t>
            </a:r>
            <a:r>
              <a:rPr lang="es-ES" b="0" i="0" u="none" baseline="0" dirty="0" smtClean="0"/>
              <a:t>siente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esta atención (por ej., si un profesional es grosero y trata a una </a:t>
            </a:r>
            <a:r>
              <a:rPr lang="es" b="0" i="0" u="none" baseline="0" dirty="0" smtClean="0"/>
              <a:t>cliente </a:t>
            </a:r>
            <a:r>
              <a:rPr lang="es" b="0" i="0" u="none" baseline="0" dirty="0"/>
              <a:t>irrespetuosamente durante la inserción de un DIU, a pesar de que la inserción sea correcta, la atención </a:t>
            </a:r>
            <a:r>
              <a:rPr lang="es-ES" b="0" i="0" u="none" baseline="0" dirty="0" smtClean="0"/>
              <a:t>brindada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probablemente no se consideraría como de buena calidad por la </a:t>
            </a:r>
            <a:r>
              <a:rPr lang="es" b="0" i="0" u="none" baseline="0" dirty="0" smtClean="0"/>
              <a:t>cliente). </a:t>
            </a:r>
            <a:endParaRPr lang="es" b="0" i="0" u="none" baseline="0" dirty="0"/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 La calidad </a:t>
            </a:r>
            <a:r>
              <a:rPr lang="es" b="0" i="0" u="none" baseline="0"/>
              <a:t>de </a:t>
            </a:r>
            <a:r>
              <a:rPr lang="es" b="0" i="0" u="none" baseline="0" smtClean="0"/>
              <a:t>la atención </a:t>
            </a:r>
            <a:r>
              <a:rPr lang="es" b="0" i="0" u="none" baseline="0" dirty="0"/>
              <a:t>debe incorporar un enfoque “centrado en la </a:t>
            </a:r>
            <a:r>
              <a:rPr lang="es" b="0" i="0" u="none" baseline="0" dirty="0" smtClean="0"/>
              <a:t>cliente”</a:t>
            </a:r>
            <a:endParaRPr lang="es" b="0" i="0" u="none" baseline="0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rtl="0"/>
            <a:fld id="{2C8084C1-B0A3-4B3F-A5B8-63C8B8D2967C}" type="slidenum">
              <a:rPr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3</a:t>
            </a:fld>
            <a:endParaRPr lang="e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486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s" b="0" i="0" u="none" baseline="0" dirty="0"/>
              <a:t>Notas:</a:t>
            </a:r>
          </a:p>
          <a:p>
            <a:pPr algn="l" rtl="0"/>
            <a:r>
              <a:rPr lang="es" b="0" i="0" u="none" baseline="0" dirty="0"/>
              <a:t>De la misma forma que hay numerosos participantes en la calidad, existen diferentes aspectos en la calidad. ¡La calidad se refiere a muchas cosas!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El Instituto de Medicina describe seis aspectos de </a:t>
            </a:r>
            <a:r>
              <a:rPr lang="es-ES" b="0" i="0" u="none" baseline="0" dirty="0" smtClean="0"/>
              <a:t>la </a:t>
            </a:r>
            <a:r>
              <a:rPr lang="es" b="0" i="0" u="none" baseline="0" dirty="0" smtClean="0"/>
              <a:t>calidad</a:t>
            </a:r>
            <a:r>
              <a:rPr lang="es" b="0" i="0" u="none" baseline="0" dirty="0"/>
              <a:t>. 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Pregunte a los participantes: “¿Qué es una atención segura?” “¿Qué es una atención efectiva?”, etc. 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Ayúdelos a describir todos los </a:t>
            </a:r>
            <a:r>
              <a:rPr lang="es" b="0" i="0" u="none" baseline="0" dirty="0" smtClean="0"/>
              <a:t>c</a:t>
            </a:r>
            <a:r>
              <a:rPr lang="es-ES" b="0" i="0" u="none" baseline="0" dirty="0" err="1" smtClean="0"/>
              <a:t>írculos</a:t>
            </a:r>
            <a:r>
              <a:rPr lang="es" b="0" i="0" u="none" baseline="0" dirty="0" smtClean="0"/>
              <a:t>...</a:t>
            </a:r>
            <a:endParaRPr lang="es" b="0" i="0" u="none" baseline="0" dirty="0"/>
          </a:p>
          <a:p>
            <a:endParaRPr lang="es" altLang="en-US" dirty="0"/>
          </a:p>
          <a:p>
            <a:pPr algn="l" rtl="0"/>
            <a:r>
              <a:rPr lang="es" b="1" i="0" u="none" baseline="0" dirty="0" smtClean="0"/>
              <a:t>Segura</a:t>
            </a:r>
            <a:r>
              <a:rPr lang="es-ES" b="1" i="0" u="none" baseline="0" dirty="0" smtClean="0"/>
              <a:t> (</a:t>
            </a:r>
            <a:r>
              <a:rPr lang="es-ES" b="1" i="1" u="none" baseline="0" dirty="0" smtClean="0"/>
              <a:t>SAFE)</a:t>
            </a:r>
            <a:r>
              <a:rPr lang="es" b="1" i="0" u="none" baseline="0" dirty="0" smtClean="0"/>
              <a:t>:</a:t>
            </a:r>
            <a:r>
              <a:rPr lang="es" b="0" i="0" u="none" baseline="0" dirty="0" smtClean="0"/>
              <a:t> evita lesi</a:t>
            </a:r>
            <a:r>
              <a:rPr lang="es-ES" b="0" i="0" u="none" baseline="0" dirty="0" err="1" smtClean="0"/>
              <a:t>onar</a:t>
            </a:r>
            <a:r>
              <a:rPr lang="es" b="0" i="0" u="none" baseline="0" dirty="0" smtClean="0"/>
              <a:t> </a:t>
            </a:r>
            <a:r>
              <a:rPr lang="es-ES" b="0" i="0" u="none" baseline="0" dirty="0" smtClean="0"/>
              <a:t> a</a:t>
            </a:r>
            <a:r>
              <a:rPr lang="es" b="0" i="0" u="none" baseline="0" dirty="0" smtClean="0"/>
              <a:t> l</a:t>
            </a:r>
            <a:r>
              <a:rPr lang="es-ES" b="0" i="0" u="none" baseline="0" dirty="0" smtClean="0"/>
              <a:t>a</a:t>
            </a:r>
            <a:r>
              <a:rPr lang="es" b="0" i="0" u="none" baseline="0" dirty="0" smtClean="0"/>
              <a:t>s clientes </a:t>
            </a:r>
            <a:r>
              <a:rPr lang="es-ES" b="0" i="0" u="none" baseline="0" dirty="0" smtClean="0"/>
              <a:t>como consecuencia de </a:t>
            </a:r>
            <a:r>
              <a:rPr lang="es" b="0" i="0" u="none" baseline="0" dirty="0" smtClean="0"/>
              <a:t>la </a:t>
            </a:r>
            <a:r>
              <a:rPr lang="es" b="0" i="0" u="none" baseline="0" dirty="0"/>
              <a:t>atención </a:t>
            </a:r>
            <a:r>
              <a:rPr lang="es-ES" b="0" i="0" u="none" baseline="0" dirty="0" smtClean="0"/>
              <a:t>para ayudarla</a:t>
            </a:r>
            <a:endParaRPr lang="es" b="0" i="0" u="none" baseline="0" dirty="0"/>
          </a:p>
          <a:p>
            <a:pPr algn="l" rtl="0"/>
            <a:r>
              <a:rPr lang="es" b="1" i="0" u="none" baseline="0" dirty="0" smtClean="0"/>
              <a:t>Efectiva</a:t>
            </a:r>
            <a:r>
              <a:rPr lang="es-ES" b="1" i="0" u="none" baseline="0" dirty="0" smtClean="0"/>
              <a:t> </a:t>
            </a:r>
            <a:r>
              <a:rPr lang="es-ES" b="1" i="1" u="none" baseline="0" dirty="0" smtClean="0"/>
              <a:t>(EFFECTIVE)</a:t>
            </a:r>
            <a:r>
              <a:rPr lang="es" b="1" i="0" u="none" baseline="0" dirty="0" smtClean="0"/>
              <a:t>: </a:t>
            </a:r>
            <a:r>
              <a:rPr lang="es" b="0" i="0" u="none" baseline="0" dirty="0" smtClean="0"/>
              <a:t>proporciona </a:t>
            </a:r>
            <a:r>
              <a:rPr lang="es" b="0" i="0" u="none" baseline="0" dirty="0"/>
              <a:t>servicios de acuerdo con el conocimiento científico. </a:t>
            </a:r>
          </a:p>
          <a:p>
            <a:pPr algn="l" rtl="0"/>
            <a:r>
              <a:rPr lang="es" b="1" i="0" u="none" baseline="0" dirty="0"/>
              <a:t>Centrada en </a:t>
            </a:r>
            <a:r>
              <a:rPr lang="es-ES" b="1" i="0" u="none" baseline="0" dirty="0" smtClean="0"/>
              <a:t>la</a:t>
            </a:r>
            <a:r>
              <a:rPr lang="es" b="1" i="0" u="none" baseline="0" dirty="0" smtClean="0"/>
              <a:t> cliente</a:t>
            </a:r>
            <a:r>
              <a:rPr lang="es-ES" b="1" i="0" u="none" baseline="0" dirty="0" smtClean="0"/>
              <a:t> </a:t>
            </a:r>
            <a:r>
              <a:rPr lang="es-ES" b="1" i="1" u="none" baseline="0" dirty="0" smtClean="0"/>
              <a:t>(PATIENT CENTERED</a:t>
            </a:r>
            <a:r>
              <a:rPr lang="es-ES" b="1" i="0" u="none" baseline="0" dirty="0" smtClean="0"/>
              <a:t>)</a:t>
            </a:r>
            <a:r>
              <a:rPr lang="es" b="1" i="0" u="none" baseline="0" dirty="0" smtClean="0"/>
              <a:t>:</a:t>
            </a:r>
            <a:r>
              <a:rPr lang="es" b="0" i="0" u="none" baseline="0" dirty="0" smtClean="0"/>
              <a:t> proporciona atención </a:t>
            </a:r>
            <a:r>
              <a:rPr lang="es" b="0" i="0" u="none" baseline="0" dirty="0"/>
              <a:t>que responda a las preferencias, necesidades y valores individuales </a:t>
            </a:r>
            <a:r>
              <a:rPr lang="es" b="0" i="0" u="none" baseline="0" dirty="0" smtClean="0"/>
              <a:t>de</a:t>
            </a:r>
            <a:r>
              <a:rPr lang="es-ES" b="0" i="0" u="none" baseline="0" dirty="0" smtClean="0"/>
              <a:t> </a:t>
            </a:r>
            <a:r>
              <a:rPr lang="es" b="0" i="0" u="none" baseline="0" dirty="0" smtClean="0"/>
              <a:t>l</a:t>
            </a:r>
            <a:r>
              <a:rPr lang="es-ES" b="0" i="0" u="none" baseline="0" dirty="0" smtClean="0"/>
              <a:t>a</a:t>
            </a:r>
            <a:r>
              <a:rPr lang="es" b="0" i="0" u="none" baseline="0" dirty="0" smtClean="0"/>
              <a:t> cliente, </a:t>
            </a:r>
            <a:r>
              <a:rPr lang="es" b="0" i="0" u="none" baseline="0" dirty="0"/>
              <a:t>y </a:t>
            </a:r>
            <a:r>
              <a:rPr lang="es" b="0" i="0" u="none" baseline="0" dirty="0" smtClean="0"/>
              <a:t>asegura </a:t>
            </a:r>
            <a:r>
              <a:rPr lang="es" b="0" i="0" u="none" baseline="0" dirty="0"/>
              <a:t>que los valores </a:t>
            </a:r>
            <a:r>
              <a:rPr lang="es" b="0" i="0" u="none" baseline="0" dirty="0" smtClean="0"/>
              <a:t>de</a:t>
            </a:r>
            <a:r>
              <a:rPr lang="es-ES" b="0" i="0" u="none" baseline="0" dirty="0" smtClean="0"/>
              <a:t> </a:t>
            </a:r>
            <a:r>
              <a:rPr lang="es" b="0" i="0" u="none" baseline="0" dirty="0" smtClean="0"/>
              <a:t>l</a:t>
            </a:r>
            <a:r>
              <a:rPr lang="es-ES" b="0" i="0" u="none" baseline="0" dirty="0" smtClean="0"/>
              <a:t>a</a:t>
            </a:r>
            <a:r>
              <a:rPr lang="es" b="0" i="0" u="none" baseline="0" dirty="0" smtClean="0"/>
              <a:t> cliente </a:t>
            </a:r>
            <a:r>
              <a:rPr lang="es" b="0" i="0" u="none" baseline="0" dirty="0"/>
              <a:t>guíen todas las decisiones clínicas. </a:t>
            </a:r>
          </a:p>
          <a:p>
            <a:pPr algn="l" rtl="0"/>
            <a:r>
              <a:rPr lang="es-ES" b="1" i="0" u="none" baseline="0" dirty="0" smtClean="0"/>
              <a:t>Oportuna </a:t>
            </a:r>
            <a:r>
              <a:rPr lang="es-ES" b="1" i="1" u="none" baseline="0" dirty="0" smtClean="0"/>
              <a:t>(TIMELY)</a:t>
            </a:r>
            <a:r>
              <a:rPr lang="es" b="1" i="0" u="none" baseline="0" dirty="0" smtClean="0"/>
              <a:t>: </a:t>
            </a:r>
            <a:r>
              <a:rPr lang="es" b="0" i="0" u="none" baseline="0" dirty="0" smtClean="0"/>
              <a:t>reduc</a:t>
            </a:r>
            <a:r>
              <a:rPr lang="es-ES" b="0" i="0" u="none" baseline="0" dirty="0" smtClean="0"/>
              <a:t>e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las esperas y en ocasiones retrasos perjudiciales para quienes reciben la atención y quienes brindan la atención. </a:t>
            </a:r>
          </a:p>
          <a:p>
            <a:pPr algn="l" rtl="0"/>
            <a:r>
              <a:rPr lang="es" b="1" i="0" u="none" baseline="0" dirty="0" smtClean="0"/>
              <a:t>Eficiente</a:t>
            </a:r>
            <a:r>
              <a:rPr lang="es-ES" b="1" i="0" u="none" baseline="0" dirty="0" smtClean="0"/>
              <a:t> </a:t>
            </a:r>
            <a:r>
              <a:rPr lang="es-ES" b="1" i="1" u="none" baseline="0" dirty="0" smtClean="0"/>
              <a:t>(EFFICIENT)</a:t>
            </a:r>
            <a:r>
              <a:rPr lang="es" b="1" i="0" u="none" baseline="0" dirty="0" smtClean="0"/>
              <a:t>: </a:t>
            </a:r>
            <a:r>
              <a:rPr lang="es" b="0" i="0" u="none" baseline="0" dirty="0" smtClean="0"/>
              <a:t>evita </a:t>
            </a:r>
            <a:r>
              <a:rPr lang="es-ES" b="0" i="0" u="none" baseline="0" dirty="0" smtClean="0"/>
              <a:t>pérdidas</a:t>
            </a:r>
            <a:r>
              <a:rPr lang="es" b="0" i="0" u="none" baseline="0" dirty="0" smtClean="0"/>
              <a:t>, inclu</a:t>
            </a:r>
            <a:r>
              <a:rPr lang="es-ES" b="0" i="0" u="none" baseline="0" dirty="0" smtClean="0"/>
              <a:t>í</a:t>
            </a:r>
            <a:r>
              <a:rPr lang="es" b="0" i="0" u="none" baseline="0" dirty="0" smtClean="0"/>
              <a:t>d</a:t>
            </a:r>
            <a:r>
              <a:rPr lang="es-ES" b="0" i="0" u="none" baseline="0" dirty="0" smtClean="0"/>
              <a:t>a la pérdida</a:t>
            </a:r>
            <a:r>
              <a:rPr lang="es" b="0" i="0" u="none" baseline="0" dirty="0" smtClean="0"/>
              <a:t> de </a:t>
            </a:r>
            <a:r>
              <a:rPr lang="es" b="0" i="0" u="none" baseline="0" dirty="0"/>
              <a:t>equipos, insumos, ideas y </a:t>
            </a:r>
            <a:r>
              <a:rPr lang="es-ES" b="0" i="0" u="none" baseline="0" dirty="0" smtClean="0"/>
              <a:t>de </a:t>
            </a:r>
            <a:r>
              <a:rPr lang="es" b="0" i="0" u="none" baseline="0" dirty="0" smtClean="0"/>
              <a:t>energía</a:t>
            </a:r>
            <a:r>
              <a:rPr lang="es" b="0" i="0" u="none" baseline="0" dirty="0"/>
              <a:t>. </a:t>
            </a:r>
          </a:p>
          <a:p>
            <a:pPr algn="l" rtl="0"/>
            <a:r>
              <a:rPr lang="es" b="1" i="0" u="none" baseline="0" dirty="0" smtClean="0"/>
              <a:t>Equitativa</a:t>
            </a:r>
            <a:r>
              <a:rPr lang="es-ES" b="1" i="0" u="none" baseline="0" dirty="0" smtClean="0"/>
              <a:t> </a:t>
            </a:r>
            <a:r>
              <a:rPr lang="es-ES" b="1" i="1" u="none" baseline="0" dirty="0" smtClean="0"/>
              <a:t>(EQUITABLE)</a:t>
            </a:r>
            <a:r>
              <a:rPr lang="es" b="1" i="0" u="none" baseline="0" dirty="0" smtClean="0"/>
              <a:t>: </a:t>
            </a:r>
            <a:r>
              <a:rPr lang="es" b="0" i="0" u="none" baseline="0" dirty="0" smtClean="0"/>
              <a:t>proporciona </a:t>
            </a:r>
            <a:r>
              <a:rPr lang="es" b="0" i="0" u="none" baseline="0" dirty="0"/>
              <a:t>atención que no varíe en calidad debido a características personales tales como el género, origen étnico, ubicación geográfica o estado socioeconómico.</a:t>
            </a:r>
          </a:p>
          <a:p>
            <a:endParaRPr lang="es-ES" altLang="en-US" dirty="0" smtClean="0"/>
          </a:p>
          <a:p>
            <a:r>
              <a:rPr lang="es-ES" altLang="en-US" baseline="0" dirty="0" smtClean="0">
                <a:solidFill>
                  <a:srgbClr val="C00000"/>
                </a:solidFill>
              </a:rPr>
              <a:t>Healthcare Quality Domains (IOM,2001) </a:t>
            </a:r>
          </a:p>
          <a:p>
            <a:r>
              <a:rPr lang="es-ES" altLang="en-US" i="1" baseline="0" dirty="0" smtClean="0">
                <a:solidFill>
                  <a:srgbClr val="C00000"/>
                </a:solidFill>
              </a:rPr>
              <a:t>(Ámbito de la calidad en atención de salud (IOM,2001))</a:t>
            </a:r>
            <a:endParaRPr lang="es" altLang="en-US" i="1" baseline="0" dirty="0">
              <a:solidFill>
                <a:srgbClr val="C00000"/>
              </a:solidFill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rtl="0"/>
            <a:fld id="{37B8FD54-62C1-415F-8D8D-ADB27E258C5A}" type="slidenum">
              <a:rPr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</a:t>
            </a:fld>
            <a:endParaRPr lang="e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254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s" b="0" i="0" u="none" baseline="0" dirty="0"/>
              <a:t>Nota: </a:t>
            </a:r>
          </a:p>
          <a:p>
            <a:pPr algn="l" rtl="0"/>
            <a:r>
              <a:rPr lang="es" b="0" i="0" u="none" baseline="0" dirty="0"/>
              <a:t>Tal como se analizó durante la sesión, hay diferentes participantes que están interesados en la calidad </a:t>
            </a:r>
            <a:r>
              <a:rPr lang="es" b="0" i="0" u="none" baseline="0" dirty="0" smtClean="0"/>
              <a:t>de </a:t>
            </a:r>
            <a:r>
              <a:rPr lang="es" b="0" i="0" u="none" baseline="0" dirty="0"/>
              <a:t>atención. 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 smtClean="0"/>
              <a:t>L</a:t>
            </a:r>
            <a:r>
              <a:rPr lang="es-ES" b="0" i="0" u="none" baseline="0" dirty="0" smtClean="0"/>
              <a:t>a</a:t>
            </a:r>
            <a:r>
              <a:rPr lang="es" b="0" i="0" u="none" baseline="0" dirty="0" smtClean="0"/>
              <a:t>s clientes </a:t>
            </a:r>
            <a:r>
              <a:rPr lang="es" b="0" i="0" u="none" baseline="0" dirty="0"/>
              <a:t>y las comunidades son participantes de la calidad. </a:t>
            </a:r>
          </a:p>
          <a:p>
            <a:pPr algn="l" rtl="0"/>
            <a:r>
              <a:rPr lang="es" b="0" i="0" u="none" baseline="0" dirty="0"/>
              <a:t>Los proveedores de servicios y los </a:t>
            </a:r>
            <a:r>
              <a:rPr lang="es-ES" b="0" i="0" u="none" baseline="0" dirty="0" smtClean="0"/>
              <a:t>gerentes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también son participantes en la calidad. </a:t>
            </a:r>
          </a:p>
          <a:p>
            <a:pPr algn="l" rtl="0"/>
            <a:r>
              <a:rPr lang="es" b="0" i="0" u="none" baseline="0" dirty="0"/>
              <a:t>La calidad es importante para cada participante, pero por diferentes </a:t>
            </a:r>
            <a:r>
              <a:rPr lang="es-ES" b="0" i="0" u="none" baseline="0" dirty="0" smtClean="0"/>
              <a:t>razones</a:t>
            </a:r>
            <a:r>
              <a:rPr lang="es" b="0" i="0" u="none" baseline="0" dirty="0" smtClean="0"/>
              <a:t>.  </a:t>
            </a:r>
            <a:endParaRPr lang="es" b="0" i="0" u="none" baseline="0" dirty="0"/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Pregunte a los participantes: “¿por qué la calidad de </a:t>
            </a:r>
            <a:r>
              <a:rPr lang="es" b="0" i="0" u="none" baseline="0" dirty="0" smtClean="0"/>
              <a:t>atención </a:t>
            </a:r>
            <a:r>
              <a:rPr lang="es" b="0" i="0" u="none" baseline="0" dirty="0"/>
              <a:t>es importante para los </a:t>
            </a:r>
            <a:r>
              <a:rPr lang="es-ES" b="0" i="0" u="none" baseline="0" dirty="0" smtClean="0"/>
              <a:t>gerentes</a:t>
            </a:r>
            <a:r>
              <a:rPr lang="es" b="0" i="0" u="none" baseline="0" dirty="0" smtClean="0"/>
              <a:t>?” </a:t>
            </a:r>
            <a:r>
              <a:rPr lang="es" b="0" i="0" u="none" baseline="0" dirty="0"/>
              <a:t>“¿por qué la calidad </a:t>
            </a:r>
            <a:r>
              <a:rPr lang="es" b="0" i="0" u="none" baseline="0" dirty="0" smtClean="0"/>
              <a:t>de </a:t>
            </a:r>
            <a:r>
              <a:rPr lang="es" b="0" i="0" u="none" baseline="0" dirty="0"/>
              <a:t>atención es importante para las </a:t>
            </a:r>
            <a:r>
              <a:rPr lang="es" b="0" i="0" u="none" baseline="0" dirty="0" smtClean="0"/>
              <a:t>clientes</a:t>
            </a:r>
            <a:r>
              <a:rPr lang="es" b="0" i="0" u="none" baseline="0" dirty="0"/>
              <a:t>?” 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¿Cree que las </a:t>
            </a:r>
            <a:r>
              <a:rPr lang="es" b="0" i="0" u="none" baseline="0" dirty="0" smtClean="0"/>
              <a:t>clientes </a:t>
            </a:r>
            <a:r>
              <a:rPr lang="es" b="0" i="0" u="none" baseline="0" dirty="0"/>
              <a:t>de planificación familiar preferirán acudir a un </a:t>
            </a:r>
            <a:r>
              <a:rPr lang="es-ES" b="0" i="0" u="none" baseline="0" dirty="0" smtClean="0"/>
              <a:t>establecimiento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de salud que ofrezcan servicios de alta calidad (por ej., productos y personal disponibles, medicamentos, respeto, privacidad)? ¿Por qué? ¿Por qué esto sería importante para los proveedores de servicios? </a:t>
            </a:r>
            <a:r>
              <a:rPr lang="es" b="0" i="0" u="none" baseline="0" dirty="0" smtClean="0"/>
              <a:t>¿</a:t>
            </a:r>
            <a:r>
              <a:rPr lang="es-ES" b="0" i="0" u="none" baseline="0" dirty="0" smtClean="0"/>
              <a:t>Gerentes</a:t>
            </a:r>
            <a:r>
              <a:rPr lang="es" b="0" i="0" u="none" baseline="0" dirty="0" smtClean="0"/>
              <a:t>?  </a:t>
            </a:r>
            <a:endParaRPr lang="es" b="0" i="0" u="none" baseline="0" dirty="0"/>
          </a:p>
          <a:p>
            <a:endParaRPr lang="es" altLang="en-US" dirty="0"/>
          </a:p>
          <a:p>
            <a:endParaRPr lang="es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rtl="0"/>
            <a:fld id="{09A9EC79-C485-4FB2-93C1-9AA4B98A0AFA}" type="slidenum">
              <a:rPr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5</a:t>
            </a:fld>
            <a:endParaRPr lang="e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283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defRPr/>
            </a:pPr>
            <a:r>
              <a:rPr lang="es" b="0" i="0" u="none" baseline="0" dirty="0">
                <a:cs typeface="ＭＳ Ｐゴシック" charset="0"/>
              </a:rPr>
              <a:t>Notas:</a:t>
            </a: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  <a:p>
            <a:pPr algn="l" rtl="0">
              <a:defRPr/>
            </a:pPr>
            <a:r>
              <a:rPr lang="es" b="0" i="0" u="none" baseline="0" dirty="0">
                <a:cs typeface="ＭＳ Ｐゴシック" charset="0"/>
              </a:rPr>
              <a:t>¿Cuáles son algunos de los problemas comunes que tenemos </a:t>
            </a:r>
            <a:r>
              <a:rPr lang="es" b="0" i="0" u="none" baseline="0" dirty="0" smtClean="0">
                <a:cs typeface="ＭＳ Ｐゴシック" charset="0"/>
              </a:rPr>
              <a:t>en</a:t>
            </a:r>
            <a:r>
              <a:rPr lang="es-ES" b="0" i="0" u="none" baseline="0" dirty="0" smtClean="0">
                <a:cs typeface="ＭＳ Ｐゴシック" charset="0"/>
              </a:rPr>
              <a:t> </a:t>
            </a:r>
            <a:r>
              <a:rPr lang="es" b="0" i="0" u="none" baseline="0" dirty="0" smtClean="0">
                <a:cs typeface="ＭＳ Ｐゴシック" charset="0"/>
              </a:rPr>
              <a:t>la </a:t>
            </a:r>
            <a:r>
              <a:rPr lang="es-ES" b="0" i="0" u="none" baseline="0" dirty="0" smtClean="0">
                <a:cs typeface="ＭＳ Ｐゴシック" charset="0"/>
              </a:rPr>
              <a:t>entrega de </a:t>
            </a:r>
            <a:r>
              <a:rPr lang="es" b="0" i="0" u="none" baseline="0" dirty="0" smtClean="0">
                <a:cs typeface="ＭＳ Ｐゴシック" charset="0"/>
              </a:rPr>
              <a:t>planificación </a:t>
            </a:r>
            <a:r>
              <a:rPr lang="es" b="0" i="0" u="none" baseline="0" dirty="0">
                <a:cs typeface="ＭＳ Ｐゴシック" charset="0"/>
              </a:rPr>
              <a:t>familiar que pueden afectar la calidad de </a:t>
            </a:r>
            <a:r>
              <a:rPr lang="es" b="0" i="0" u="none" baseline="0" dirty="0" smtClean="0">
                <a:cs typeface="ＭＳ Ｐゴシック" charset="0"/>
              </a:rPr>
              <a:t>atención </a:t>
            </a:r>
            <a:r>
              <a:rPr lang="es" b="0" i="0" u="none" baseline="0" dirty="0">
                <a:cs typeface="ＭＳ Ｐゴシック" charset="0"/>
              </a:rPr>
              <a:t>/ </a:t>
            </a:r>
            <a:r>
              <a:rPr lang="es-ES" b="0" i="0" u="none" baseline="0" dirty="0" smtClean="0">
                <a:cs typeface="ＭＳ Ｐゴシック" charset="0"/>
              </a:rPr>
              <a:t>uso de </a:t>
            </a:r>
            <a:r>
              <a:rPr lang="es" b="0" i="0" u="none" baseline="0" dirty="0" smtClean="0">
                <a:cs typeface="ＭＳ Ｐゴシック" charset="0"/>
              </a:rPr>
              <a:t>planificación </a:t>
            </a:r>
            <a:r>
              <a:rPr lang="es" b="0" i="0" u="none" baseline="0" dirty="0">
                <a:cs typeface="ＭＳ Ｐゴシック" charset="0"/>
              </a:rPr>
              <a:t>familiar? Recuerde, la calidad incluye muchas cosas diferentes...</a:t>
            </a: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  <a:p>
            <a:pPr algn="l" rtl="0">
              <a:defRPr/>
            </a:pPr>
            <a:r>
              <a:rPr lang="es" b="0" i="0" u="none" baseline="0" dirty="0">
                <a:cs typeface="ＭＳ Ｐゴシック" charset="0"/>
              </a:rPr>
              <a:t>Solicite ideas... por ejemplo...</a:t>
            </a: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>
                <a:cs typeface="ＭＳ Ｐゴシック" charset="0"/>
              </a:rPr>
              <a:t>Las </a:t>
            </a:r>
            <a:r>
              <a:rPr lang="es" b="0" i="0" u="none" baseline="0" dirty="0" smtClean="0">
                <a:cs typeface="ＭＳ Ｐゴシック" charset="0"/>
              </a:rPr>
              <a:t>clientes </a:t>
            </a:r>
            <a:r>
              <a:rPr lang="es" b="0" i="0" u="none" baseline="0" dirty="0">
                <a:cs typeface="ＭＳ Ｐゴシック" charset="0"/>
              </a:rPr>
              <a:t>esperan mucho tiempo, y algunas se marchan antes de recibir atención </a:t>
            </a: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>
                <a:cs typeface="ＭＳ Ｐゴシック" charset="0"/>
              </a:rPr>
              <a:t>Las </a:t>
            </a:r>
            <a:r>
              <a:rPr lang="es" b="0" i="0" u="none" baseline="0" dirty="0" smtClean="0">
                <a:cs typeface="ＭＳ Ｐゴシック" charset="0"/>
              </a:rPr>
              <a:t>clientes </a:t>
            </a:r>
            <a:r>
              <a:rPr lang="es" b="0" i="0" u="none" baseline="0" dirty="0">
                <a:cs typeface="ＭＳ Ｐゴシック" charset="0"/>
              </a:rPr>
              <a:t>no reciben suficiente </a:t>
            </a:r>
            <a:r>
              <a:rPr lang="es-ES" b="0" i="0" u="none" baseline="0" dirty="0" smtClean="0">
                <a:cs typeface="ＭＳ Ｐゴシック" charset="0"/>
              </a:rPr>
              <a:t>consejería</a:t>
            </a:r>
            <a:r>
              <a:rPr lang="es" b="0" i="0" u="none" baseline="0" dirty="0" smtClean="0">
                <a:cs typeface="ＭＳ Ｐゴシック" charset="0"/>
              </a:rPr>
              <a:t> </a:t>
            </a:r>
            <a:endParaRPr lang="es" b="0" i="0" u="none" baseline="0" dirty="0">
              <a:cs typeface="ＭＳ Ｐゴシック" charset="0"/>
            </a:endParaRP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>
                <a:cs typeface="ＭＳ Ｐゴシック" charset="0"/>
              </a:rPr>
              <a:t>No se ofrece a las </a:t>
            </a:r>
            <a:r>
              <a:rPr lang="es" b="0" i="0" u="none" baseline="0" dirty="0" smtClean="0">
                <a:cs typeface="ＭＳ Ｐゴシック" charset="0"/>
              </a:rPr>
              <a:t>clientes </a:t>
            </a:r>
            <a:r>
              <a:rPr lang="es" b="0" i="0" u="none" baseline="0" dirty="0">
                <a:cs typeface="ＭＳ Ｐゴシック" charset="0"/>
              </a:rPr>
              <a:t>una elección entre todos los métodos disponibles </a:t>
            </a: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>
                <a:cs typeface="ＭＳ Ｐゴシック" charset="0"/>
              </a:rPr>
              <a:t>Los proveedores de servicios no saben </a:t>
            </a:r>
            <a:r>
              <a:rPr lang="es" b="0" i="0" u="none" baseline="0" dirty="0" smtClean="0">
                <a:cs typeface="ＭＳ Ｐゴシック" charset="0"/>
              </a:rPr>
              <a:t>cómo</a:t>
            </a:r>
            <a:r>
              <a:rPr lang="es-ES" b="0" i="0" u="none" baseline="0" dirty="0" smtClean="0">
                <a:cs typeface="ＭＳ Ｐゴシック" charset="0"/>
              </a:rPr>
              <a:t> proveer </a:t>
            </a:r>
            <a:r>
              <a:rPr lang="es" b="0" i="0" u="none" baseline="0" dirty="0" smtClean="0">
                <a:cs typeface="ＭＳ Ｐゴシック" charset="0"/>
              </a:rPr>
              <a:t>un </a:t>
            </a:r>
            <a:r>
              <a:rPr lang="es" b="0" i="0" u="none" baseline="0" dirty="0">
                <a:cs typeface="ＭＳ Ｐゴシック" charset="0"/>
              </a:rPr>
              <a:t>método que las </a:t>
            </a:r>
            <a:r>
              <a:rPr lang="es" b="0" i="0" u="none" baseline="0" dirty="0" smtClean="0">
                <a:cs typeface="ＭＳ Ｐゴシック" charset="0"/>
              </a:rPr>
              <a:t>clientes </a:t>
            </a:r>
            <a:r>
              <a:rPr lang="es" b="0" i="0" u="none" baseline="0" dirty="0">
                <a:cs typeface="ＭＳ Ｐゴシック" charset="0"/>
              </a:rPr>
              <a:t>desean (por ej., implante o DIU) </a:t>
            </a: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 smtClean="0">
                <a:cs typeface="ＭＳ Ｐゴシック" charset="0"/>
              </a:rPr>
              <a:t>Malas prácticas de prevención de infecciones en el </a:t>
            </a:r>
            <a:r>
              <a:rPr lang="es-ES" b="0" i="0" u="none" baseline="0" dirty="0" smtClean="0">
                <a:cs typeface="ＭＳ Ｐゴシック" charset="0"/>
              </a:rPr>
              <a:t>establecimiento</a:t>
            </a:r>
            <a:r>
              <a:rPr lang="es" b="0" i="0" u="none" baseline="0" dirty="0" smtClean="0">
                <a:cs typeface="ＭＳ Ｐゴシック" charset="0"/>
              </a:rPr>
              <a:t> de salud </a:t>
            </a: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  <a:p>
            <a:pPr algn="l" rtl="0">
              <a:defRPr/>
            </a:pPr>
            <a:r>
              <a:rPr lang="es" b="0" i="0" u="none" baseline="0" dirty="0">
                <a:cs typeface="ＭＳ Ｐゴシック" charset="0"/>
              </a:rPr>
              <a:t>Cada uno de estos ejemplos es diferente y necesita una solución diferente. Existen numerosas acciones diferentes que pueden tomarse para mejorar la calidad pero deben ser apropiadas para el problema...</a:t>
            </a: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  <a:p>
            <a:pPr algn="l" rtl="0">
              <a:defRPr/>
            </a:pPr>
            <a:r>
              <a:rPr lang="es" b="0" i="0" u="none" baseline="0" dirty="0">
                <a:cs typeface="ＭＳ Ｐゴシック" charset="0"/>
              </a:rPr>
              <a:t>Algunas de las acciones comunes tomadas para mejorar un problema y mejorar la calidad incluyen:</a:t>
            </a: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-ES" b="0" i="0" u="none" baseline="0" dirty="0" smtClean="0">
                <a:cs typeface="ＭＳ Ｐゴシック" charset="0"/>
              </a:rPr>
              <a:t>Desarrollo </a:t>
            </a:r>
            <a:r>
              <a:rPr lang="es" b="0" i="0" u="none" baseline="0" dirty="0" smtClean="0">
                <a:cs typeface="ＭＳ Ｐゴシック" charset="0"/>
              </a:rPr>
              <a:t>de </a:t>
            </a:r>
            <a:r>
              <a:rPr lang="es" b="0" i="0" u="none" baseline="0" dirty="0">
                <a:cs typeface="ＭＳ Ｐゴシック" charset="0"/>
              </a:rPr>
              <a:t>capacidades (por ej., capacitación, práctica)</a:t>
            </a: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>
                <a:cs typeface="ＭＳ Ｐゴシック" charset="0"/>
              </a:rPr>
              <a:t>Supervisión, </a:t>
            </a:r>
            <a:r>
              <a:rPr lang="es-ES" b="0" i="0" u="none" baseline="0" dirty="0" smtClean="0">
                <a:cs typeface="ＭＳ Ｐゴシック" charset="0"/>
              </a:rPr>
              <a:t>monitoreo y tutoría</a:t>
            </a:r>
            <a:endParaRPr lang="es" b="0" i="0" u="none" baseline="0" dirty="0">
              <a:cs typeface="ＭＳ Ｐゴシック" charset="0"/>
            </a:endParaRP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>
                <a:cs typeface="ＭＳ Ｐゴシック" charset="0"/>
              </a:rPr>
              <a:t>Listas de verificación y </a:t>
            </a:r>
            <a:r>
              <a:rPr lang="es-ES" b="0" i="0" u="none" baseline="0" dirty="0" smtClean="0">
                <a:cs typeface="ＭＳ Ｐゴシック" charset="0"/>
              </a:rPr>
              <a:t>apoyos de trabajo</a:t>
            </a:r>
            <a:endParaRPr lang="es" b="0" i="0" u="none" baseline="0" dirty="0">
              <a:cs typeface="ＭＳ Ｐゴシック" charset="0"/>
            </a:endParaRP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>
                <a:cs typeface="ＭＳ Ｐゴシック" charset="0"/>
              </a:rPr>
              <a:t>Evaluación y planificación para la acción </a:t>
            </a: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-ES" b="0" i="0" u="none" baseline="0" dirty="0" smtClean="0">
                <a:cs typeface="ＭＳ Ｐゴシック" charset="0"/>
              </a:rPr>
              <a:t>Retroalimentación y compromiso</a:t>
            </a:r>
            <a:r>
              <a:rPr lang="es" b="0" i="0" u="none" baseline="0" dirty="0" smtClean="0">
                <a:cs typeface="ＭＳ Ｐゴシック" charset="0"/>
              </a:rPr>
              <a:t> de </a:t>
            </a:r>
            <a:r>
              <a:rPr lang="es" b="0" i="0" u="none" baseline="0" dirty="0">
                <a:cs typeface="ＭＳ Ｐゴシック" charset="0"/>
              </a:rPr>
              <a:t>las </a:t>
            </a:r>
            <a:r>
              <a:rPr lang="es" b="0" i="0" u="none" baseline="0" dirty="0" smtClean="0">
                <a:cs typeface="ＭＳ Ｐゴシック" charset="0"/>
              </a:rPr>
              <a:t>clientes </a:t>
            </a:r>
            <a:endParaRPr lang="es" b="0" i="0" u="none" baseline="0" dirty="0">
              <a:cs typeface="ＭＳ Ｐゴシック" charset="0"/>
            </a:endParaRPr>
          </a:p>
          <a:p>
            <a:pPr marL="171450" indent="-171450" algn="l" rtl="0">
              <a:buFont typeface="Arial" panose="020B0604020202020204" pitchFamily="34" charset="0"/>
              <a:buChar char="•"/>
              <a:defRPr/>
            </a:pPr>
            <a:r>
              <a:rPr lang="es" b="0" i="0" u="none" baseline="0" dirty="0">
                <a:cs typeface="ＭＳ Ｐゴシック" charset="0"/>
              </a:rPr>
              <a:t>Revisión de registros de </a:t>
            </a:r>
            <a:r>
              <a:rPr lang="es" b="0" i="0" u="none" baseline="0" dirty="0" smtClean="0">
                <a:cs typeface="ＭＳ Ｐゴシック" charset="0"/>
              </a:rPr>
              <a:t>clientes </a:t>
            </a:r>
            <a:endParaRPr lang="es" b="0" i="0" u="none" baseline="0" dirty="0">
              <a:cs typeface="ＭＳ Ｐゴシック" charset="0"/>
            </a:endParaRP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  <a:p>
            <a:pPr algn="l" rtl="0">
              <a:defRPr/>
            </a:pPr>
            <a:endParaRPr lang="es" dirty="0">
              <a:cs typeface="ＭＳ Ｐゴシック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9163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rtl="0"/>
            <a:fld id="{AED28173-FFBF-4C1D-82C9-40033FA0D536}" type="slidenum">
              <a:rPr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6</a:t>
            </a:fld>
            <a:endParaRPr lang="e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74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s" b="0" i="0" u="none" baseline="0" dirty="0"/>
              <a:t>Nota: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A continuación se incluye un ejemplo real de un </a:t>
            </a:r>
            <a:r>
              <a:rPr lang="es-ES" b="0" i="0" u="none" baseline="0" dirty="0" smtClean="0"/>
              <a:t>establecimiento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de salud </a:t>
            </a:r>
            <a:r>
              <a:rPr lang="es-ES" b="0" i="0" u="none" baseline="0" dirty="0" smtClean="0"/>
              <a:t>que tiene una </a:t>
            </a:r>
            <a:r>
              <a:rPr lang="es" b="0" i="0" u="none" baseline="0" dirty="0" smtClean="0"/>
              <a:t>prevención </a:t>
            </a:r>
            <a:r>
              <a:rPr lang="es" b="0" i="0" u="none" baseline="0" dirty="0"/>
              <a:t>de </a:t>
            </a:r>
            <a:r>
              <a:rPr lang="es" b="0" i="0" u="none" baseline="0" dirty="0" smtClean="0"/>
              <a:t>infecciones</a:t>
            </a:r>
            <a:r>
              <a:rPr lang="es-ES" b="0" i="0" u="none" baseline="0" dirty="0" smtClean="0"/>
              <a:t> deficiente</a:t>
            </a:r>
            <a:r>
              <a:rPr lang="es" b="0" i="0" u="none" baseline="0" dirty="0" smtClean="0"/>
              <a:t>:</a:t>
            </a:r>
            <a:endParaRPr lang="es" b="0" i="0" u="none" baseline="0" dirty="0"/>
          </a:p>
          <a:p>
            <a:endParaRPr lang="es" altLang="en-US" dirty="0"/>
          </a:p>
          <a:p>
            <a:pPr algn="l" rtl="0"/>
            <a:r>
              <a:rPr lang="es-ES" b="0" i="0" u="none" baseline="0" dirty="0" smtClean="0"/>
              <a:t>Primero </a:t>
            </a:r>
            <a:r>
              <a:rPr lang="es" b="0" i="0" u="none" baseline="0" dirty="0" smtClean="0"/>
              <a:t>realizaron </a:t>
            </a:r>
            <a:r>
              <a:rPr lang="es" b="0" i="0" u="none" baseline="0" dirty="0"/>
              <a:t>una evaluación para comprender cuáles eran todos los problemas en su </a:t>
            </a:r>
            <a:r>
              <a:rPr lang="es-ES" b="0" i="0" u="none" baseline="0" dirty="0" smtClean="0"/>
              <a:t>establecimiento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de salud.</a:t>
            </a:r>
          </a:p>
          <a:p>
            <a:pPr algn="l" rtl="0"/>
            <a:r>
              <a:rPr lang="es" b="0" i="0" u="none" baseline="0" dirty="0"/>
              <a:t>De acuerdo con esa evaluación, desarrollaron un plan de acción para cubrir los numerosos problemas que encontraron.</a:t>
            </a:r>
          </a:p>
          <a:p>
            <a:pPr algn="l" rtl="0"/>
            <a:r>
              <a:rPr lang="es" b="0" i="0" u="none" baseline="0" dirty="0"/>
              <a:t>Muchos de los problemas que identificaron se relacionaron con la capacidad, y sugirieron </a:t>
            </a:r>
            <a:r>
              <a:rPr lang="es-ES" b="0" i="0" u="none" baseline="0" dirty="0" smtClean="0"/>
              <a:t>variadas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formas de </a:t>
            </a:r>
            <a:r>
              <a:rPr lang="es-ES" b="0" i="0" u="none" baseline="0" dirty="0" smtClean="0"/>
              <a:t>abordarlos con los </a:t>
            </a:r>
            <a:r>
              <a:rPr lang="es" b="0" i="0" u="none" baseline="0" dirty="0" smtClean="0"/>
              <a:t>diferentes </a:t>
            </a:r>
            <a:r>
              <a:rPr lang="es-ES" b="0" i="0" u="none" baseline="0" dirty="0" smtClean="0"/>
              <a:t>tipos de </a:t>
            </a:r>
            <a:r>
              <a:rPr lang="es" b="0" i="0" u="none" baseline="0" dirty="0" smtClean="0"/>
              <a:t>personal y </a:t>
            </a:r>
            <a:r>
              <a:rPr lang="es-ES" b="0" i="0" u="none" baseline="0" dirty="0" smtClean="0"/>
              <a:t>sus </a:t>
            </a:r>
            <a:r>
              <a:rPr lang="es" b="0" i="0" u="none" baseline="0" dirty="0" smtClean="0"/>
              <a:t>habilidades</a:t>
            </a:r>
            <a:r>
              <a:rPr lang="es" b="0" i="0" u="none" baseline="0" dirty="0"/>
              <a:t>.</a:t>
            </a:r>
          </a:p>
          <a:p>
            <a:pPr algn="l" rtl="0"/>
            <a:r>
              <a:rPr lang="es" b="0" i="0" u="none" baseline="0" dirty="0"/>
              <a:t>Después de seis meses, el equipo volvió a evaluar el </a:t>
            </a:r>
            <a:r>
              <a:rPr lang="es-ES" b="0" i="0" u="none" baseline="0" dirty="0" smtClean="0"/>
              <a:t>establecimiento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de salud para determinar su progreso.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La evaluación puede ser tan simple como </a:t>
            </a:r>
            <a:r>
              <a:rPr lang="es-ES" b="0" i="0" u="none" baseline="0" dirty="0" smtClean="0"/>
              <a:t>un trabajo de </a:t>
            </a:r>
            <a:r>
              <a:rPr lang="es" b="0" i="0" u="none" baseline="0" dirty="0" smtClean="0"/>
              <a:t>equipo </a:t>
            </a:r>
            <a:r>
              <a:rPr lang="es" b="0" i="0" u="none" baseline="0" dirty="0"/>
              <a:t>o mucho más compleja.</a:t>
            </a:r>
          </a:p>
          <a:p>
            <a:endParaRPr lang="es" altLang="en-US" dirty="0"/>
          </a:p>
          <a:p>
            <a:endParaRPr lang="es" alt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81050" indent="-300038"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201738" indent="-239713"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82750" indent="-239713"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163763" indent="-239713"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620963" indent="-239713" defTabSz="9699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78163" indent="-239713" defTabSz="9699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535363" indent="-239713" defTabSz="9699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92563" indent="-239713" defTabSz="9699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fld id="{218EB916-D069-4B21-948F-C6F2B38EB0AC}" type="slidenum">
              <a:rPr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596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s" b="0" i="0" u="none" baseline="0" dirty="0"/>
              <a:t>A continuación se incluye un ejemplo de una lista de verificación que usó un </a:t>
            </a:r>
            <a:r>
              <a:rPr lang="es-ES" b="0" i="0" u="none" baseline="0" dirty="0" smtClean="0"/>
              <a:t>establecimiento </a:t>
            </a:r>
            <a:r>
              <a:rPr lang="es" b="0" i="0" u="none" baseline="0" dirty="0" smtClean="0"/>
              <a:t>de </a:t>
            </a:r>
            <a:r>
              <a:rPr lang="es" b="0" i="0" u="none" baseline="0" dirty="0"/>
              <a:t>salud </a:t>
            </a:r>
            <a:r>
              <a:rPr lang="es-ES" b="0" i="0" u="none" baseline="0" dirty="0" smtClean="0"/>
              <a:t>en la evaluación de </a:t>
            </a:r>
            <a:r>
              <a:rPr lang="es" b="0" i="0" u="none" baseline="0" dirty="0" smtClean="0"/>
              <a:t>sus </a:t>
            </a:r>
            <a:r>
              <a:rPr lang="es" b="0" i="0" u="none" baseline="0" dirty="0"/>
              <a:t>insumos para </a:t>
            </a:r>
            <a:r>
              <a:rPr lang="es" b="0" i="0" u="none" baseline="0" dirty="0" smtClean="0"/>
              <a:t>l</a:t>
            </a:r>
            <a:r>
              <a:rPr lang="es-ES" b="0" i="0" u="none" baseline="0" dirty="0" smtClean="0"/>
              <a:t>a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prevención de infecciones</a:t>
            </a:r>
          </a:p>
          <a:p>
            <a:endParaRPr lang="es" altLang="en-US" dirty="0"/>
          </a:p>
        </p:txBody>
      </p:sp>
    </p:spTree>
    <p:extLst>
      <p:ext uri="{BB962C8B-B14F-4D97-AF65-F5344CB8AC3E}">
        <p14:creationId xmlns:p14="http://schemas.microsoft.com/office/powerpoint/2010/main" val="2989654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s" b="1" i="0" u="none" baseline="0" dirty="0"/>
              <a:t>Notas:  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Este es un ejemplo de un plan de acción para abordar la prevención de infecciones en un 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rgbClr val="4D4D4D"/>
                </a:solidFill>
                <a:effectLst/>
                <a:latin typeface="Gill Sans MT" panose="020B0502020104020203" pitchFamily="34" charset="0"/>
                <a:ea typeface="MS PGothic" panose="020B0600070205080204" pitchFamily="34" charset="-128"/>
              </a:rPr>
              <a:t>establecimiento</a:t>
            </a:r>
            <a:r>
              <a:rPr kumimoji="0" lang="es-ES" sz="1200" b="0" i="1" u="none" strike="noStrike" cap="none" normalizeH="0" baseline="0" dirty="0" smtClean="0">
                <a:ln>
                  <a:noFill/>
                </a:ln>
                <a:solidFill>
                  <a:srgbClr val="4D4D4D"/>
                </a:solidFill>
                <a:effectLst/>
                <a:latin typeface="Gill Sans MT" panose="020B0502020104020203" pitchFamily="34" charset="0"/>
                <a:ea typeface="MS PGothic" panose="020B0600070205080204" pitchFamily="34" charset="-128"/>
              </a:rPr>
              <a:t> </a:t>
            </a:r>
            <a:r>
              <a:rPr lang="es" b="0" i="0" u="none" baseline="0" dirty="0" smtClean="0"/>
              <a:t>de </a:t>
            </a:r>
            <a:r>
              <a:rPr lang="es" b="0" i="0" u="none" baseline="0" dirty="0"/>
              <a:t>salud </a:t>
            </a:r>
          </a:p>
          <a:p>
            <a:pPr algn="l" rtl="0"/>
            <a:r>
              <a:rPr lang="es" b="0" i="0" u="none" baseline="0" dirty="0"/>
              <a:t>Se describen las brechas durante </a:t>
            </a:r>
            <a:r>
              <a:rPr lang="es" b="0" i="0" u="none" baseline="0" dirty="0" smtClean="0"/>
              <a:t>la evaluaci</a:t>
            </a:r>
            <a:r>
              <a:rPr lang="es-ES" b="0" i="0" u="none" baseline="0" dirty="0" err="1" smtClean="0"/>
              <a:t>ón</a:t>
            </a:r>
            <a:r>
              <a:rPr lang="es" b="0" i="0" u="none" baseline="0" dirty="0" smtClean="0"/>
              <a:t> inicial </a:t>
            </a:r>
            <a:endParaRPr lang="es" b="0" i="0" u="none" baseline="0" dirty="0"/>
          </a:p>
          <a:p>
            <a:pPr algn="l" rtl="0"/>
            <a:r>
              <a:rPr lang="es-ES" b="0" i="0" u="none" baseline="0" dirty="0" smtClean="0"/>
              <a:t>Empezando con las </a:t>
            </a:r>
            <a:r>
              <a:rPr lang="es" b="0" i="0" u="none" baseline="0" dirty="0" smtClean="0"/>
              <a:t>brechas </a:t>
            </a:r>
            <a:r>
              <a:rPr lang="es" b="0" i="0" u="none" baseline="0" dirty="0"/>
              <a:t>sencillas, </a:t>
            </a:r>
            <a:r>
              <a:rPr lang="es-ES" b="0" i="0" u="none" baseline="0" dirty="0" smtClean="0"/>
              <a:t>para </a:t>
            </a:r>
            <a:r>
              <a:rPr lang="es" b="0" i="0" u="none" baseline="0" dirty="0" smtClean="0"/>
              <a:t>la </a:t>
            </a:r>
            <a:r>
              <a:rPr lang="es" b="0" i="0" u="none" baseline="0" dirty="0"/>
              <a:t>no disponibilidad de cloro en el 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rgbClr val="4D4D4D"/>
                </a:solidFill>
                <a:effectLst/>
                <a:latin typeface="Gill Sans MT" panose="020B0502020104020203" pitchFamily="34" charset="0"/>
                <a:ea typeface="MS PGothic" panose="020B0600070205080204" pitchFamily="34" charset="-128"/>
              </a:rPr>
              <a:t>establecimiento</a:t>
            </a:r>
            <a:r>
              <a:rPr lang="es" b="0" i="0" u="none" baseline="0" dirty="0" smtClean="0"/>
              <a:t> </a:t>
            </a:r>
            <a:r>
              <a:rPr lang="es" b="0" i="0" u="none" baseline="0" dirty="0"/>
              <a:t>de salud, la persona a cargo es responsable de </a:t>
            </a:r>
            <a:r>
              <a:rPr lang="es-ES" b="0" i="0" u="none" baseline="0" dirty="0" smtClean="0"/>
              <a:t>cerrar </a:t>
            </a:r>
            <a:r>
              <a:rPr lang="es" b="0" i="0" u="none" baseline="0" dirty="0" smtClean="0"/>
              <a:t>esta </a:t>
            </a:r>
            <a:r>
              <a:rPr lang="es" b="0" i="0" u="none" baseline="0" dirty="0"/>
              <a:t>brecha con ayuda de todo el personal. 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En este ejemplo, el personal aceptó voluntariamente contribuir con una pequeña cantidad de dinero para </a:t>
            </a:r>
            <a:r>
              <a:rPr lang="es-ES" b="0" i="0" u="none" baseline="0" dirty="0" smtClean="0"/>
              <a:t>la </a:t>
            </a:r>
            <a:r>
              <a:rPr lang="es" b="0" i="0" u="none" baseline="0" dirty="0" smtClean="0"/>
              <a:t>compra de cloro</a:t>
            </a:r>
            <a:r>
              <a:rPr lang="es-ES" b="0" i="0" u="none" baseline="0" dirty="0" smtClean="0"/>
              <a:t> </a:t>
            </a:r>
            <a:r>
              <a:rPr lang="es" b="0" i="0" u="none" baseline="0" dirty="0" smtClean="0"/>
              <a:t>por </a:t>
            </a:r>
            <a:r>
              <a:rPr lang="es" b="0" i="0" u="none" baseline="0" dirty="0"/>
              <a:t>única </a:t>
            </a:r>
            <a:r>
              <a:rPr lang="es" b="0" i="0" u="none" baseline="0" dirty="0" smtClean="0"/>
              <a:t>vez, </a:t>
            </a:r>
            <a:r>
              <a:rPr lang="es" b="0" i="0" u="none" baseline="0" dirty="0"/>
              <a:t>pero se enviará una solicitud a la oficina de salud del distrito para un suministro continuo.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Muchas brechas pueden resolverse internamente con poco esfuerzo y cambio de actitud, solo unas pocas requieren apoyo de un mayor nivel. </a:t>
            </a:r>
          </a:p>
          <a:p>
            <a:endParaRPr lang="es" altLang="en-US" dirty="0"/>
          </a:p>
          <a:p>
            <a:pPr algn="l" rtl="0"/>
            <a:r>
              <a:rPr lang="es" b="0" i="0" u="none" baseline="0" dirty="0"/>
              <a:t>La mejora de calidad es un proceso continuo que requiere un esfuerzo de equipo 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81050" indent="-300038"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201738" indent="-239713"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82750" indent="-239713"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163763" indent="-239713" defTabSz="9699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620963" indent="-239713" defTabSz="9699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78163" indent="-239713" defTabSz="9699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535363" indent="-239713" defTabSz="9699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92563" indent="-239713" defTabSz="9699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fld id="{3391A3CD-A5AF-4435-A4D4-E3DAF075547C}" type="slidenum">
              <a:rPr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545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8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08080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081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5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28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Click icon to add online image</a:t>
            </a:r>
          </a:p>
        </p:txBody>
      </p:sp>
    </p:spTree>
    <p:extLst>
      <p:ext uri="{BB962C8B-B14F-4D97-AF65-F5344CB8AC3E}">
        <p14:creationId xmlns:p14="http://schemas.microsoft.com/office/powerpoint/2010/main" val="2634990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47EC2-5D59-4D63-AE15-91FFFBC6F59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8902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AF6B8-48F9-41E1-A05C-C7AEE7218BB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7616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E64D4-36B8-4A39-AC61-D674B5A5FCD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827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9F3D4-B9AC-4529-B60A-7B20CF91425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1766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1322-8BA2-4F59-811F-8904E99CC47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87479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693738" y="1831975"/>
            <a:ext cx="7696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altLang="en-US" sz="3400" dirty="0">
                <a:solidFill>
                  <a:srgbClr val="002A6C"/>
                </a:solidFill>
                <a:latin typeface="Gill Sans MT" pitchFamily="34" charset="0"/>
                <a:ea typeface="+mn-ea"/>
              </a:rPr>
              <a:t>For more information, please visit</a:t>
            </a:r>
          </a:p>
          <a:p>
            <a:pPr algn="ctr">
              <a:defRPr/>
            </a:pPr>
            <a:r>
              <a:rPr lang="en-US" altLang="en-US" sz="3400" b="1" dirty="0">
                <a:solidFill>
                  <a:srgbClr val="002A6C"/>
                </a:solidFill>
                <a:latin typeface="Gill Sans MT" pitchFamily="34" charset="0"/>
                <a:ea typeface="+mn-ea"/>
              </a:rPr>
              <a:t>www.mcsprogram.org</a:t>
            </a:r>
          </a:p>
          <a:p>
            <a:pPr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693738" y="3733800"/>
            <a:ext cx="7696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en-US" altLang="en-US" sz="1400" dirty="0">
                <a:solidFill>
                  <a:schemeClr val="tx1"/>
                </a:solidFill>
                <a:latin typeface="Gill Sans MT" panose="020B0502020104020203" pitchFamily="34" charset="0"/>
              </a:rPr>
              <a:t>This presentation was made possible by the generous support of the American people through the United States Agency for International Development (USAID), under the terms of the Cooperative Agreement AID-OAA-A-14-00028.  The contents are the responsibility of the authors and do not necessarily reflect the views of USAID or the United States Government.</a:t>
            </a: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960438" y="6019800"/>
            <a:ext cx="71628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defRPr/>
            </a:pP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  <a:ea typeface="+mn-ea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123882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Click icon to add online image</a:t>
            </a:r>
          </a:p>
        </p:txBody>
      </p:sp>
    </p:spTree>
    <p:extLst>
      <p:ext uri="{BB962C8B-B14F-4D97-AF65-F5344CB8AC3E}">
        <p14:creationId xmlns:p14="http://schemas.microsoft.com/office/powerpoint/2010/main" val="191987768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76819-5766-4709-BC09-DF1EE607FC2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9088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1B62-A9CB-4C03-8731-F93C106CA88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719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5DAB9-1407-45C6-B869-97548E39397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18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8E5F5-3D65-4DAD-9E9B-A0E43EF6F7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891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DEF48-103F-412F-B325-2240A2AAC14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601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693738" y="1831975"/>
            <a:ext cx="7696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altLang="en-US" sz="3400" dirty="0">
                <a:solidFill>
                  <a:srgbClr val="002A6C"/>
                </a:solidFill>
                <a:latin typeface="Gill Sans MT" pitchFamily="34" charset="0"/>
                <a:ea typeface="+mn-ea"/>
              </a:rPr>
              <a:t>For more information, please visit</a:t>
            </a:r>
          </a:p>
          <a:p>
            <a:pPr algn="ctr">
              <a:defRPr/>
            </a:pPr>
            <a:r>
              <a:rPr lang="en-US" altLang="en-US" sz="3400" b="1" dirty="0">
                <a:solidFill>
                  <a:srgbClr val="002A6C"/>
                </a:solidFill>
                <a:latin typeface="Gill Sans MT" pitchFamily="34" charset="0"/>
                <a:ea typeface="+mn-ea"/>
              </a:rPr>
              <a:t>www.mcsprogram.org</a:t>
            </a:r>
          </a:p>
          <a:p>
            <a:pPr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693738" y="3733800"/>
            <a:ext cx="7696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3399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en-US" altLang="en-US" sz="1400" dirty="0">
                <a:solidFill>
                  <a:schemeClr val="tx1"/>
                </a:solidFill>
                <a:latin typeface="Gill Sans MT" panose="020B0502020104020203" pitchFamily="34" charset="0"/>
              </a:rPr>
              <a:t>This presentation was made possible by the generous support of the American people through the United States Agency for International Development (USAID), under the terms of the Cooperative Agreement AID-OAA-A-14-00028.  The contents are the responsibility of the authors and do not necessarily reflect the views of USAID or the United States Government.</a:t>
            </a:r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960438" y="6019800"/>
            <a:ext cx="71628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defRPr/>
            </a:pP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  <a:ea typeface="+mn-ea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297645084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29C1C-56F4-457A-8517-655E089709F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3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2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AABC1CA-3977-44D7-B096-3D41998F5B3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3" r:id="rId1"/>
    <p:sldLayoutId id="2147484874" r:id="rId2"/>
    <p:sldLayoutId id="2147484863" r:id="rId3"/>
    <p:sldLayoutId id="2147484864" r:id="rId4"/>
    <p:sldLayoutId id="2147484865" r:id="rId5"/>
    <p:sldLayoutId id="2147484866" r:id="rId6"/>
    <p:sldLayoutId id="2147484867" r:id="rId7"/>
    <p:sldLayoutId id="2147484875" r:id="rId8"/>
    <p:sldLayoutId id="2147484876" r:id="rId9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>
          <a:solidFill>
            <a:srgbClr val="002A6C"/>
          </a:solidFill>
          <a:latin typeface="Gill Sans MT" panose="020B0502020104020203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ea typeface="MS PGothic" panose="020B0600070205080204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ea typeface="MS PGothic" panose="020B0600070205080204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ea typeface="MS PGothic" panose="020B0600070205080204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ea typeface="MS PGothic" panose="020B0600070205080204" pitchFamily="3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Arial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Arial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Arial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Arial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5F5F5F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0F1D33C-8F25-4E9C-AFA8-F4C252CA77F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7" r:id="rId1"/>
    <p:sldLayoutId id="2147484878" r:id="rId2"/>
    <p:sldLayoutId id="2147484868" r:id="rId3"/>
    <p:sldLayoutId id="2147484869" r:id="rId4"/>
    <p:sldLayoutId id="2147484870" r:id="rId5"/>
    <p:sldLayoutId id="2147484871" r:id="rId6"/>
    <p:sldLayoutId id="2147484872" r:id="rId7"/>
    <p:sldLayoutId id="2147484879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>
          <a:solidFill>
            <a:srgbClr val="002A6C"/>
          </a:solidFill>
          <a:latin typeface="Gill Sans MT" panose="020B0502020104020203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ea typeface="MS PGothic" panose="020B0600070205080204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ea typeface="MS PGothic" panose="020B0600070205080204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ea typeface="MS PGothic" panose="020B0600070205080204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ea typeface="MS PGothic" panose="020B0600070205080204" pitchFamily="3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Arial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Arial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Arial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Arial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8"/>
          <p:cNvSpPr>
            <a:spLocks noGrp="1" noChangeArrowheads="1"/>
          </p:cNvSpPr>
          <p:nvPr>
            <p:ph type="ctrTitle"/>
          </p:nvPr>
        </p:nvSpPr>
        <p:spPr>
          <a:xfrm>
            <a:off x="685800" y="3940175"/>
            <a:ext cx="7772400" cy="1393825"/>
          </a:xfrm>
        </p:spPr>
        <p:txBody>
          <a:bodyPr/>
          <a:lstStyle/>
          <a:p>
            <a:pPr rtl="0" eaLnBrk="1" hangingPunct="1"/>
            <a:r>
              <a:rPr lang="es" b="0" i="0" u="none" baseline="0" dirty="0"/>
              <a:t> Presentación 4-1: </a:t>
            </a:r>
            <a:r>
              <a:rPr lang="es" b="1" dirty="0"/>
              <a:t/>
            </a:r>
            <a:br>
              <a:rPr lang="es" b="1" dirty="0"/>
            </a:br>
            <a:r>
              <a:rPr lang="es" sz="2400" b="0" i="0" u="none" baseline="0" dirty="0">
                <a:solidFill>
                  <a:srgbClr val="808080"/>
                </a:solidFill>
              </a:rPr>
              <a:t>Calidad de </a:t>
            </a:r>
            <a:r>
              <a:rPr lang="es" sz="2400" b="0" i="0" u="none" baseline="0" dirty="0" smtClean="0">
                <a:solidFill>
                  <a:srgbClr val="808080"/>
                </a:solidFill>
              </a:rPr>
              <a:t>atención </a:t>
            </a:r>
            <a:r>
              <a:rPr lang="es" sz="2400" b="0" i="0" u="none" baseline="0" dirty="0">
                <a:solidFill>
                  <a:srgbClr val="808080"/>
                </a:solidFill>
              </a:rPr>
              <a:t>en los </a:t>
            </a:r>
            <a:r>
              <a:rPr lang="es" sz="2400" dirty="0">
                <a:solidFill>
                  <a:srgbClr val="808080"/>
                </a:solidFill>
              </a:rPr>
              <a:t/>
            </a:r>
            <a:br>
              <a:rPr lang="es" sz="2400" dirty="0">
                <a:solidFill>
                  <a:srgbClr val="808080"/>
                </a:solidFill>
              </a:rPr>
            </a:br>
            <a:r>
              <a:rPr lang="es" sz="2400" b="0" i="0" u="none" baseline="0" dirty="0">
                <a:solidFill>
                  <a:srgbClr val="808080"/>
                </a:solidFill>
              </a:rPr>
              <a:t>servicios de salud</a:t>
            </a:r>
            <a:endParaRPr lang="es" altLang="en-US" sz="2400" i="1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0" y="44450"/>
            <a:ext cx="91440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s" sz="3600" b="0" i="0" u="none" baseline="0" dirty="0"/>
              <a:t>¿Quién es responsable de la calidad </a:t>
            </a:r>
            <a:r>
              <a:rPr lang="es" sz="3600" b="0" i="0" u="none" baseline="0" dirty="0" smtClean="0"/>
              <a:t>de </a:t>
            </a:r>
            <a:r>
              <a:rPr lang="es" sz="3600" b="0" i="0" u="none" baseline="0" dirty="0"/>
              <a:t>atención?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7F4A4D0A-B49C-447C-A4B4-C2748095FB20}" type="slidenum">
              <a:rPr sz="1100">
                <a:solidFill>
                  <a:schemeClr val="tx2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s" altLang="en-US" sz="1100">
              <a:solidFill>
                <a:schemeClr val="tx2"/>
              </a:solidFill>
            </a:endParaRPr>
          </a:p>
        </p:txBody>
      </p:sp>
      <p:sp>
        <p:nvSpPr>
          <p:cNvPr id="30724" name="TextBox 1"/>
          <p:cNvSpPr txBox="1">
            <a:spLocks noChangeArrowheads="1"/>
          </p:cNvSpPr>
          <p:nvPr/>
        </p:nvSpPr>
        <p:spPr bwMode="auto">
          <a:xfrm>
            <a:off x="557213" y="2165350"/>
            <a:ext cx="1905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  <a:defRPr/>
            </a:pPr>
            <a:r>
              <a:rPr lang="es-ES" sz="2800" dirty="0">
                <a:solidFill>
                  <a:srgbClr val="9DBFE5"/>
                </a:solidFill>
              </a:rPr>
              <a:t>C</a:t>
            </a:r>
            <a:r>
              <a:rPr lang="es" sz="2800" b="0" i="0" u="none" baseline="0" dirty="0" smtClean="0">
                <a:solidFill>
                  <a:srgbClr val="9DBFE5"/>
                </a:solidFill>
              </a:rPr>
              <a:t>lientes</a:t>
            </a:r>
            <a:r>
              <a:rPr lang="es" sz="2800" b="0" i="0" u="none" baseline="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endParaRPr lang="es" sz="2800" b="0" i="0" u="none" baseline="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1647825" y="2706688"/>
            <a:ext cx="3505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s" sz="2800" b="0" i="0" u="none" dirty="0">
                <a:solidFill>
                  <a:srgbClr val="FFC981"/>
                </a:solidFill>
              </a:rPr>
              <a:t>Miembros de la comunidad</a:t>
            </a:r>
          </a:p>
        </p:txBody>
      </p:sp>
      <p:sp>
        <p:nvSpPr>
          <p:cNvPr id="30726" name="TextBox 6"/>
          <p:cNvSpPr txBox="1">
            <a:spLocks noChangeArrowheads="1"/>
          </p:cNvSpPr>
          <p:nvPr/>
        </p:nvSpPr>
        <p:spPr bwMode="auto">
          <a:xfrm>
            <a:off x="4314825" y="3824288"/>
            <a:ext cx="2309813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s" sz="2800" b="0" i="0" u="none" dirty="0">
                <a:solidFill>
                  <a:srgbClr val="D5B4E4"/>
                </a:solidFill>
              </a:rPr>
              <a:t>Proveedores</a:t>
            </a:r>
            <a:r>
              <a:rPr lang="es" sz="2800" b="0" i="0" u="none" dirty="0">
                <a:solidFill>
                  <a:srgbClr val="777777"/>
                </a:solidFill>
              </a:rPr>
              <a:t> </a:t>
            </a:r>
            <a:r>
              <a:rPr lang="es" sz="3800" b="0" i="0" u="none" baseline="0" dirty="0">
                <a:solidFill>
                  <a:srgbClr val="777777"/>
                </a:solidFill>
              </a:rPr>
              <a:t> </a:t>
            </a:r>
          </a:p>
        </p:txBody>
      </p:sp>
      <p:sp>
        <p:nvSpPr>
          <p:cNvPr id="30727" name="TextBox 7"/>
          <p:cNvSpPr txBox="1">
            <a:spLocks noChangeArrowheads="1"/>
          </p:cNvSpPr>
          <p:nvPr/>
        </p:nvSpPr>
        <p:spPr bwMode="auto">
          <a:xfrm>
            <a:off x="6296025" y="4356100"/>
            <a:ext cx="236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s-ES" sz="2800" b="0" i="0" u="none" dirty="0" smtClean="0">
                <a:solidFill>
                  <a:srgbClr val="FF8A99"/>
                </a:solidFill>
              </a:rPr>
              <a:t>Gerentes</a:t>
            </a:r>
            <a:endParaRPr lang="es" sz="2800" b="0" i="0" u="none" dirty="0">
              <a:solidFill>
                <a:srgbClr val="FF8A99"/>
              </a:solidFill>
            </a:endParaRPr>
          </a:p>
        </p:txBody>
      </p:sp>
      <p:sp>
        <p:nvSpPr>
          <p:cNvPr id="20489" name="TextBox 4"/>
          <p:cNvSpPr txBox="1">
            <a:spLocks noChangeArrowheads="1"/>
          </p:cNvSpPr>
          <p:nvPr/>
        </p:nvSpPr>
        <p:spPr bwMode="auto">
          <a:xfrm>
            <a:off x="457200" y="5230813"/>
            <a:ext cx="8382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  <a:defRPr/>
            </a:pPr>
            <a:r>
              <a:rPr lang="es" sz="3600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¿</a:t>
            </a:r>
            <a:r>
              <a:rPr lang="es-ES" sz="3600" dirty="0" smtClean="0">
                <a:solidFill>
                  <a:schemeClr val="bg1">
                    <a:lumMod val="50000"/>
                  </a:schemeClr>
                </a:solidFill>
              </a:rPr>
              <a:t>Qué</a:t>
            </a:r>
            <a:r>
              <a:rPr lang="es-ES" sz="3600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 pueden hacer para </a:t>
            </a:r>
            <a:r>
              <a:rPr lang="es" sz="3600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mejorar </a:t>
            </a:r>
            <a:r>
              <a:rPr lang="es" sz="3600" b="0" i="0" u="none" baseline="0" dirty="0">
                <a:solidFill>
                  <a:schemeClr val="bg1">
                    <a:lumMod val="50000"/>
                  </a:schemeClr>
                </a:solidFill>
              </a:rPr>
              <a:t>la calidad?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765175" y="1320800"/>
            <a:ext cx="5175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  <a:defRPr/>
            </a:pPr>
            <a:r>
              <a:rPr lang="es" sz="3600" b="0" i="0" u="none" baseline="0">
                <a:solidFill>
                  <a:schemeClr val="bg1">
                    <a:lumMod val="50000"/>
                  </a:schemeClr>
                </a:solidFill>
              </a:rPr>
              <a:t>¡Todos son responsables!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9525"/>
            <a:ext cx="8229600" cy="1143000"/>
          </a:xfrm>
        </p:spPr>
        <p:txBody>
          <a:bodyPr/>
          <a:lstStyle/>
          <a:p>
            <a:pPr rtl="0" eaLnBrk="1" hangingPunct="1"/>
            <a:r>
              <a:rPr lang="es" sz="3600" b="0" i="0" u="none" baseline="0">
                <a:solidFill>
                  <a:schemeClr val="tx2"/>
                </a:solidFill>
              </a:rPr>
              <a:t>Cómo medir las mejoras </a:t>
            </a:r>
          </a:p>
        </p:txBody>
      </p:sp>
      <p:sp>
        <p:nvSpPr>
          <p:cNvPr id="32771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152526"/>
            <a:ext cx="4038600" cy="5203824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s" sz="2600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Implementar</a:t>
            </a:r>
            <a:r>
              <a:rPr lang="es-ES" sz="2600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 monitoreo                      </a:t>
            </a:r>
            <a:r>
              <a:rPr lang="es" sz="2600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y </a:t>
            </a:r>
            <a:r>
              <a:rPr lang="es" sz="2600" b="0" i="0" u="none" baseline="0" dirty="0">
                <a:solidFill>
                  <a:schemeClr val="bg1">
                    <a:lumMod val="50000"/>
                  </a:schemeClr>
                </a:solidFill>
              </a:rPr>
              <a:t>acción continua </a:t>
            </a:r>
          </a:p>
          <a:p>
            <a:pPr eaLnBrk="1" hangingPunct="1">
              <a:defRPr/>
            </a:pPr>
            <a:r>
              <a:rPr lang="es" sz="2600" b="0" i="0" u="none" baseline="0" dirty="0">
                <a:solidFill>
                  <a:schemeClr val="bg1">
                    <a:lumMod val="50000"/>
                  </a:schemeClr>
                </a:solidFill>
              </a:rPr>
              <a:t>Recopilar </a:t>
            </a:r>
            <a:r>
              <a:rPr lang="es" sz="2600" dirty="0" smtClean="0">
                <a:solidFill>
                  <a:schemeClr val="bg1">
                    <a:lumMod val="50000"/>
                  </a:schemeClr>
                </a:solidFill>
              </a:rPr>
              <a:t>periódicamente</a:t>
            </a:r>
            <a:r>
              <a:rPr lang="es-ES" sz="2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" sz="2600" dirty="0" smtClean="0">
                <a:solidFill>
                  <a:schemeClr val="bg1">
                    <a:lumMod val="50000"/>
                  </a:schemeClr>
                </a:solidFill>
              </a:rPr>
              <a:t>estadísticas </a:t>
            </a:r>
            <a:r>
              <a:rPr lang="es" sz="2600" b="0" i="0" u="none" baseline="0" dirty="0">
                <a:solidFill>
                  <a:schemeClr val="bg1">
                    <a:lumMod val="50000"/>
                  </a:schemeClr>
                </a:solidFill>
              </a:rPr>
              <a:t>del </a:t>
            </a:r>
            <a:r>
              <a:rPr lang="es" sz="2600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servicio</a:t>
            </a:r>
            <a:endParaRPr lang="es" sz="2600" b="0" i="0" u="none" baseline="0" dirty="0">
              <a:solidFill>
                <a:schemeClr val="bg1">
                  <a:lumMod val="50000"/>
                </a:schemeClr>
              </a:solidFill>
            </a:endParaRPr>
          </a:p>
          <a:p>
            <a:pPr algn="l" rtl="0" eaLnBrk="1" hangingPunct="1">
              <a:defRPr/>
            </a:pPr>
            <a:r>
              <a:rPr lang="es" sz="2600" b="0" i="0" u="none" baseline="0" dirty="0">
                <a:solidFill>
                  <a:schemeClr val="bg1">
                    <a:lumMod val="50000"/>
                  </a:schemeClr>
                </a:solidFill>
              </a:rPr>
              <a:t>Usar datos para el </a:t>
            </a:r>
            <a:r>
              <a:rPr lang="es-ES" sz="2600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monitoreo</a:t>
            </a:r>
            <a:endParaRPr lang="es" sz="2600" b="0" i="0" u="none" baseline="0" dirty="0">
              <a:solidFill>
                <a:schemeClr val="bg1">
                  <a:lumMod val="50000"/>
                </a:schemeClr>
              </a:solidFill>
            </a:endParaRPr>
          </a:p>
          <a:p>
            <a:pPr algn="l" rtl="0" eaLnBrk="1" hangingPunct="1">
              <a:defRPr/>
            </a:pPr>
            <a:r>
              <a:rPr lang="es" sz="2600" b="0" i="0" u="none" baseline="0" dirty="0">
                <a:solidFill>
                  <a:schemeClr val="bg1">
                    <a:lumMod val="50000"/>
                  </a:schemeClr>
                </a:solidFill>
              </a:rPr>
              <a:t>Analizar datos </a:t>
            </a:r>
          </a:p>
          <a:p>
            <a:pPr algn="l" rtl="0" eaLnBrk="1" hangingPunct="1">
              <a:defRPr/>
            </a:pPr>
            <a:r>
              <a:rPr lang="es" sz="2600" b="0" i="0" u="none" baseline="0" dirty="0">
                <a:solidFill>
                  <a:schemeClr val="bg1">
                    <a:lumMod val="50000"/>
                  </a:schemeClr>
                </a:solidFill>
              </a:rPr>
              <a:t>Evaluar las razones de los cambios</a:t>
            </a:r>
          </a:p>
          <a:p>
            <a:pPr algn="l" rtl="0" eaLnBrk="1" hangingPunct="1">
              <a:defRPr/>
            </a:pPr>
            <a:r>
              <a:rPr lang="es" sz="2600" b="0" i="0" u="none" baseline="0" dirty="0">
                <a:solidFill>
                  <a:schemeClr val="bg1">
                    <a:lumMod val="50000"/>
                  </a:schemeClr>
                </a:solidFill>
              </a:rPr>
              <a:t>Actuar/adaptar</a:t>
            </a:r>
            <a:r>
              <a:rPr lang="es" b="0" i="0" u="none" baseline="0" dirty="0">
                <a:solidFill>
                  <a:schemeClr val="bg1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26083F9E-3EA8-4098-B867-9C2519C0444D}" type="slidenum">
              <a:rPr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3" name="Content Placeholder 2" descr="Gráfico" title="Gráfico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8" t="9902" r="13208" b="12742"/>
          <a:stretch/>
        </p:blipFill>
        <p:spPr>
          <a:xfrm>
            <a:off x="5105400" y="1295400"/>
            <a:ext cx="3429000" cy="33410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1ABD037-1525-42D8-89A3-195EF2842D4C}"/>
              </a:ext>
            </a:extLst>
          </p:cNvPr>
          <p:cNvSpPr txBox="1"/>
          <p:nvPr/>
        </p:nvSpPr>
        <p:spPr>
          <a:xfrm>
            <a:off x="1447800" y="1905000"/>
            <a:ext cx="65532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sz="3000" dirty="0">
                <a:solidFill>
                  <a:schemeClr val="tx2"/>
                </a:solidFill>
                <a:latin typeface="Gill Sans MT" panose="020B0502020104020203" pitchFamily="34" charset="0"/>
              </a:rPr>
              <a:t>Para obtener más información, visite</a:t>
            </a:r>
            <a:endParaRPr lang="en-US" sz="3000" dirty="0">
              <a:solidFill>
                <a:schemeClr val="tx2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3F0E6D7-AEAE-4481-9292-396F58BBE6C4}"/>
              </a:ext>
            </a:extLst>
          </p:cNvPr>
          <p:cNvSpPr txBox="1"/>
          <p:nvPr/>
        </p:nvSpPr>
        <p:spPr>
          <a:xfrm>
            <a:off x="762000" y="3505200"/>
            <a:ext cx="7543800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1400" dirty="0">
                <a:solidFill>
                  <a:schemeClr val="tx1"/>
                </a:solidFill>
                <a:latin typeface="Gill Sans MT" panose="020B0502020104020203" pitchFamily="34" charset="0"/>
              </a:rPr>
              <a:t>Esta presentación ha sido posible por la contribución generosa del pueblo estadounidense a través de la Agencia de los Estados Unidos para el Desarrollo Internacional (</a:t>
            </a:r>
            <a:r>
              <a:rPr lang="es-AR" sz="1400" dirty="0" err="1">
                <a:solidFill>
                  <a:schemeClr val="tx1"/>
                </a:solidFill>
                <a:latin typeface="Gill Sans MT" panose="020B0502020104020203" pitchFamily="34" charset="0"/>
              </a:rPr>
              <a:t>USAID</a:t>
            </a:r>
            <a:r>
              <a:rPr lang="es-AR" sz="1400" dirty="0">
                <a:solidFill>
                  <a:schemeClr val="tx1"/>
                </a:solidFill>
                <a:latin typeface="Gill Sans MT" panose="020B0502020104020203" pitchFamily="34" charset="0"/>
              </a:rPr>
              <a:t>), según los términos del Acuerdo de Cooperación AID-OAA-A-14-00028. El contenido es responsabilidad de los autores y no refleja necesariamente la opinión de USAID o </a:t>
            </a:r>
            <a:r>
              <a:rPr lang="es-AR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del </a:t>
            </a:r>
            <a:r>
              <a:rPr lang="es-AR" sz="1400" dirty="0">
                <a:solidFill>
                  <a:schemeClr val="tx1"/>
                </a:solidFill>
                <a:latin typeface="Gill Sans MT" panose="020B0502020104020203" pitchFamily="34" charset="0"/>
              </a:rPr>
              <a:t>gobierno de los Estados Unidos.</a:t>
            </a:r>
            <a:endParaRPr lang="en-US" sz="1400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rtl="0" eaLnBrk="1" hangingPunct="1"/>
            <a:r>
              <a:rPr lang="es" sz="3600" b="0" i="0" u="none" baseline="0"/>
              <a:t>Descripción de la presentación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419600"/>
          </a:xfrm>
        </p:spPr>
        <p:txBody>
          <a:bodyPr/>
          <a:lstStyle/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s" b="0" i="0" u="none" baseline="0" dirty="0">
                <a:solidFill>
                  <a:srgbClr val="808080"/>
                </a:solidFill>
                <a:ea typeface="+mn-ea"/>
              </a:rPr>
              <a:t>¿Qué </a:t>
            </a:r>
            <a:r>
              <a:rPr lang="es" b="0" i="0" u="none" baseline="0" dirty="0" smtClean="0">
                <a:solidFill>
                  <a:srgbClr val="808080"/>
                </a:solidFill>
                <a:ea typeface="+mn-ea"/>
              </a:rPr>
              <a:t>es </a:t>
            </a:r>
            <a:r>
              <a:rPr lang="es" b="0" i="0" u="none" baseline="0" dirty="0">
                <a:solidFill>
                  <a:srgbClr val="808080"/>
                </a:solidFill>
                <a:ea typeface="+mn-ea"/>
              </a:rPr>
              <a:t>calidad </a:t>
            </a:r>
            <a:r>
              <a:rPr lang="es" b="0" i="0" u="none" baseline="0" dirty="0" smtClean="0">
                <a:solidFill>
                  <a:srgbClr val="808080"/>
                </a:solidFill>
                <a:ea typeface="+mn-ea"/>
              </a:rPr>
              <a:t>de </a:t>
            </a:r>
            <a:r>
              <a:rPr lang="es" b="0" i="0" u="none" baseline="0" dirty="0">
                <a:solidFill>
                  <a:srgbClr val="808080"/>
                </a:solidFill>
                <a:ea typeface="+mn-ea"/>
              </a:rPr>
              <a:t>atención?</a:t>
            </a:r>
          </a:p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s" b="0" i="0" u="none" baseline="0" dirty="0">
                <a:solidFill>
                  <a:srgbClr val="808080"/>
                </a:solidFill>
              </a:rPr>
              <a:t>¿Cuáles son los componentes de la calidad </a:t>
            </a:r>
            <a:r>
              <a:rPr lang="es" b="0" i="0" u="none" baseline="0" dirty="0" smtClean="0">
                <a:solidFill>
                  <a:srgbClr val="808080"/>
                </a:solidFill>
              </a:rPr>
              <a:t>de </a:t>
            </a:r>
            <a:r>
              <a:rPr lang="es" b="0" i="0" u="none" baseline="0" dirty="0">
                <a:solidFill>
                  <a:srgbClr val="808080"/>
                </a:solidFill>
              </a:rPr>
              <a:t>atención?</a:t>
            </a:r>
          </a:p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s" b="0" i="0" u="none" baseline="0" dirty="0" smtClean="0">
                <a:solidFill>
                  <a:srgbClr val="808080"/>
                </a:solidFill>
              </a:rPr>
              <a:t>¿</a:t>
            </a:r>
            <a:r>
              <a:rPr lang="es-ES" b="0" i="0" u="none" baseline="0" dirty="0" smtClean="0">
                <a:solidFill>
                  <a:srgbClr val="808080"/>
                </a:solidFill>
              </a:rPr>
              <a:t>Quiénes </a:t>
            </a:r>
            <a:r>
              <a:rPr lang="es-ES" dirty="0" smtClean="0">
                <a:solidFill>
                  <a:srgbClr val="808080"/>
                </a:solidFill>
              </a:rPr>
              <a:t>participan </a:t>
            </a:r>
            <a:r>
              <a:rPr lang="es" b="0" i="0" u="none" baseline="0" dirty="0" smtClean="0">
                <a:solidFill>
                  <a:srgbClr val="808080"/>
                </a:solidFill>
              </a:rPr>
              <a:t>en </a:t>
            </a:r>
            <a:r>
              <a:rPr lang="es" b="0" i="0" u="none" baseline="0" dirty="0">
                <a:solidFill>
                  <a:srgbClr val="808080"/>
                </a:solidFill>
              </a:rPr>
              <a:t>la calidad de </a:t>
            </a:r>
            <a:r>
              <a:rPr lang="es" b="0" i="0" u="none" baseline="0" dirty="0" smtClean="0">
                <a:solidFill>
                  <a:srgbClr val="808080"/>
                </a:solidFill>
              </a:rPr>
              <a:t>atención</a:t>
            </a:r>
            <a:r>
              <a:rPr lang="es" b="0" i="0" u="none" baseline="0" dirty="0">
                <a:solidFill>
                  <a:srgbClr val="808080"/>
                </a:solidFill>
              </a:rPr>
              <a:t>?</a:t>
            </a:r>
          </a:p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s" b="0" i="0" u="none" baseline="0" dirty="0">
                <a:solidFill>
                  <a:srgbClr val="808080"/>
                </a:solidFill>
              </a:rPr>
              <a:t>¿Qué procesos pueden mejorar la calidad?</a:t>
            </a:r>
          </a:p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s" b="0" i="0" u="none" baseline="0" dirty="0">
                <a:solidFill>
                  <a:srgbClr val="808080"/>
                </a:solidFill>
              </a:rPr>
              <a:t>¿Quién es responsable de la calidad de </a:t>
            </a:r>
            <a:r>
              <a:rPr lang="es" b="0" i="0" u="none" baseline="0" dirty="0" smtClean="0">
                <a:solidFill>
                  <a:srgbClr val="808080"/>
                </a:solidFill>
              </a:rPr>
              <a:t> </a:t>
            </a:r>
            <a:r>
              <a:rPr lang="es" b="0" i="0" u="none" baseline="0" dirty="0">
                <a:solidFill>
                  <a:srgbClr val="808080"/>
                </a:solidFill>
              </a:rPr>
              <a:t>atención?</a:t>
            </a:r>
          </a:p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s" b="0" i="0" u="none" baseline="0" dirty="0">
                <a:solidFill>
                  <a:srgbClr val="808080"/>
                </a:solidFill>
              </a:rPr>
              <a:t>¿Cómo se evalúa y mide la calidad? </a:t>
            </a:r>
            <a:endParaRPr lang="es" dirty="0">
              <a:solidFill>
                <a:srgbClr val="808080"/>
              </a:solidFill>
              <a:ea typeface="+mn-ea"/>
            </a:endParaRPr>
          </a:p>
          <a:p>
            <a:pPr algn="l" rtl="0" eaLnBrk="1" hangingPunct="1">
              <a:buFont typeface="Arial" charset="0"/>
              <a:buChar char="•"/>
              <a:defRPr/>
            </a:pPr>
            <a:endParaRPr lang="es" dirty="0">
              <a:ea typeface="+mn-ea"/>
            </a:endParaRPr>
          </a:p>
          <a:p>
            <a:pPr algn="l" rtl="0" eaLnBrk="1" hangingPunct="1">
              <a:buFont typeface="Arial" charset="0"/>
              <a:buChar char="•"/>
              <a:defRPr/>
            </a:pPr>
            <a:endParaRPr lang="es" dirty="0">
              <a:ea typeface="+mn-ea"/>
            </a:endParaRPr>
          </a:p>
          <a:p>
            <a:pPr algn="l" rtl="0" eaLnBrk="1" hangingPunct="1">
              <a:buFont typeface="Arial" charset="0"/>
              <a:buChar char="•"/>
              <a:defRPr/>
            </a:pPr>
            <a:endParaRPr lang="es" dirty="0">
              <a:ea typeface="+mn-ea"/>
            </a:endParaRPr>
          </a:p>
          <a:p>
            <a:pPr algn="l" rtl="0" eaLnBrk="1" hangingPunct="1">
              <a:buFont typeface="Arial" charset="0"/>
              <a:buChar char="•"/>
              <a:defRPr/>
            </a:pPr>
            <a:endParaRPr lang="es" dirty="0">
              <a:ea typeface="+mn-ea"/>
            </a:endParaRPr>
          </a:p>
          <a:p>
            <a:pPr algn="l" rtl="0" eaLnBrk="1" hangingPunct="1">
              <a:buFont typeface="Arial" charset="0"/>
              <a:buChar char="•"/>
              <a:defRPr/>
            </a:pPr>
            <a:endParaRPr lang="es" dirty="0">
              <a:ea typeface="+mn-ea"/>
            </a:endParaRPr>
          </a:p>
          <a:p>
            <a:pPr algn="l" rtl="0" eaLnBrk="1" hangingPunct="1">
              <a:buFont typeface="Arial" charset="0"/>
              <a:buChar char="•"/>
              <a:defRPr/>
            </a:pPr>
            <a:endParaRPr lang="es" dirty="0">
              <a:ea typeface="+mn-ea"/>
            </a:endParaRPr>
          </a:p>
          <a:p>
            <a:pPr marL="0" indent="0" algn="l" rtl="0" eaLnBrk="1" hangingPunct="1">
              <a:buFont typeface="Arial" panose="020B0604020202020204" pitchFamily="34" charset="0"/>
              <a:buNone/>
              <a:defRPr/>
            </a:pPr>
            <a:endParaRPr lang="es" dirty="0">
              <a:ea typeface="+mn-ea"/>
            </a:endParaRPr>
          </a:p>
          <a:p>
            <a:pPr marL="0" indent="0" algn="l" rtl="0" eaLnBrk="1" hangingPunct="1">
              <a:buFont typeface="Arial" panose="020B0604020202020204" pitchFamily="34" charset="0"/>
              <a:buNone/>
              <a:defRPr/>
            </a:pPr>
            <a:endParaRPr lang="es" dirty="0">
              <a:ea typeface="+mn-ea"/>
            </a:endParaRPr>
          </a:p>
          <a:p>
            <a:pPr marL="0" indent="0" algn="l" rtl="0" eaLnBrk="1" hangingPunct="1">
              <a:buFont typeface="Arial" panose="020B0604020202020204" pitchFamily="34" charset="0"/>
              <a:buNone/>
              <a:defRPr/>
            </a:pPr>
            <a:endParaRPr lang="es" dirty="0">
              <a:ea typeface="+mn-ea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3E12C4A0-2D7C-4A3F-B5B1-3C8455CDDF0B}" type="slidenum">
              <a:rPr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-14288"/>
            <a:ext cx="8229600" cy="1143001"/>
          </a:xfrm>
        </p:spPr>
        <p:txBody>
          <a:bodyPr/>
          <a:lstStyle/>
          <a:p>
            <a:pPr rtl="0"/>
            <a:r>
              <a:rPr lang="es" sz="4000" b="0" i="0" u="none" baseline="0" dirty="0"/>
              <a:t>¿</a:t>
            </a:r>
            <a:r>
              <a:rPr lang="es" sz="4000" b="0" i="0" u="none" baseline="0" dirty="0" smtClean="0"/>
              <a:t>Qué es </a:t>
            </a:r>
            <a:r>
              <a:rPr lang="es" sz="4000" b="0" i="0" u="none" baseline="0" dirty="0"/>
              <a:t>calidad </a:t>
            </a:r>
            <a:r>
              <a:rPr lang="es" sz="4000" b="0" i="0" u="none" baseline="0" dirty="0" smtClean="0"/>
              <a:t>de </a:t>
            </a:r>
            <a:r>
              <a:rPr lang="es" sz="4000" b="0" i="0" u="none" baseline="0" dirty="0"/>
              <a:t>atención?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317625"/>
            <a:ext cx="8229600" cy="1616075"/>
          </a:xfrm>
        </p:spPr>
        <p:txBody>
          <a:bodyPr/>
          <a:lstStyle/>
          <a:p>
            <a:pPr marL="0" indent="0" algn="ctr" rtl="0">
              <a:buFont typeface="Arial" panose="020B0604020202020204" pitchFamily="34" charset="0"/>
              <a:buNone/>
              <a:defRPr/>
            </a:pPr>
            <a:r>
              <a:rPr lang="es" sz="3500" b="0" i="1" u="none" baseline="0" dirty="0">
                <a:solidFill>
                  <a:srgbClr val="808080"/>
                </a:solidFill>
              </a:rPr>
              <a:t>“Hacer lo correcto en el momento y el lugar correcto para cada persona, cada vez”</a:t>
            </a:r>
          </a:p>
          <a:p>
            <a:pPr algn="ctr" rtl="0">
              <a:defRPr/>
            </a:pPr>
            <a:endParaRPr lang="es" altLang="en-US" sz="4000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A8B1C9D5-38B7-4670-80A0-E9B7D24DAE30}" type="slidenum">
              <a:rPr sz="1100">
                <a:solidFill>
                  <a:schemeClr val="tx2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s" altLang="en-US" sz="1100">
              <a:solidFill>
                <a:schemeClr val="tx2"/>
              </a:solidFill>
            </a:endParaRPr>
          </a:p>
        </p:txBody>
      </p:sp>
      <p:sp>
        <p:nvSpPr>
          <p:cNvPr id="16389" name="TextBox 1"/>
          <p:cNvSpPr txBox="1">
            <a:spLocks noChangeArrowheads="1"/>
          </p:cNvSpPr>
          <p:nvPr/>
        </p:nvSpPr>
        <p:spPr bwMode="auto">
          <a:xfrm>
            <a:off x="725488" y="3722688"/>
            <a:ext cx="32766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s" sz="3800" b="0" i="0" u="none" baseline="0" dirty="0">
                <a:solidFill>
                  <a:srgbClr val="808080"/>
                </a:solidFill>
              </a:rPr>
              <a:t>¿Qué atención se proporciona a </a:t>
            </a:r>
            <a:r>
              <a:rPr lang="es" sz="3800" b="0" i="0" u="none" baseline="0" dirty="0" smtClean="0">
                <a:solidFill>
                  <a:srgbClr val="808080"/>
                </a:solidFill>
              </a:rPr>
              <a:t>l</a:t>
            </a:r>
            <a:r>
              <a:rPr lang="es-ES" sz="3800" b="0" i="0" u="none" baseline="0" dirty="0" smtClean="0">
                <a:solidFill>
                  <a:srgbClr val="808080"/>
                </a:solidFill>
              </a:rPr>
              <a:t>a</a:t>
            </a:r>
            <a:r>
              <a:rPr lang="es" sz="3800" b="0" i="0" u="none" baseline="0" dirty="0" smtClean="0">
                <a:solidFill>
                  <a:srgbClr val="808080"/>
                </a:solidFill>
              </a:rPr>
              <a:t>s </a:t>
            </a:r>
            <a:r>
              <a:rPr lang="es-ES" sz="3800" b="0" i="0" u="none" baseline="0" dirty="0" smtClean="0">
                <a:solidFill>
                  <a:srgbClr val="808080"/>
                </a:solidFill>
              </a:rPr>
              <a:t>clientes</a:t>
            </a:r>
            <a:r>
              <a:rPr lang="es" sz="3800" b="0" i="0" u="none" baseline="0" dirty="0" smtClean="0">
                <a:solidFill>
                  <a:srgbClr val="808080"/>
                </a:solidFill>
              </a:rPr>
              <a:t>?</a:t>
            </a:r>
            <a:endParaRPr lang="es" sz="3800" b="0" i="0" u="none" baseline="0" dirty="0">
              <a:solidFill>
                <a:srgbClr val="808080"/>
              </a:solidFill>
            </a:endParaRPr>
          </a:p>
        </p:txBody>
      </p:sp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4910138" y="3722688"/>
            <a:ext cx="360997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s" sz="3800" b="0" i="0" u="none" baseline="0" dirty="0">
                <a:solidFill>
                  <a:srgbClr val="808080"/>
                </a:solidFill>
              </a:rPr>
              <a:t>¿Cómo </a:t>
            </a:r>
            <a:r>
              <a:rPr lang="es-ES" sz="3800" b="0" i="0" u="none" baseline="0" dirty="0" smtClean="0">
                <a:solidFill>
                  <a:srgbClr val="808080"/>
                </a:solidFill>
              </a:rPr>
              <a:t>sienten esta atención </a:t>
            </a:r>
            <a:r>
              <a:rPr lang="es" sz="3800" b="0" i="0" u="none" baseline="0" dirty="0" smtClean="0">
                <a:solidFill>
                  <a:srgbClr val="808080"/>
                </a:solidFill>
              </a:rPr>
              <a:t>las </a:t>
            </a:r>
            <a:r>
              <a:rPr lang="es-ES" sz="3800" dirty="0" smtClean="0">
                <a:solidFill>
                  <a:srgbClr val="808080"/>
                </a:solidFill>
              </a:rPr>
              <a:t>clientes</a:t>
            </a:r>
            <a:r>
              <a:rPr lang="es" sz="3800" b="0" i="0" u="none" baseline="0" dirty="0" smtClean="0">
                <a:solidFill>
                  <a:srgbClr val="808080"/>
                </a:solidFill>
              </a:rPr>
              <a:t>?</a:t>
            </a:r>
            <a:endParaRPr lang="es" sz="3800" b="0" i="0" u="none" baseline="0" dirty="0">
              <a:solidFill>
                <a:srgbClr val="808080"/>
              </a:solidFill>
            </a:endParaRPr>
          </a:p>
        </p:txBody>
      </p:sp>
      <p:sp>
        <p:nvSpPr>
          <p:cNvPr id="16391" name="TextBox 2"/>
          <p:cNvSpPr txBox="1">
            <a:spLocks noChangeArrowheads="1"/>
          </p:cNvSpPr>
          <p:nvPr/>
        </p:nvSpPr>
        <p:spPr bwMode="auto">
          <a:xfrm>
            <a:off x="801688" y="3028950"/>
            <a:ext cx="31242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s" sz="3800" b="0" i="0" u="none" baseline="0">
                <a:solidFill>
                  <a:srgbClr val="002A6C"/>
                </a:solidFill>
              </a:rPr>
              <a:t>Contenido </a:t>
            </a:r>
          </a:p>
        </p:txBody>
      </p:sp>
      <p:sp>
        <p:nvSpPr>
          <p:cNvPr id="16392" name="TextBox 7"/>
          <p:cNvSpPr txBox="1">
            <a:spLocks noChangeArrowheads="1"/>
          </p:cNvSpPr>
          <p:nvPr/>
        </p:nvSpPr>
        <p:spPr bwMode="auto">
          <a:xfrm>
            <a:off x="5076825" y="3019425"/>
            <a:ext cx="32766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rgbClr val="5F5F5F"/>
                </a:solidFill>
                <a:latin typeface="Gill Sans MT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•"/>
              <a:defRPr sz="2800">
                <a:solidFill>
                  <a:srgbClr val="5F5F5F"/>
                </a:solidFill>
                <a:latin typeface="Gill Sans MT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5F5F5F"/>
                </a:solidFill>
                <a:latin typeface="Gill Sans MT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•"/>
              <a:defRPr sz="2000">
                <a:solidFill>
                  <a:srgbClr val="5F5F5F"/>
                </a:solidFill>
                <a:latin typeface="Gill Sans MT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2000">
                <a:solidFill>
                  <a:srgbClr val="5F5F5F"/>
                </a:solidFill>
                <a:latin typeface="Gill Sans M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rgbClr val="5F5F5F"/>
                </a:solidFill>
                <a:latin typeface="Gill Sans M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rgbClr val="5F5F5F"/>
                </a:solidFill>
                <a:latin typeface="Gill Sans M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rgbClr val="5F5F5F"/>
                </a:solidFill>
                <a:latin typeface="Gill Sans M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rgbClr val="5F5F5F"/>
                </a:solidFill>
                <a:latin typeface="Gill Sans MT" charset="0"/>
                <a:ea typeface="Arial" charset="0"/>
                <a:cs typeface="Arial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  <a:defRPr/>
            </a:pPr>
            <a:r>
              <a:rPr lang="es" sz="3800" b="0" i="0" u="none" baseline="0">
                <a:solidFill>
                  <a:srgbClr val="002A6C"/>
                </a:solidFill>
                <a:ea typeface="Gill Sans MT" charset="0"/>
                <a:cs typeface="Gill Sans MT" charset="0"/>
              </a:rPr>
              <a:t>Experiencia</a:t>
            </a:r>
            <a:r>
              <a:rPr lang="es" sz="3800" b="0" i="0" u="none" baseline="0">
                <a:solidFill>
                  <a:schemeClr val="accent6"/>
                </a:solidFill>
                <a:ea typeface="Gill Sans MT" charset="0"/>
                <a:cs typeface="Gill Sans MT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-19050" y="0"/>
            <a:ext cx="9144000" cy="1143000"/>
          </a:xfrm>
        </p:spPr>
        <p:txBody>
          <a:bodyPr>
            <a:normAutofit/>
          </a:bodyPr>
          <a:lstStyle/>
          <a:p>
            <a:pPr rtl="0"/>
            <a:r>
              <a:rPr lang="es" sz="3000" b="0" i="0" u="none" baseline="0" dirty="0"/>
              <a:t>¿Cuáles son los componentes de una atención de calidad?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7BB6C2F4-FF49-45DA-9707-13E75B2190FA}" type="slidenum">
              <a:rPr sz="1100">
                <a:solidFill>
                  <a:schemeClr val="tx2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s" altLang="en-US" sz="1100">
              <a:solidFill>
                <a:schemeClr val="tx2"/>
              </a:solidFill>
            </a:endParaRPr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152400" y="6365875"/>
            <a:ext cx="304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r>
              <a:rPr lang="es" sz="1800" b="0" i="0" u="none" baseline="0">
                <a:solidFill>
                  <a:srgbClr val="4D4D4D"/>
                </a:solidFill>
              </a:rPr>
              <a:t>Instituto de Medicina, 2001</a:t>
            </a:r>
          </a:p>
        </p:txBody>
      </p:sp>
      <p:sp>
        <p:nvSpPr>
          <p:cNvPr id="9" name="Oval 8"/>
          <p:cNvSpPr/>
          <p:nvPr/>
        </p:nvSpPr>
        <p:spPr>
          <a:xfrm>
            <a:off x="3482911" y="866777"/>
            <a:ext cx="1637919" cy="1525650"/>
          </a:xfrm>
          <a:prstGeom prst="ellipse">
            <a:avLst/>
          </a:prstGeom>
          <a:solidFill>
            <a:schemeClr val="accent3">
              <a:alpha val="51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" sz="1800" b="1" dirty="0">
                <a:solidFill>
                  <a:schemeClr val="tx1"/>
                </a:solidFill>
              </a:rPr>
              <a:t>Segura</a:t>
            </a:r>
            <a:endParaRPr lang="fr-FR" sz="18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676400" y="1708408"/>
            <a:ext cx="1600581" cy="1522412"/>
          </a:xfrm>
          <a:prstGeom prst="ellipse">
            <a:avLst/>
          </a:prstGeom>
          <a:solidFill>
            <a:schemeClr val="accent3">
              <a:alpha val="48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" sz="1800" b="1" dirty="0">
                <a:solidFill>
                  <a:schemeClr val="tx1"/>
                </a:solidFill>
              </a:rPr>
              <a:t>Centrada en </a:t>
            </a:r>
            <a:r>
              <a:rPr lang="es-ES" sz="1800" b="1" dirty="0">
                <a:solidFill>
                  <a:schemeClr val="tx1"/>
                </a:solidFill>
              </a:rPr>
              <a:t>la</a:t>
            </a:r>
            <a:r>
              <a:rPr lang="es" sz="1800" b="1" dirty="0">
                <a:solidFill>
                  <a:schemeClr val="tx1"/>
                </a:solidFill>
              </a:rPr>
              <a:t> cliente</a:t>
            </a:r>
            <a:endParaRPr lang="fr-FR" sz="18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743200" y="1944816"/>
            <a:ext cx="3200781" cy="3236118"/>
          </a:xfrm>
          <a:prstGeom prst="ellipse">
            <a:avLst/>
          </a:prstGeom>
          <a:solidFill>
            <a:schemeClr val="accent3">
              <a:alpha val="34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7000">
                  <a:schemeClr val="accent1">
                    <a:lumMod val="45000"/>
                    <a:lumOff val="5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7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altLang="en-US" sz="2400" i="1" dirty="0">
                <a:solidFill>
                  <a:schemeClr val="tx1"/>
                </a:solidFill>
              </a:rPr>
              <a:t>Ámbito de la calidad en atención de salud (IOM,2001</a:t>
            </a:r>
            <a:r>
              <a:rPr lang="es-ES" altLang="en-US" sz="2400" i="1" dirty="0" smtClean="0">
                <a:solidFill>
                  <a:schemeClr val="tx1"/>
                </a:solidFill>
              </a:rPr>
              <a:t>)</a:t>
            </a:r>
            <a:endParaRPr lang="fr-FR" sz="24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530346" y="4773486"/>
            <a:ext cx="1590484" cy="1582864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" sz="1800" b="1" spc="-20" dirty="0">
                <a:solidFill>
                  <a:schemeClr val="tx1"/>
                </a:solidFill>
              </a:rPr>
              <a:t>Equitativa</a:t>
            </a:r>
            <a:r>
              <a:rPr lang="es-ES" sz="1800" b="1" spc="-20" dirty="0">
                <a:solidFill>
                  <a:schemeClr val="tx1"/>
                </a:solidFill>
              </a:rPr>
              <a:t> </a:t>
            </a:r>
            <a:endParaRPr lang="fr-FR" sz="1800" spc="-2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570220" y="3641854"/>
            <a:ext cx="1539621" cy="1613692"/>
          </a:xfrm>
          <a:prstGeom prst="ellipse">
            <a:avLst/>
          </a:prstGeom>
          <a:solidFill>
            <a:schemeClr val="accent3">
              <a:alpha val="45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" sz="1800" b="1" dirty="0">
                <a:solidFill>
                  <a:schemeClr val="tx1"/>
                </a:solidFill>
              </a:rPr>
              <a:t>Eficiente</a:t>
            </a:r>
            <a:endParaRPr lang="fr-FR" sz="18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588961" y="3797469"/>
            <a:ext cx="1676781" cy="1693796"/>
          </a:xfrm>
          <a:prstGeom prst="ellipse">
            <a:avLst/>
          </a:prstGeom>
          <a:solidFill>
            <a:schemeClr val="accent3">
              <a:alpha val="51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800" b="1" dirty="0">
                <a:solidFill>
                  <a:schemeClr val="tx1"/>
                </a:solidFill>
              </a:rPr>
              <a:t>Oportuna</a:t>
            </a:r>
            <a:endParaRPr lang="fr-FR" sz="18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284088" y="1732219"/>
            <a:ext cx="1581150" cy="1468438"/>
          </a:xfrm>
          <a:prstGeom prst="ellipse">
            <a:avLst/>
          </a:prstGeom>
          <a:solidFill>
            <a:schemeClr val="accent3">
              <a:alpha val="52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4000">
                  <a:schemeClr val="accent1">
                    <a:lumMod val="45000"/>
                    <a:lumOff val="5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22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" sz="1800" b="1" dirty="0">
                <a:solidFill>
                  <a:schemeClr val="tx1"/>
                </a:solidFill>
              </a:rPr>
              <a:t>Efectiva</a:t>
            </a:r>
            <a:endParaRPr lang="fr-FR" sz="18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28575"/>
            <a:ext cx="9144000" cy="1143000"/>
          </a:xfrm>
        </p:spPr>
        <p:txBody>
          <a:bodyPr>
            <a:normAutofit/>
          </a:bodyPr>
          <a:lstStyle/>
          <a:p>
            <a:pPr rtl="0"/>
            <a:r>
              <a:rPr lang="es" sz="3600" b="0" i="0" u="none" baseline="0" dirty="0" smtClean="0"/>
              <a:t>¿</a:t>
            </a:r>
            <a:r>
              <a:rPr lang="es-ES" sz="3600" b="0" i="0" u="none" baseline="0" dirty="0" smtClean="0"/>
              <a:t>Quiénes</a:t>
            </a:r>
            <a:r>
              <a:rPr lang="es" sz="3600" b="0" i="0" u="none" baseline="0" dirty="0" smtClean="0"/>
              <a:t> </a:t>
            </a:r>
            <a:r>
              <a:rPr lang="es-ES" sz="3600" b="0" i="0" u="none" baseline="0" dirty="0" smtClean="0"/>
              <a:t>participan </a:t>
            </a:r>
            <a:r>
              <a:rPr lang="es" sz="3600" b="0" i="0" u="none" baseline="0" dirty="0" smtClean="0"/>
              <a:t>en </a:t>
            </a:r>
            <a:r>
              <a:rPr lang="es" sz="3600" b="0" i="0" u="none" baseline="0" dirty="0"/>
              <a:t>la calidad de </a:t>
            </a:r>
            <a:r>
              <a:rPr lang="es" sz="3600" b="0" i="0" u="none" baseline="0" dirty="0" smtClean="0"/>
              <a:t>atención</a:t>
            </a:r>
            <a:r>
              <a:rPr lang="es" sz="3600" b="0" i="0" u="none" baseline="0" dirty="0"/>
              <a:t>?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83256830-058B-42E3-A890-1CBEB7B17A4C}" type="slidenum">
              <a:rPr sz="1100">
                <a:solidFill>
                  <a:schemeClr val="tx2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s" altLang="en-US" sz="1100">
              <a:solidFill>
                <a:schemeClr val="tx2"/>
              </a:solidFill>
            </a:endParaRPr>
          </a:p>
        </p:txBody>
      </p:sp>
      <p:sp>
        <p:nvSpPr>
          <p:cNvPr id="20488" name="TextBox 4"/>
          <p:cNvSpPr txBox="1">
            <a:spLocks noChangeArrowheads="1"/>
          </p:cNvSpPr>
          <p:nvPr/>
        </p:nvSpPr>
        <p:spPr bwMode="auto">
          <a:xfrm>
            <a:off x="381000" y="5064125"/>
            <a:ext cx="8077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  <a:defRPr/>
            </a:pPr>
            <a:r>
              <a:rPr lang="es" sz="3600" b="0" i="0" u="none" baseline="0">
                <a:solidFill>
                  <a:schemeClr val="bg1">
                    <a:lumMod val="50000"/>
                  </a:schemeClr>
                </a:solidFill>
              </a:rPr>
              <a:t>¿Por qué la calidad es importante para ellos?</a:t>
            </a:r>
          </a:p>
        </p:txBody>
      </p:sp>
      <p:sp>
        <p:nvSpPr>
          <p:cNvPr id="20489" name="TextBox 4"/>
          <p:cNvSpPr txBox="1">
            <a:spLocks noChangeArrowheads="1"/>
          </p:cNvSpPr>
          <p:nvPr/>
        </p:nvSpPr>
        <p:spPr bwMode="auto">
          <a:xfrm>
            <a:off x="381000" y="4325938"/>
            <a:ext cx="69262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  <a:defRPr/>
            </a:pPr>
            <a:r>
              <a:rPr lang="es" sz="3600" b="0" i="0" u="none" baseline="0">
                <a:solidFill>
                  <a:schemeClr val="bg1">
                    <a:lumMod val="50000"/>
                  </a:schemeClr>
                </a:solidFill>
              </a:rPr>
              <a:t>¿Qué es importante para ellos?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619125" y="1128713"/>
            <a:ext cx="1884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  <a:defRPr/>
            </a:pPr>
            <a:r>
              <a:rPr lang="es-ES" dirty="0">
                <a:solidFill>
                  <a:srgbClr val="9DBFE5"/>
                </a:solidFill>
              </a:rPr>
              <a:t>C</a:t>
            </a:r>
            <a:r>
              <a:rPr lang="es" b="0" i="0" u="none" baseline="0" dirty="0" smtClean="0">
                <a:solidFill>
                  <a:srgbClr val="9DBFE5"/>
                </a:solidFill>
              </a:rPr>
              <a:t>lientes</a:t>
            </a:r>
            <a:r>
              <a:rPr lang="es" b="0" i="0" u="none" baseline="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endParaRPr lang="es" b="0" i="0" u="none" baseline="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057400" y="1801812"/>
            <a:ext cx="26765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s" b="0" i="0" u="none" kern="800" spc="100" dirty="0">
                <a:solidFill>
                  <a:srgbClr val="FFC981"/>
                </a:solidFill>
              </a:rPr>
              <a:t>Miembros de la comunidad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4505325" y="3063875"/>
            <a:ext cx="22860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s" b="0" i="0" u="none" baseline="0" dirty="0" smtClean="0">
                <a:solidFill>
                  <a:srgbClr val="D5B4E4"/>
                </a:solidFill>
              </a:rPr>
              <a:t>Proveedores</a:t>
            </a:r>
            <a:r>
              <a:rPr lang="es" b="0" i="0" u="none" baseline="0" dirty="0" smtClean="0">
                <a:solidFill>
                  <a:srgbClr val="FFC981"/>
                </a:solidFill>
              </a:rPr>
              <a:t> </a:t>
            </a:r>
            <a:r>
              <a:rPr lang="es" sz="3800" b="0" i="0" u="none" baseline="0" dirty="0" smtClean="0">
                <a:solidFill>
                  <a:srgbClr val="FFC981"/>
                </a:solidFill>
              </a:rPr>
              <a:t> </a:t>
            </a:r>
            <a:endParaRPr lang="es" sz="3800" b="0" i="0" u="none" baseline="0" dirty="0">
              <a:solidFill>
                <a:srgbClr val="FFC981"/>
              </a:solidFill>
            </a:endParaRP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6486525" y="3741738"/>
            <a:ext cx="21050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s-ES" b="0" i="0" u="none" dirty="0" smtClean="0">
                <a:solidFill>
                  <a:srgbClr val="FF8A99"/>
                </a:solidFill>
              </a:rPr>
              <a:t>Gerentes</a:t>
            </a:r>
            <a:r>
              <a:rPr lang="es" b="0" i="0" u="none" dirty="0" smtClean="0">
                <a:solidFill>
                  <a:srgbClr val="FF8A99"/>
                </a:solidFill>
              </a:rPr>
              <a:t> </a:t>
            </a:r>
            <a:endParaRPr lang="es" b="0" i="0" u="none" dirty="0">
              <a:solidFill>
                <a:srgbClr val="FF8A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6725" y="58738"/>
            <a:ext cx="8229600" cy="1143000"/>
          </a:xfrm>
        </p:spPr>
        <p:txBody>
          <a:bodyPr/>
          <a:lstStyle/>
          <a:p>
            <a:pPr rtl="0"/>
            <a:r>
              <a:rPr lang="es" sz="3600" b="0" i="0" u="none" baseline="0"/>
              <a:t>¿Cómo podemos mejorar la calidad?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5A00F1D2-ACCA-46B4-B408-7517B4C1813A}" type="slidenum">
              <a:rPr sz="1100">
                <a:solidFill>
                  <a:schemeClr val="tx2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s" altLang="en-US" sz="1100">
              <a:solidFill>
                <a:schemeClr val="tx2"/>
              </a:solidFill>
            </a:endParaRP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9525" y="2057400"/>
            <a:ext cx="91440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s" sz="3600" b="0" i="0" u="none" baseline="0">
                <a:solidFill>
                  <a:schemeClr val="bg1">
                    <a:lumMod val="50000"/>
                  </a:schemeClr>
                </a:solidFill>
              </a:rPr>
              <a:t>¿Cuál es el problema?</a:t>
            </a:r>
          </a:p>
          <a:p>
            <a:pPr algn="ctr" rtl="0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s" sz="3600" b="0" i="0" u="none" baseline="0">
                <a:solidFill>
                  <a:schemeClr val="bg1">
                    <a:lumMod val="50000"/>
                  </a:schemeClr>
                </a:solidFill>
              </a:rPr>
              <a:t>¿Qué desea cambiar?</a:t>
            </a:r>
          </a:p>
          <a:p>
            <a:pPr algn="ctr" rtl="0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s" sz="3600" b="0" i="0" u="none" baseline="0">
                <a:solidFill>
                  <a:schemeClr val="bg1">
                    <a:lumMod val="50000"/>
                  </a:schemeClr>
                </a:solidFill>
              </a:rPr>
              <a:t>¿Qué puede hacer para cambiarlo?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2"/>
          <p:cNvSpPr>
            <a:spLocks noGrp="1" noChangeArrowheads="1"/>
          </p:cNvSpPr>
          <p:nvPr>
            <p:ph type="title"/>
          </p:nvPr>
        </p:nvSpPr>
        <p:spPr>
          <a:xfrm>
            <a:off x="457200" y="-28575"/>
            <a:ext cx="8229600" cy="1143000"/>
          </a:xfrm>
        </p:spPr>
        <p:txBody>
          <a:bodyPr/>
          <a:lstStyle/>
          <a:p>
            <a:pPr rtl="0"/>
            <a:r>
              <a:rPr lang="es" sz="3600" b="0" i="0" u="none" baseline="0"/>
              <a:t>Ejemplo: Mejora de la calidad </a:t>
            </a:r>
          </a:p>
        </p:txBody>
      </p:sp>
      <p:sp>
        <p:nvSpPr>
          <p:cNvPr id="24579" name="Content Placeholder 9"/>
          <p:cNvSpPr>
            <a:spLocks noGrp="1"/>
          </p:cNvSpPr>
          <p:nvPr>
            <p:ph idx="1"/>
          </p:nvPr>
        </p:nvSpPr>
        <p:spPr>
          <a:xfrm>
            <a:off x="685800" y="1752600"/>
            <a:ext cx="4038600" cy="3505200"/>
          </a:xfrm>
        </p:spPr>
        <p:txBody>
          <a:bodyPr/>
          <a:lstStyle/>
          <a:p>
            <a:pPr>
              <a:buFontTx/>
              <a:buChar char="•"/>
              <a:defRPr/>
            </a:pPr>
            <a:r>
              <a:rPr lang="es" dirty="0" smtClean="0">
                <a:solidFill>
                  <a:schemeClr val="bg1">
                    <a:lumMod val="50000"/>
                  </a:schemeClr>
                </a:solidFill>
              </a:rPr>
              <a:t>Evaluación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 de la línea </a:t>
            </a:r>
            <a:r>
              <a:rPr lang="es-ES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de base </a:t>
            </a:r>
          </a:p>
          <a:p>
            <a:pPr>
              <a:buFontTx/>
              <a:buChar char="•"/>
              <a:defRPr/>
            </a:pPr>
            <a:r>
              <a:rPr lang="es" b="0" i="0" u="none" baseline="0" dirty="0" smtClean="0">
                <a:solidFill>
                  <a:schemeClr val="bg1">
                    <a:lumMod val="50000"/>
                  </a:schemeClr>
                </a:solidFill>
              </a:rPr>
              <a:t>Plan </a:t>
            </a:r>
            <a:r>
              <a:rPr lang="es" b="0" i="0" u="none" baseline="0" dirty="0">
                <a:solidFill>
                  <a:schemeClr val="bg1">
                    <a:lumMod val="50000"/>
                  </a:schemeClr>
                </a:solidFill>
              </a:rPr>
              <a:t>de acción </a:t>
            </a:r>
          </a:p>
          <a:p>
            <a:pPr algn="l" rtl="0">
              <a:buFontTx/>
              <a:buChar char="•"/>
              <a:defRPr/>
            </a:pPr>
            <a:r>
              <a:rPr lang="es" b="0" i="0" u="none" baseline="0" dirty="0">
                <a:solidFill>
                  <a:schemeClr val="bg1">
                    <a:lumMod val="50000"/>
                  </a:schemeClr>
                </a:solidFill>
              </a:rPr>
              <a:t>Evaluación de seguimiento</a:t>
            </a:r>
          </a:p>
          <a:p>
            <a:pPr algn="l" rtl="0">
              <a:buFontTx/>
              <a:buChar char="•"/>
              <a:defRPr/>
            </a:pPr>
            <a:r>
              <a:rPr lang="es" b="0" i="0" u="none" baseline="0" dirty="0">
                <a:solidFill>
                  <a:schemeClr val="bg1">
                    <a:lumMod val="50000"/>
                  </a:schemeClr>
                </a:solidFill>
              </a:rPr>
              <a:t>Informe del progreso </a:t>
            </a:r>
          </a:p>
          <a:p>
            <a:pPr algn="l" rtl="0">
              <a:defRPr/>
            </a:pPr>
            <a:endParaRPr lang="es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580" name="Picture 11" descr="decontaminate2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0"/>
            <a:ext cx="37052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638"/>
            <a:ext cx="9144000" cy="890587"/>
          </a:xfrm>
        </p:spPr>
        <p:txBody>
          <a:bodyPr/>
          <a:lstStyle/>
          <a:p>
            <a:pPr rtl="0"/>
            <a:r>
              <a:rPr lang="es" sz="2400" b="0" i="0" u="none" dirty="0">
                <a:solidFill>
                  <a:schemeClr val="tx2"/>
                </a:solidFill>
              </a:rPr>
              <a:t>Ejemplo: Herramienta de evaluación de la prevención de infecciones</a:t>
            </a:r>
          </a:p>
        </p:txBody>
      </p:sp>
      <p:graphicFrame>
        <p:nvGraphicFramePr>
          <p:cNvPr id="17431" name="Group 23" descr="Ejemplo: Herramienta de evaluación de la prevención de infecciones" title="Tabla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03010544"/>
              </p:ext>
            </p:extLst>
          </p:nvPr>
        </p:nvGraphicFramePr>
        <p:xfrm>
          <a:off x="457200" y="917989"/>
          <a:ext cx="8134349" cy="5839848"/>
        </p:xfrm>
        <a:graphic>
          <a:graphicData uri="http://schemas.openxmlformats.org/drawingml/2006/table">
            <a:tbl>
              <a:tblPr/>
              <a:tblGrid>
                <a:gridCol w="124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6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93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01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Estándar</a:t>
                      </a:r>
                      <a:r>
                        <a:rPr kumimoji="0" lang="es-E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es</a:t>
                      </a:r>
                      <a:r>
                        <a:rPr kumimoji="0" lang="e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de desempeño </a:t>
                      </a:r>
                      <a:r>
                        <a:rPr kumimoji="0" lang="e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6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Criterios de verificación</a:t>
                      </a:r>
                      <a:r>
                        <a:rPr kumimoji="0" lang="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 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6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S, N, </a:t>
                      </a:r>
                      <a:r>
                        <a:rPr kumimoji="0" lang="e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N</a:t>
                      </a:r>
                      <a:r>
                        <a:rPr kumimoji="0" lang="es-E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/A</a:t>
                      </a:r>
                      <a:r>
                        <a:rPr kumimoji="0" lang="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 </a:t>
                      </a:r>
                      <a:endParaRPr kumimoji="0" lang="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6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Comentarios 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087">
                <a:tc rowSpan="9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4. Hay insumos limpios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y 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disponibles </a:t>
                      </a: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en el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lugar,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y están listos para usar</a:t>
                      </a:r>
                      <a:endParaRPr kumimoji="0" lang="e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400" b="0" i="0" u="sng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Verificar si: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200" b="1" i="1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9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5F5F5F"/>
                          </a:solidFill>
                          <a:latin typeface="Gill Sans MT" panose="020B0502020104020203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1. El </a:t>
                      </a: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establecimiento </a:t>
                      </a:r>
                      <a:r>
                        <a:rPr kumimoji="0" lang="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de </a:t>
                      </a:r>
                      <a:r>
                        <a:rPr kumimoji="0" lang="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salud </a:t>
                      </a: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no </a:t>
                      </a:r>
                      <a:r>
                        <a:rPr kumimoji="0" lang="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tiene </a:t>
                      </a:r>
                      <a:r>
                        <a:rPr kumimoji="0" lang="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marcadores y cinta para etiquetar los contenedores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2. El </a:t>
                      </a: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establecimiento</a:t>
                      </a:r>
                      <a:r>
                        <a:rPr kumimoji="0" lang="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de salud </a:t>
                      </a: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no </a:t>
                      </a:r>
                      <a:r>
                        <a:rPr kumimoji="0" lang="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tiene </a:t>
                      </a:r>
                      <a:r>
                        <a:rPr kumimoji="0" lang="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solución </a:t>
                      </a: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clorada</a:t>
                      </a:r>
                      <a:endParaRPr kumimoji="0" lang="es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Agregar </a:t>
                      </a: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al</a:t>
                      </a:r>
                      <a:r>
                        <a:rPr kumimoji="0" lang="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plan de acción del </a:t>
                      </a: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establecimiento</a:t>
                      </a:r>
                      <a:r>
                        <a:rPr kumimoji="0" lang="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de salud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600" b="0" i="1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55"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Los antisépticos se preparan en pequeños contenedores 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reu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tilizables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para </a:t>
                      </a: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uso diario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" sz="1400" b="0" i="0" u="none" baseline="0" dirty="0">
                          <a:solidFill>
                            <a:srgbClr val="4D4D4D"/>
                          </a:solidFill>
                          <a:latin typeface="Gill Sans MT" panose="020B0502020104020203" pitchFamily="34" charset="0"/>
                        </a:rPr>
                        <a:t>S</a:t>
                      </a:r>
                      <a:endParaRPr lang="es" sz="1400" dirty="0">
                        <a:solidFill>
                          <a:srgbClr val="4D4D4D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55"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Los contenedores 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reu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tilizables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se lavan bien con agua y jabón, se enjuagan con agua limpia y se secan antes de rellenar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" sz="1400" b="0" i="0" u="none" baseline="0">
                          <a:solidFill>
                            <a:srgbClr val="4D4D4D"/>
                          </a:solidFill>
                          <a:latin typeface="Gill Sans MT" panose="020B0502020104020203" pitchFamily="34" charset="0"/>
                        </a:rPr>
                        <a:t>S</a:t>
                      </a:r>
                      <a:endParaRPr lang="es" sz="1400" dirty="0">
                        <a:solidFill>
                          <a:srgbClr val="4D4D4D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55"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Los contenedores reusables se etiquetan con la fecha cada vez que se rellenan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" sz="1400" b="0" i="0" u="none" baseline="0">
                          <a:solidFill>
                            <a:srgbClr val="4D4D4D"/>
                          </a:solidFill>
                          <a:latin typeface="Gill Sans MT" panose="020B0502020104020203" pitchFamily="34" charset="0"/>
                        </a:rPr>
                        <a:t>N</a:t>
                      </a:r>
                      <a:endParaRPr lang="es" sz="1400" dirty="0">
                        <a:solidFill>
                          <a:srgbClr val="4D4D4D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55"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La gasa o el algodón se almacena en contenedores secos sin antiséptico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" sz="1400" b="0" i="0" u="none" baseline="0">
                          <a:solidFill>
                            <a:srgbClr val="4D4D4D"/>
                          </a:solidFill>
                          <a:latin typeface="Gill Sans MT" panose="020B0502020104020203" pitchFamily="34" charset="0"/>
                        </a:rPr>
                        <a:t>S</a:t>
                      </a:r>
                      <a:endParaRPr lang="es" sz="1400" dirty="0">
                        <a:solidFill>
                          <a:srgbClr val="4D4D4D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55"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Los instrumentos se almacenan en contenedores secos sin antiséptico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" sz="1400" b="0" i="0" u="none" baseline="0">
                          <a:solidFill>
                            <a:srgbClr val="4D4D4D"/>
                          </a:solidFill>
                          <a:latin typeface="Gill Sans MT" panose="020B0502020104020203" pitchFamily="34" charset="0"/>
                        </a:rPr>
                        <a:t>S</a:t>
                      </a:r>
                      <a:endParaRPr lang="es" sz="1400" dirty="0">
                        <a:solidFill>
                          <a:srgbClr val="4D4D4D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9423"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En el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lugar 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hay </a:t>
                      </a: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un contenedor de plástico limpio con solución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clorada 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al </a:t>
                      </a: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0,5% para el enjuague de jeringas y agujas antes de desecharlas en un contenedor a prueba de 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pincha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zos</a:t>
                      </a:r>
                      <a:endParaRPr kumimoji="0" lang="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" sz="1400" b="0" i="0" u="none" baseline="0" dirty="0">
                          <a:solidFill>
                            <a:srgbClr val="4D4D4D"/>
                          </a:solidFill>
                          <a:latin typeface="Gill Sans MT" panose="020B0502020104020203" pitchFamily="34" charset="0"/>
                        </a:rPr>
                        <a:t>N</a:t>
                      </a:r>
                      <a:endParaRPr lang="es" sz="1400" dirty="0">
                        <a:solidFill>
                          <a:srgbClr val="4D4D4D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55"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La solución en este contenedor se cambia todos los días o cuando está sucia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" sz="1400" b="0" i="0" u="none" baseline="0">
                          <a:solidFill>
                            <a:srgbClr val="4D4D4D"/>
                          </a:solidFill>
                          <a:latin typeface="Gill Sans MT" panose="020B0502020104020203" pitchFamily="34" charset="0"/>
                        </a:rPr>
                        <a:t>N</a:t>
                      </a:r>
                      <a:endParaRPr lang="es" sz="1400" dirty="0">
                        <a:solidFill>
                          <a:srgbClr val="4D4D4D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36859"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Todos los contenedores mencionados anteriormente están listos para usar en </a:t>
                      </a:r>
                      <a:r>
                        <a:rPr kumimoji="0" lang="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: </a:t>
                      </a:r>
                      <a:endParaRPr kumimoji="0" lang="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  <a:p>
                      <a:pPr marL="4572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Salas de examen</a:t>
                      </a:r>
                    </a:p>
                    <a:p>
                      <a:pPr marL="4572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Sala de preparto y parto</a:t>
                      </a:r>
                    </a:p>
                    <a:p>
                      <a:pPr marL="4572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Área de postparto, farmacia o área de laboratorio</a:t>
                      </a:r>
                      <a:endParaRPr kumimoji="0" lang="es" altLang="en-US" sz="1200" b="1" i="1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MS PGothic" panose="020B0600070205080204" pitchFamily="34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" sz="1400" b="0" i="0" u="none" baseline="0" dirty="0">
                          <a:solidFill>
                            <a:srgbClr val="4D4D4D"/>
                          </a:solidFill>
                          <a:latin typeface="Gill Sans MT" panose="020B0502020104020203" pitchFamily="34" charset="0"/>
                        </a:rPr>
                        <a:t>S</a:t>
                      </a:r>
                      <a:endParaRPr lang="es" sz="1400" dirty="0">
                        <a:solidFill>
                          <a:srgbClr val="4D4D4D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6660" name="Rectangle 129"/>
          <p:cNvSpPr>
            <a:spLocks noChangeArrowheads="1"/>
          </p:cNvSpPr>
          <p:nvPr/>
        </p:nvSpPr>
        <p:spPr bwMode="auto">
          <a:xfrm>
            <a:off x="487392" y="610014"/>
            <a:ext cx="845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F5F5F"/>
                </a:solidFill>
                <a:latin typeface="Gill Sans MT" panose="020B0502020104020203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F5F5F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r>
              <a:rPr lang="es-ES" sz="1600" dirty="0" smtClean="0">
                <a:solidFill>
                  <a:schemeClr val="tx2"/>
                </a:solidFill>
              </a:rPr>
              <a:t>Establecimiento de salud</a:t>
            </a:r>
            <a:r>
              <a:rPr lang="es" sz="1600" b="0" i="0" u="none" baseline="0" dirty="0" smtClean="0">
                <a:solidFill>
                  <a:schemeClr val="tx2"/>
                </a:solidFill>
              </a:rPr>
              <a:t>:____________________Evaluador</a:t>
            </a:r>
            <a:r>
              <a:rPr lang="es" sz="1600" b="0" i="0" u="none" baseline="0" dirty="0">
                <a:solidFill>
                  <a:schemeClr val="tx2"/>
                </a:solidFill>
              </a:rPr>
              <a:t>: </a:t>
            </a:r>
            <a:r>
              <a:rPr lang="es" sz="1600" b="0" i="0" u="none" baseline="0" dirty="0" smtClean="0">
                <a:solidFill>
                  <a:schemeClr val="tx2"/>
                </a:solidFill>
              </a:rPr>
              <a:t>______________ </a:t>
            </a:r>
            <a:r>
              <a:rPr lang="es" sz="1600" b="0" i="0" u="none" baseline="0" dirty="0">
                <a:solidFill>
                  <a:schemeClr val="tx2"/>
                </a:solidFill>
              </a:rPr>
              <a:t>Fecha</a:t>
            </a:r>
            <a:r>
              <a:rPr lang="es" sz="1600" b="0" i="0" u="none" baseline="0" dirty="0" smtClean="0">
                <a:solidFill>
                  <a:schemeClr val="tx2"/>
                </a:solidFill>
              </a:rPr>
              <a:t>: ____</a:t>
            </a:r>
            <a:endParaRPr lang="es" sz="1600" b="0" i="0" u="none" baseline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rtl="0"/>
            <a:r>
              <a:rPr lang="es" sz="3200" b="0" i="0" u="none" dirty="0">
                <a:solidFill>
                  <a:schemeClr val="tx2"/>
                </a:solidFill>
              </a:rPr>
              <a:t>Plan de acción para la prevención de infecciones </a:t>
            </a:r>
          </a:p>
        </p:txBody>
      </p:sp>
      <p:graphicFrame>
        <p:nvGraphicFramePr>
          <p:cNvPr id="23623" name="Group 71" descr="Plan de acción para la prevención de infecciones " title="Tabla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148461194"/>
              </p:ext>
            </p:extLst>
          </p:nvPr>
        </p:nvGraphicFramePr>
        <p:xfrm>
          <a:off x="228600" y="1371600"/>
          <a:ext cx="8686800" cy="4755880"/>
        </p:xfrm>
        <a:graphic>
          <a:graphicData uri="http://schemas.openxmlformats.org/drawingml/2006/table">
            <a:tbl>
              <a:tblPr>
                <a:effectLst/>
                <a:tableStyleId>{35758FB7-9AC5-4552-8A53-C91805E547FA}</a:tableStyleId>
              </a:tblPr>
              <a:tblGrid>
                <a:gridCol w="181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29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2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8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64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Brechas</a:t>
                      </a:r>
                      <a:endParaRPr kumimoji="0" lang="es" altLang="en-US" sz="1600" b="1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T="45697" marB="45697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6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Intervenciones</a:t>
                      </a:r>
                      <a:endParaRPr kumimoji="0" lang="e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6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Responsable</a:t>
                      </a:r>
                      <a:endParaRPr kumimoji="0" lang="e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6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Apoyo</a:t>
                      </a:r>
                      <a:endParaRPr kumimoji="0" lang="e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6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Plazo</a:t>
                      </a:r>
                      <a:endParaRPr kumimoji="0" lang="e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958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aramond" charset="0"/>
                        <a:buNone/>
                        <a:tabLst/>
                      </a:pP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El 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  <a:ea typeface="MS PGothic" panose="020B0600070205080204" pitchFamily="34" charset="-128"/>
                        </a:rPr>
                        <a:t>establecimiento</a:t>
                      </a:r>
                      <a:r>
                        <a:rPr kumimoji="0" lang="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de salud no tiene solución 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clorada</a:t>
                      </a:r>
                      <a:r>
                        <a:rPr kumimoji="0" lang="e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/>
                      </a:r>
                      <a:br>
                        <a:rPr kumimoji="0" lang="e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</a:b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aramond" charset="0"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aramond" charset="0"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aramond" charset="0"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Comprar solución 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clorada</a:t>
                      </a:r>
                      <a:endParaRPr kumimoji="0" lang="e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Solicitar al distrito que lo suministre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 A cargo del Sr. 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Proyecto</a:t>
                      </a: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Todo el personal recolecta dinero para comprar 1 botella de </a:t>
                      </a:r>
                      <a:r>
                        <a:rPr kumimoji="0" lang="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cloro</a:t>
                      </a:r>
                      <a:endParaRPr kumimoji="0" lang="e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Funcionario de salud del distrito</a:t>
                      </a: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5 de marzo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Próxima reunión trimestral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28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aramond" charset="0"/>
                        <a:buNone/>
                        <a:tabLst/>
                        <a:defRPr/>
                      </a:pP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No 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saben </a:t>
                      </a:r>
                      <a:r>
                        <a:rPr kumimoji="0" lang="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cómo </a:t>
                      </a: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preparar 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la </a:t>
                      </a:r>
                      <a:r>
                        <a:rPr kumimoji="0" lang="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solución 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clorada</a:t>
                      </a:r>
                      <a:endParaRPr kumimoji="0" lang="e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Capacitar sobre prevención de infecciones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Proyecto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Ninguno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15 de marzo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aramond" charset="0"/>
                        <a:buNone/>
                        <a:tabLst/>
                        <a:defRPr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N</a:t>
                      </a:r>
                      <a:r>
                        <a:rPr kumimoji="0" lang="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o 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tienen </a:t>
                      </a:r>
                      <a:r>
                        <a:rPr kumimoji="0" lang="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disponibles</a:t>
                      </a:r>
                      <a:endParaRPr kumimoji="0" lang="e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aramond" charset="0"/>
                        <a:buNone/>
                        <a:tabLst/>
                        <a:defRPr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b</a:t>
                      </a:r>
                      <a:r>
                        <a:rPr kumimoji="0" lang="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olsas </a:t>
                      </a: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de plástico para contenedores de 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basura</a:t>
                      </a:r>
                      <a:endParaRPr kumimoji="0" lang="e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Recoger bolsas de plástico de tiendas vecinas</a:t>
                      </a: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Sr. Z (limpieza)</a:t>
                      </a: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Grupo de apoyo de la comunidad</a:t>
                      </a: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5F5F5F"/>
                          </a:solidFill>
                          <a:latin typeface="Gill Sans MT" charset="0"/>
                          <a:ea typeface="MS PGothic" charset="-128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5F5F5F"/>
                          </a:solidFill>
                          <a:latin typeface="Gill Sans MT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Gill Sans MT" panose="020B0502020104020203" pitchFamily="34" charset="0"/>
                        </a:rPr>
                        <a:t>5 de marzo</a:t>
                      </a:r>
                      <a:endParaRPr kumimoji="0" lang="e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Gill Sans MT" panose="020B0502020104020203" pitchFamily="34" charset="0"/>
                        <a:ea typeface="Gill Sans MT" charset="0"/>
                        <a:cs typeface="Gill Sans MT" charset="0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MCSP_Microsoft">
      <a:dk1>
        <a:sysClr val="windowText" lastClr="000000"/>
      </a:dk1>
      <a:lt1>
        <a:sysClr val="window" lastClr="FFFFFF"/>
      </a:lt1>
      <a:dk2>
        <a:srgbClr val="002A6C"/>
      </a:dk2>
      <a:lt2>
        <a:srgbClr val="C2113A"/>
      </a:lt2>
      <a:accent1>
        <a:srgbClr val="666666"/>
      </a:accent1>
      <a:accent2>
        <a:srgbClr val="DDDDDD"/>
      </a:accent2>
      <a:accent3>
        <a:srgbClr val="9DBFE5"/>
      </a:accent3>
      <a:accent4>
        <a:srgbClr val="000000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ED91B20F-90FD-4112-A92D-06BB38E1EF90}" vid="{F040161E-139D-4597-B18C-612C5F4B75B0}"/>
    </a:ext>
  </a:extLst>
</a:theme>
</file>

<file path=ppt/theme/theme2.xml><?xml version="1.0" encoding="utf-8"?>
<a:theme xmlns:a="http://schemas.openxmlformats.org/drawingml/2006/main" name="1_Office Theme">
  <a:themeElements>
    <a:clrScheme name="MCSP Colors B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367A52"/>
      </a:accent1>
      <a:accent2>
        <a:srgbClr val="0090B6"/>
      </a:accent2>
      <a:accent3>
        <a:srgbClr val="914E71"/>
      </a:accent3>
      <a:accent4>
        <a:srgbClr val="79578F"/>
      </a:accent4>
      <a:accent5>
        <a:srgbClr val="D5B4E4"/>
      </a:accent5>
      <a:accent6>
        <a:srgbClr val="667B8C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PS_PowerPoint_Template [Read-Only]" id="{B58D1E27-2DEB-4557-9BF1-41BFB293ADDD}" vid="{391D8734-B467-4542-BC34-5B5C5FCA3996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CSP_Microsoft">
    <a:dk1>
      <a:sysClr val="windowText" lastClr="000000"/>
    </a:dk1>
    <a:lt1>
      <a:sysClr val="window" lastClr="FFFFFF"/>
    </a:lt1>
    <a:dk2>
      <a:srgbClr val="002A6C"/>
    </a:dk2>
    <a:lt2>
      <a:srgbClr val="C2113A"/>
    </a:lt2>
    <a:accent1>
      <a:srgbClr val="666666"/>
    </a:accent1>
    <a:accent2>
      <a:srgbClr val="DDDDDD"/>
    </a:accent2>
    <a:accent3>
      <a:srgbClr val="9DBFE5"/>
    </a:accent3>
    <a:accent4>
      <a:srgbClr val="000000"/>
    </a:accent4>
    <a:accent5>
      <a:srgbClr val="FFFFFF"/>
    </a:accent5>
    <a:accent6>
      <a:srgbClr val="FFFFFF"/>
    </a:accent6>
    <a:hlink>
      <a:srgbClr val="FFFFFF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9727</TotalTime>
  <Words>1996</Words>
  <Application>Microsoft Office PowerPoint</Application>
  <PresentationFormat>On-screen Show (4:3)</PresentationFormat>
  <Paragraphs>247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ＭＳ Ｐゴシック</vt:lpstr>
      <vt:lpstr>ＭＳ Ｐゴシック</vt:lpstr>
      <vt:lpstr>Arial</vt:lpstr>
      <vt:lpstr>Calibri</vt:lpstr>
      <vt:lpstr>Garamond</vt:lpstr>
      <vt:lpstr>Gill Sans MT</vt:lpstr>
      <vt:lpstr>Times New Roman</vt:lpstr>
      <vt:lpstr>Theme1</vt:lpstr>
      <vt:lpstr>1_Office Theme</vt:lpstr>
      <vt:lpstr> Presentación 4-1:  Calidad de atención en los  servicios de salud</vt:lpstr>
      <vt:lpstr>Descripción de la presentación </vt:lpstr>
      <vt:lpstr>¿Qué es calidad de atención?</vt:lpstr>
      <vt:lpstr>¿Cuáles son los componentes de una atención de calidad?</vt:lpstr>
      <vt:lpstr>¿Quiénes participan en la calidad de atención?</vt:lpstr>
      <vt:lpstr>¿Cómo podemos mejorar la calidad?</vt:lpstr>
      <vt:lpstr>Ejemplo: Mejora de la calidad </vt:lpstr>
      <vt:lpstr>Ejemplo: Herramienta de evaluación de la prevención de infecciones</vt:lpstr>
      <vt:lpstr>Plan de acción para la prevención de infecciones </vt:lpstr>
      <vt:lpstr>¿Quién es responsable de la calidad de atención?</vt:lpstr>
      <vt:lpstr>Cómo medir las mejoras </vt:lpstr>
      <vt:lpstr>PowerPoint Presentation</vt:lpstr>
    </vt:vector>
  </TitlesOfParts>
  <Manager/>
  <Company>JHPIEGO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4-1: Calidad de atención en los servicios de salud</dc:title>
  <dc:subject/>
  <dc:creator>JHPIEGO  AF19B6H  USER;Maternal and Child Survival Program</dc:creator>
  <cp:keywords>MCSP, USAID, MRLD</cp:keywords>
  <dc:description/>
  <cp:lastModifiedBy>Katherine Bisulca</cp:lastModifiedBy>
  <cp:revision>902</cp:revision>
  <cp:lastPrinted>2016-12-12T19:33:40Z</cp:lastPrinted>
  <dcterms:created xsi:type="dcterms:W3CDTF">2000-06-12T19:17:51Z</dcterms:created>
  <dcterms:modified xsi:type="dcterms:W3CDTF">2018-05-22T20:43:37Z</dcterms:modified>
  <cp:category/>
</cp:coreProperties>
</file>