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8" r:id="rId5"/>
  </p:sldMasterIdLst>
  <p:notesMasterIdLst>
    <p:notesMasterId r:id="rId19"/>
  </p:notesMasterIdLst>
  <p:handoutMasterIdLst>
    <p:handoutMasterId r:id="rId20"/>
  </p:handoutMasterIdLst>
  <p:sldIdLst>
    <p:sldId id="256" r:id="rId6"/>
    <p:sldId id="271" r:id="rId7"/>
    <p:sldId id="261" r:id="rId8"/>
    <p:sldId id="272" r:id="rId9"/>
    <p:sldId id="273" r:id="rId10"/>
    <p:sldId id="275" r:id="rId11"/>
    <p:sldId id="277" r:id="rId12"/>
    <p:sldId id="276" r:id="rId13"/>
    <p:sldId id="267" r:id="rId14"/>
    <p:sldId id="268" r:id="rId15"/>
    <p:sldId id="269" r:id="rId16"/>
    <p:sldId id="270" r:id="rId17"/>
    <p:sldId id="258"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F5F5F"/>
    <a:srgbClr val="002A6C"/>
    <a:srgbClr val="9DBFE5"/>
    <a:srgbClr val="808080"/>
    <a:srgbClr val="FCF6F7"/>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31" autoAdjust="0"/>
    <p:restoredTop sz="75463" autoAdjust="0"/>
  </p:normalViewPr>
  <p:slideViewPr>
    <p:cSldViewPr>
      <p:cViewPr varScale="1">
        <p:scale>
          <a:sx n="87" d="100"/>
          <a:sy n="87" d="100"/>
        </p:scale>
        <p:origin x="2322" y="78"/>
      </p:cViewPr>
      <p:guideLst>
        <p:guide orient="horz" pos="2160"/>
        <p:guide pos="2880"/>
      </p:guideLst>
    </p:cSldViewPr>
  </p:slideViewPr>
  <p:notesTextViewPr>
    <p:cViewPr>
      <p:scale>
        <a:sx n="3" d="2"/>
        <a:sy n="3" d="2"/>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F3F9396-666B-4103-B182-A1446A2F969D}" type="datetimeFigureOut">
              <a:rPr lang="en-US"/>
              <a:pPr>
                <a:defRPr/>
              </a:pPr>
              <a:t>5/22/2018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2910DAD-6AAE-450F-8F6F-32FBCF3886A8}" type="slidenum">
              <a:rPr lang="en-US"/>
              <a:pPr>
                <a:defRPr/>
              </a:pPr>
              <a:t>‹#›</a:t>
            </a:fld>
            <a:endParaRPr lang="en-US"/>
          </a:p>
        </p:txBody>
      </p:sp>
    </p:spTree>
    <p:extLst>
      <p:ext uri="{BB962C8B-B14F-4D97-AF65-F5344CB8AC3E}">
        <p14:creationId xmlns:p14="http://schemas.microsoft.com/office/powerpoint/2010/main" val="1901837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7DDFA20-9B43-444A-B272-35DA6C7EA89F}" type="datetimeFigureOut">
              <a:rPr lang="en-US"/>
              <a:pPr>
                <a:defRPr/>
              </a:pPr>
              <a:t>5/22/2018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AB222FF-92D1-4136-AD76-BADB0E88879F}" type="slidenum">
              <a:rPr lang="en-US"/>
              <a:pPr>
                <a:defRPr/>
              </a:pPr>
              <a:t>‹#›</a:t>
            </a:fld>
            <a:endParaRPr lang="en-US"/>
          </a:p>
        </p:txBody>
      </p:sp>
    </p:spTree>
    <p:extLst>
      <p:ext uri="{BB962C8B-B14F-4D97-AF65-F5344CB8AC3E}">
        <p14:creationId xmlns:p14="http://schemas.microsoft.com/office/powerpoint/2010/main" val="22891018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a:t>
            </a:r>
          </a:p>
          <a:p>
            <a:pPr algn="l" rtl="0"/>
            <a:r>
              <a:rPr lang="es" b="0" i="0" u="none" baseline="0" dirty="0"/>
              <a:t>A continuación se incluyen ejemplos de </a:t>
            </a:r>
            <a:r>
              <a:rPr lang="es" b="0" i="0" u="none" baseline="0" dirty="0" smtClean="0"/>
              <a:t>cómo </a:t>
            </a:r>
            <a:r>
              <a:rPr lang="es" b="0" i="0" u="none" baseline="0" dirty="0"/>
              <a:t>se pueden usar los datos en las categorías de Preparación, Utilización y Cobertura para identificar brechas, problemas o tendencias en los servicios de planificación </a:t>
            </a:r>
            <a:r>
              <a:rPr lang="es" b="0" i="0" u="none" baseline="0" dirty="0" smtClean="0"/>
              <a:t>familiar</a:t>
            </a:r>
            <a:r>
              <a:rPr lang="es-ES" b="0" i="0" u="none" baseline="0" dirty="0" smtClean="0"/>
              <a:t>,</a:t>
            </a:r>
            <a:r>
              <a:rPr lang="es" b="0" i="0" u="none" baseline="0" dirty="0" smtClean="0"/>
              <a:t> </a:t>
            </a:r>
            <a:r>
              <a:rPr lang="es" b="0" i="0" u="none" baseline="0" dirty="0"/>
              <a:t>para tomar decisiones informadas y mejorar la calidad de los servicios.</a:t>
            </a:r>
          </a:p>
          <a:p>
            <a:pPr algn="l" rtl="0"/>
            <a:r>
              <a:rPr lang="es" b="0" i="0" u="none" baseline="0" dirty="0"/>
              <a:t>Revise los problemas/situaciones y luego pregunte: “¿Cuáles podrían ser las razones para estos problemas o situaciones?”</a:t>
            </a:r>
            <a:endParaRPr lang="es" dirty="0"/>
          </a:p>
        </p:txBody>
      </p:sp>
      <p:sp>
        <p:nvSpPr>
          <p:cNvPr id="4" name="Slide Number Placeholder 3"/>
          <p:cNvSpPr>
            <a:spLocks noGrp="1"/>
          </p:cNvSpPr>
          <p:nvPr>
            <p:ph type="sldNum" sz="quarter" idx="10"/>
          </p:nvPr>
        </p:nvSpPr>
        <p:spPr/>
        <p:txBody>
          <a:bodyPr/>
          <a:lstStyle/>
          <a:p>
            <a:pPr algn="l" rtl="0"/>
            <a:fld id="{C9664C29-4CDD-465A-8215-9390E98F6E84}" type="slidenum">
              <a:rPr/>
              <a:t>3</a:t>
            </a:fld>
            <a:endParaRPr lang="es"/>
          </a:p>
        </p:txBody>
      </p:sp>
    </p:spTree>
    <p:extLst>
      <p:ext uri="{BB962C8B-B14F-4D97-AF65-F5344CB8AC3E}">
        <p14:creationId xmlns:p14="http://schemas.microsoft.com/office/powerpoint/2010/main" val="212336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a:t>
            </a:r>
          </a:p>
          <a:p>
            <a:pPr algn="l" rtl="0"/>
            <a:r>
              <a:rPr lang="es" b="0" i="0" u="none" baseline="0" dirty="0"/>
              <a:t>Revise el ejemplo de tablero.</a:t>
            </a:r>
          </a:p>
          <a:p>
            <a:pPr algn="l" rtl="0"/>
            <a:r>
              <a:rPr lang="es" b="0" i="0" u="none" baseline="0" dirty="0"/>
              <a:t>Solicite a los participantes si usan tableros para los servicios de planificación familiar, y pregunte qué incluyen</a:t>
            </a:r>
            <a:endParaRPr lang="es" dirty="0"/>
          </a:p>
        </p:txBody>
      </p:sp>
      <p:sp>
        <p:nvSpPr>
          <p:cNvPr id="4" name="Slide Number Placeholder 3"/>
          <p:cNvSpPr>
            <a:spLocks noGrp="1"/>
          </p:cNvSpPr>
          <p:nvPr>
            <p:ph type="sldNum" sz="quarter" idx="10"/>
          </p:nvPr>
        </p:nvSpPr>
        <p:spPr/>
        <p:txBody>
          <a:bodyPr/>
          <a:lstStyle/>
          <a:p>
            <a:pPr algn="l" rtl="0"/>
            <a:fld id="{C9664C29-4CDD-465A-8215-9390E98F6E84}" type="slidenum">
              <a:rPr/>
              <a:t>12</a:t>
            </a:fld>
            <a:endParaRPr lang="es"/>
          </a:p>
        </p:txBody>
      </p:sp>
    </p:spTree>
    <p:extLst>
      <p:ext uri="{BB962C8B-B14F-4D97-AF65-F5344CB8AC3E}">
        <p14:creationId xmlns:p14="http://schemas.microsoft.com/office/powerpoint/2010/main" val="34951479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 dirty="0"/>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13</a:t>
            </a:fld>
            <a:endParaRPr lang="es"/>
          </a:p>
        </p:txBody>
      </p:sp>
    </p:spTree>
    <p:extLst>
      <p:ext uri="{BB962C8B-B14F-4D97-AF65-F5344CB8AC3E}">
        <p14:creationId xmlns:p14="http://schemas.microsoft.com/office/powerpoint/2010/main" val="428543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a:t>
            </a:r>
          </a:p>
          <a:p>
            <a:pPr algn="l" rtl="0"/>
            <a:r>
              <a:rPr lang="es" b="0" i="0" u="none" baseline="0" dirty="0"/>
              <a:t>A continuación se incluyen ejemplos de de cómo los se pueden usar los datos en las categorías de Preparación, Utilización y Cobertura para identificar brechas, problemas o tendencias en los servicios de planificación familiar para tomar decisiones informadas y mejorar la calidad de los servicios.</a:t>
            </a:r>
          </a:p>
          <a:p>
            <a:pPr algn="ctr" rtl="0"/>
            <a:r>
              <a:rPr lang="es" b="0" i="0" u="none" baseline="0" dirty="0"/>
              <a:t>Revise los problemas/situaciones y luego pregunte: </a:t>
            </a:r>
            <a:r>
              <a:rPr lang="es" b="0" i="0" u="none" baseline="0" dirty="0">
                <a:solidFill>
                  <a:srgbClr val="FF0000"/>
                </a:solidFill>
              </a:rPr>
              <a:t>“¿Cuáles podrían ser las razones para estos problemas o situaciones</a:t>
            </a:r>
            <a:r>
              <a:rPr lang="es" b="0" i="0" u="none" baseline="0" dirty="0" smtClean="0">
                <a:solidFill>
                  <a:srgbClr val="FF0000"/>
                </a:solidFill>
              </a:rPr>
              <a:t>?”</a:t>
            </a:r>
            <a:r>
              <a:rPr lang="es" sz="1600" b="0" i="0" u="none" baseline="0" dirty="0" smtClean="0">
                <a:solidFill>
                  <a:srgbClr val="5F5F5F"/>
                </a:solidFill>
                <a:latin typeface="Gill Sans MT" panose="020B0502020104020203" pitchFamily="34" charset="0"/>
              </a:rPr>
              <a:t> ¿</a:t>
            </a:r>
            <a:r>
              <a:rPr lang="es" sz="1200" b="0" i="0" u="none" baseline="0" dirty="0" smtClean="0">
                <a:solidFill>
                  <a:srgbClr val="5F5F5F"/>
                </a:solidFill>
                <a:latin typeface="Gill Sans MT" panose="020B0502020104020203" pitchFamily="34" charset="0"/>
              </a:rPr>
              <a:t>Cuáles son las acciones que el personal del </a:t>
            </a:r>
            <a:r>
              <a:rPr lang="es-ES" sz="1200" b="0" i="0" u="none" baseline="0" dirty="0" smtClean="0">
                <a:solidFill>
                  <a:srgbClr val="5F5F5F"/>
                </a:solidFill>
                <a:latin typeface="Gill Sans MT" panose="020B0502020104020203" pitchFamily="34" charset="0"/>
              </a:rPr>
              <a:t>establecimiento</a:t>
            </a:r>
            <a:r>
              <a:rPr lang="es-ES" sz="1200" b="0" i="0" u="none" dirty="0" smtClean="0">
                <a:solidFill>
                  <a:srgbClr val="5F5F5F"/>
                </a:solidFill>
                <a:latin typeface="Gill Sans MT" panose="020B0502020104020203" pitchFamily="34" charset="0"/>
              </a:rPr>
              <a:t> </a:t>
            </a:r>
            <a:r>
              <a:rPr lang="es" sz="1200" b="0" i="0" u="none" baseline="0" dirty="0" smtClean="0">
                <a:solidFill>
                  <a:srgbClr val="5F5F5F"/>
                </a:solidFill>
                <a:latin typeface="Gill Sans MT" panose="020B0502020104020203" pitchFamily="34" charset="0"/>
              </a:rPr>
              <a:t>de salud puede realizar para solucionar el problema o situación</a:t>
            </a:r>
          </a:p>
        </p:txBody>
      </p:sp>
      <p:sp>
        <p:nvSpPr>
          <p:cNvPr id="4" name="Slide Number Placeholder 3"/>
          <p:cNvSpPr>
            <a:spLocks noGrp="1"/>
          </p:cNvSpPr>
          <p:nvPr>
            <p:ph type="sldNum" sz="quarter" idx="10"/>
          </p:nvPr>
        </p:nvSpPr>
        <p:spPr/>
        <p:txBody>
          <a:bodyPr/>
          <a:lstStyle/>
          <a:p>
            <a:pPr algn="l" rtl="0"/>
            <a:fld id="{C9664C29-4CDD-465A-8215-9390E98F6E84}" type="slidenum">
              <a:rPr/>
              <a:t>4</a:t>
            </a:fld>
            <a:endParaRPr lang="es"/>
          </a:p>
        </p:txBody>
      </p:sp>
    </p:spTree>
    <p:extLst>
      <p:ext uri="{BB962C8B-B14F-4D97-AF65-F5344CB8AC3E}">
        <p14:creationId xmlns:p14="http://schemas.microsoft.com/office/powerpoint/2010/main" val="1295914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a:t>
            </a:r>
          </a:p>
          <a:p>
            <a:pPr algn="l" rtl="0"/>
            <a:r>
              <a:rPr lang="es" b="0" i="0" u="none" baseline="0"/>
              <a:t>A continuación se incluyen ejemplos de de cómo los se pueden usar los datos en las categorías de Preparación, Utilización y Cobertura para identificar brechas, problemas o tendencias en los servicios de planificación familiar para tomar decisiones informadas y mejorar la calidad de los servicios.</a:t>
            </a:r>
          </a:p>
          <a:p>
            <a:pPr algn="l" rtl="0"/>
            <a:r>
              <a:rPr lang="es" b="0" i="0" u="none" baseline="0"/>
              <a:t>Revise los problemas/situaciones y luego pregunte: “¿Cuáles podrían ser las razones para estos problemas o situaciones?”</a:t>
            </a:r>
            <a:endParaRPr lang="es" dirty="0"/>
          </a:p>
        </p:txBody>
      </p:sp>
      <p:sp>
        <p:nvSpPr>
          <p:cNvPr id="4" name="Slide Number Placeholder 3"/>
          <p:cNvSpPr>
            <a:spLocks noGrp="1"/>
          </p:cNvSpPr>
          <p:nvPr>
            <p:ph type="sldNum" sz="quarter" idx="10"/>
          </p:nvPr>
        </p:nvSpPr>
        <p:spPr/>
        <p:txBody>
          <a:bodyPr/>
          <a:lstStyle/>
          <a:p>
            <a:pPr algn="l" rtl="0"/>
            <a:fld id="{C9664C29-4CDD-465A-8215-9390E98F6E84}" type="slidenum">
              <a:rPr/>
              <a:t>5</a:t>
            </a:fld>
            <a:endParaRPr lang="es"/>
          </a:p>
        </p:txBody>
      </p:sp>
    </p:spTree>
    <p:extLst>
      <p:ext uri="{BB962C8B-B14F-4D97-AF65-F5344CB8AC3E}">
        <p14:creationId xmlns:p14="http://schemas.microsoft.com/office/powerpoint/2010/main" val="2466976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a:t>
            </a:r>
          </a:p>
          <a:p>
            <a:pPr algn="l" rtl="0"/>
            <a:r>
              <a:rPr lang="es" b="0" i="0" u="none" baseline="0" dirty="0"/>
              <a:t>A continuación se incluyen ejemplos de de cómo los se pueden usar los datos en las categorías de </a:t>
            </a:r>
            <a:r>
              <a:rPr lang="es-ES" b="0" i="0" u="none" baseline="0" dirty="0" smtClean="0"/>
              <a:t>Calidad y Seguimiento /Resultados de las clientes </a:t>
            </a:r>
            <a:r>
              <a:rPr lang="es" b="0" i="0" u="none" baseline="0" dirty="0" smtClean="0"/>
              <a:t>para </a:t>
            </a:r>
            <a:r>
              <a:rPr lang="es" b="0" i="0" u="none" baseline="0" dirty="0"/>
              <a:t>identificar brechas, problemas o tendencias en los servicios de planificación familiar para tomar decisiones informadas y mejorar la calidad de los servicios.</a:t>
            </a:r>
          </a:p>
          <a:p>
            <a:pPr algn="l" rtl="0"/>
            <a:r>
              <a:rPr lang="es" b="0" i="0" u="none" baseline="0" dirty="0"/>
              <a:t>Revise los problemas/situaciones y luego pregunte: “¿Cuáles podrían ser las razones para estos problemas o situaciones?”</a:t>
            </a:r>
            <a:endParaRPr lang="es" dirty="0"/>
          </a:p>
        </p:txBody>
      </p:sp>
      <p:sp>
        <p:nvSpPr>
          <p:cNvPr id="4" name="Slide Number Placeholder 3"/>
          <p:cNvSpPr>
            <a:spLocks noGrp="1"/>
          </p:cNvSpPr>
          <p:nvPr>
            <p:ph type="sldNum" sz="quarter" idx="10"/>
          </p:nvPr>
        </p:nvSpPr>
        <p:spPr/>
        <p:txBody>
          <a:bodyPr/>
          <a:lstStyle/>
          <a:p>
            <a:pPr algn="l" rtl="0"/>
            <a:fld id="{C9664C29-4CDD-465A-8215-9390E98F6E84}" type="slidenum">
              <a:rPr/>
              <a:t>6</a:t>
            </a:fld>
            <a:endParaRPr lang="es"/>
          </a:p>
        </p:txBody>
      </p:sp>
    </p:spTree>
    <p:extLst>
      <p:ext uri="{BB962C8B-B14F-4D97-AF65-F5344CB8AC3E}">
        <p14:creationId xmlns:p14="http://schemas.microsoft.com/office/powerpoint/2010/main" val="2453471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a:t>
            </a:r>
          </a:p>
          <a:p>
            <a:pPr algn="l" rtl="0"/>
            <a:r>
              <a:rPr lang="es" b="0" i="0" u="none" baseline="0" dirty="0"/>
              <a:t>A continuación se incluyen ejemplos de de cómo los se pueden usar los datos en las categorías de </a:t>
            </a:r>
            <a:r>
              <a:rPr lang="es-ES" b="0" i="0" u="none" baseline="0" dirty="0" smtClean="0"/>
              <a:t>Calidad y Seguimiento /Resultados de las clientes </a:t>
            </a:r>
            <a:r>
              <a:rPr lang="es" b="0" i="0" u="none" baseline="0" dirty="0" smtClean="0"/>
              <a:t> </a:t>
            </a:r>
            <a:r>
              <a:rPr lang="es" b="0" i="0" u="none" baseline="0" dirty="0"/>
              <a:t>para identificar brechas, problemas o tendencias en los servicios de planificación familiar para tomar decisiones informadas y mejorar la calidad de los servicios.</a:t>
            </a:r>
          </a:p>
          <a:p>
            <a:pPr algn="ctr" rtl="0">
              <a:spcAft>
                <a:spcPts val="0"/>
              </a:spcAft>
            </a:pPr>
            <a:r>
              <a:rPr lang="es" b="0" i="0" u="none" baseline="0" dirty="0"/>
              <a:t>Revise los problemas/situaciones y luego pregunte: “¿Cuáles podrían ser las razones para estos problemas o situaciones</a:t>
            </a:r>
            <a:r>
              <a:rPr lang="es" b="0" i="0" u="none" baseline="0" dirty="0" smtClean="0"/>
              <a:t>?”</a:t>
            </a:r>
            <a:r>
              <a:rPr lang="es" sz="1200" b="0" i="0" u="none" dirty="0" smtClean="0">
                <a:solidFill>
                  <a:srgbClr val="5F5F5F"/>
                </a:solidFill>
                <a:latin typeface="Gill Sans MT" panose="020B0502020104020203" pitchFamily="34" charset="0"/>
              </a:rPr>
              <a:t> Cuáles son las acciones que el personal del centro de salud puede realizar para solucionar el problema o situación</a:t>
            </a:r>
            <a:r>
              <a:rPr lang="es" sz="1400" b="0" i="0" u="none" baseline="0" dirty="0" smtClean="0">
                <a:solidFill>
                  <a:srgbClr val="5F5F5F"/>
                </a:solidFill>
                <a:latin typeface="Gill Sans MT" panose="020B0502020104020203" pitchFamily="34" charset="0"/>
              </a:rPr>
              <a:t>?</a:t>
            </a:r>
            <a:endParaRPr lang="es" sz="1400" b="0" i="0" u="none" baseline="0" dirty="0">
              <a:solidFill>
                <a:srgbClr val="5F5F5F"/>
              </a:solidFill>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pPr algn="l" rtl="0"/>
            <a:fld id="{C9664C29-4CDD-465A-8215-9390E98F6E84}" type="slidenum">
              <a:rPr/>
              <a:t>7</a:t>
            </a:fld>
            <a:endParaRPr lang="es"/>
          </a:p>
        </p:txBody>
      </p:sp>
    </p:spTree>
    <p:extLst>
      <p:ext uri="{BB962C8B-B14F-4D97-AF65-F5344CB8AC3E}">
        <p14:creationId xmlns:p14="http://schemas.microsoft.com/office/powerpoint/2010/main" val="2560244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a:t>
            </a:r>
          </a:p>
          <a:p>
            <a:pPr algn="l" rtl="0"/>
            <a:r>
              <a:rPr lang="es" b="0" i="0" u="none" baseline="0" dirty="0"/>
              <a:t>A continuación se incluyen ejemplos de de cómo los se pueden usar los datos en las categorías de </a:t>
            </a:r>
            <a:r>
              <a:rPr lang="es-ES" b="0" i="0" u="none" baseline="0" dirty="0" smtClean="0"/>
              <a:t>Calidad y Seguimiento /Resultados de las clientes </a:t>
            </a:r>
            <a:r>
              <a:rPr lang="es" b="0" i="0" u="none" baseline="0" dirty="0" smtClean="0"/>
              <a:t>para </a:t>
            </a:r>
            <a:r>
              <a:rPr lang="es" b="0" i="0" u="none" baseline="0" dirty="0"/>
              <a:t>identificar brechas, problemas o tendencias en los servicios de planificación familiar para tomar decisiones informadas y mejorar la calidad de los servicios.</a:t>
            </a:r>
          </a:p>
          <a:p>
            <a:pPr algn="l" rtl="0"/>
            <a:r>
              <a:rPr lang="es" b="0" i="0" u="none" baseline="0" dirty="0"/>
              <a:t>Revise los problemas/situaciones y luego pregunte: “¿Cuáles podrían ser las razones para estos problemas o situaciones?”</a:t>
            </a:r>
            <a:endParaRPr lang="es" dirty="0"/>
          </a:p>
        </p:txBody>
      </p:sp>
      <p:sp>
        <p:nvSpPr>
          <p:cNvPr id="4" name="Slide Number Placeholder 3"/>
          <p:cNvSpPr>
            <a:spLocks noGrp="1"/>
          </p:cNvSpPr>
          <p:nvPr>
            <p:ph type="sldNum" sz="quarter" idx="10"/>
          </p:nvPr>
        </p:nvSpPr>
        <p:spPr/>
        <p:txBody>
          <a:bodyPr/>
          <a:lstStyle/>
          <a:p>
            <a:pPr algn="l" rtl="0"/>
            <a:fld id="{C9664C29-4CDD-465A-8215-9390E98F6E84}" type="slidenum">
              <a:rPr/>
              <a:t>8</a:t>
            </a:fld>
            <a:endParaRPr lang="es"/>
          </a:p>
        </p:txBody>
      </p:sp>
    </p:spTree>
    <p:extLst>
      <p:ext uri="{BB962C8B-B14F-4D97-AF65-F5344CB8AC3E}">
        <p14:creationId xmlns:p14="http://schemas.microsoft.com/office/powerpoint/2010/main" val="97524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a:t>
            </a:r>
          </a:p>
          <a:p>
            <a:pPr algn="l" rtl="0"/>
            <a:r>
              <a:rPr lang="es" b="0" i="0" u="none" baseline="0" dirty="0"/>
              <a:t>Avance por las animaciones en la diapositiva para ver formas de revisar los datos. Luego pregunte al grupo si tiene otras ideas sobre cómo se pueden revisar los datos en un </a:t>
            </a:r>
            <a:r>
              <a:rPr lang="es-ES" b="0" i="0" u="none" baseline="0" dirty="0" err="1" smtClean="0"/>
              <a:t>estableciiento</a:t>
            </a:r>
            <a:r>
              <a:rPr lang="es-ES" b="0" i="0" u="none" baseline="0" dirty="0" smtClean="0"/>
              <a:t> </a:t>
            </a:r>
            <a:r>
              <a:rPr lang="es" b="0" i="0" u="none" baseline="0" dirty="0" smtClean="0"/>
              <a:t>de </a:t>
            </a:r>
            <a:r>
              <a:rPr lang="es" b="0" i="0" u="none" baseline="0" dirty="0"/>
              <a:t>salud.  </a:t>
            </a:r>
            <a:endParaRPr lang="es" dirty="0"/>
          </a:p>
        </p:txBody>
      </p:sp>
      <p:sp>
        <p:nvSpPr>
          <p:cNvPr id="4" name="Slide Number Placeholder 3"/>
          <p:cNvSpPr>
            <a:spLocks noGrp="1"/>
          </p:cNvSpPr>
          <p:nvPr>
            <p:ph type="sldNum" sz="quarter" idx="10"/>
          </p:nvPr>
        </p:nvSpPr>
        <p:spPr/>
        <p:txBody>
          <a:bodyPr/>
          <a:lstStyle/>
          <a:p>
            <a:pPr algn="l" rtl="0"/>
            <a:fld id="{C9664C29-4CDD-465A-8215-9390E98F6E84}" type="slidenum">
              <a:rPr/>
              <a:t>9</a:t>
            </a:fld>
            <a:endParaRPr lang="es"/>
          </a:p>
        </p:txBody>
      </p:sp>
    </p:spTree>
    <p:extLst>
      <p:ext uri="{BB962C8B-B14F-4D97-AF65-F5344CB8AC3E}">
        <p14:creationId xmlns:p14="http://schemas.microsoft.com/office/powerpoint/2010/main" val="3712927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a:t>Notas:</a:t>
            </a:r>
          </a:p>
          <a:p>
            <a:pPr algn="l" rtl="0"/>
            <a:r>
              <a:rPr lang="es" b="0" i="0" u="none" baseline="0"/>
              <a:t>Describa un tablero, comparándolo con el tablero de un automóvil. (También pueden usarse otras comparaciones).</a:t>
            </a:r>
            <a:endParaRPr lang="es" dirty="0"/>
          </a:p>
        </p:txBody>
      </p:sp>
      <p:sp>
        <p:nvSpPr>
          <p:cNvPr id="4" name="Slide Number Placeholder 3"/>
          <p:cNvSpPr>
            <a:spLocks noGrp="1"/>
          </p:cNvSpPr>
          <p:nvPr>
            <p:ph type="sldNum" sz="quarter" idx="10"/>
          </p:nvPr>
        </p:nvSpPr>
        <p:spPr/>
        <p:txBody>
          <a:bodyPr/>
          <a:lstStyle/>
          <a:p>
            <a:pPr algn="l" rtl="0"/>
            <a:fld id="{C9664C29-4CDD-465A-8215-9390E98F6E84}" type="slidenum">
              <a:rPr/>
              <a:t>10</a:t>
            </a:fld>
            <a:endParaRPr lang="es"/>
          </a:p>
        </p:txBody>
      </p:sp>
    </p:spTree>
    <p:extLst>
      <p:ext uri="{BB962C8B-B14F-4D97-AF65-F5344CB8AC3E}">
        <p14:creationId xmlns:p14="http://schemas.microsoft.com/office/powerpoint/2010/main" val="1365692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a:t>
            </a:r>
          </a:p>
          <a:p>
            <a:pPr marL="0" indent="0" algn="l" rtl="0">
              <a:buFont typeface="Arial" panose="020B0604020202020204" pitchFamily="34" charset="0"/>
              <a:buNone/>
            </a:pPr>
            <a:r>
              <a:rPr lang="es" b="0" i="0" u="none" baseline="0" dirty="0"/>
              <a:t>Idealmente, los tableros deben incluir datos de las categorías de datos que analizamos. Sin embargo, en ocasiones los datos no están disponibles. </a:t>
            </a:r>
          </a:p>
          <a:p>
            <a:pPr marL="0" indent="0" algn="l" rtl="0">
              <a:buFont typeface="Arial" panose="020B0604020202020204" pitchFamily="34" charset="0"/>
              <a:buNone/>
            </a:pPr>
            <a:r>
              <a:rPr lang="es" b="0" i="0" u="none" baseline="0" dirty="0"/>
              <a:t>Los tableros deben mostrar los objetivos para los que trabaja el </a:t>
            </a:r>
            <a:r>
              <a:rPr lang="es-ES" b="0" i="0" u="none" baseline="0" dirty="0" smtClean="0"/>
              <a:t>establecimiento</a:t>
            </a:r>
            <a:r>
              <a:rPr lang="es" b="0" i="0" u="none" baseline="0" dirty="0" smtClean="0"/>
              <a:t> </a:t>
            </a:r>
            <a:r>
              <a:rPr lang="es" b="0" i="0" u="none" baseline="0" dirty="0"/>
              <a:t>de salud. Sin embargo, los objetivos </a:t>
            </a:r>
            <a:r>
              <a:rPr lang="es" b="0" i="0" u="sng" baseline="0" dirty="0"/>
              <a:t>no son</a:t>
            </a:r>
            <a:r>
              <a:rPr lang="es" b="0" i="0" u="none" baseline="0" dirty="0"/>
              <a:t> apropiados para los métodos de planificación familiar, ya que debemos </a:t>
            </a:r>
            <a:r>
              <a:rPr lang="es" b="0" i="0" u="none" baseline="0" dirty="0" smtClean="0"/>
              <a:t>asegurar</a:t>
            </a:r>
            <a:r>
              <a:rPr lang="es-ES" b="0" i="0" u="none" baseline="0" dirty="0" smtClean="0"/>
              <a:t> </a:t>
            </a:r>
            <a:r>
              <a:rPr lang="es" b="0" i="0" u="none" baseline="0" dirty="0" smtClean="0"/>
              <a:t>que </a:t>
            </a:r>
            <a:r>
              <a:rPr lang="es" b="0" i="0" u="none" baseline="0" dirty="0"/>
              <a:t>las mujeres tengan libertad de elección. Los objetivos </a:t>
            </a:r>
            <a:r>
              <a:rPr lang="es" b="0" i="0" u="sng" baseline="0" dirty="0"/>
              <a:t>son</a:t>
            </a:r>
            <a:r>
              <a:rPr lang="es" b="0" i="0" u="none" baseline="0" dirty="0"/>
              <a:t> apropiados para los datos sobre </a:t>
            </a:r>
            <a:r>
              <a:rPr lang="es" b="0" i="0" u="none" baseline="0" dirty="0" smtClean="0"/>
              <a:t>cons</a:t>
            </a:r>
            <a:r>
              <a:rPr lang="es-ES" b="0" i="0" u="none" baseline="0" dirty="0" err="1" smtClean="0"/>
              <a:t>ejería</a:t>
            </a:r>
            <a:r>
              <a:rPr lang="es" b="0" i="0" u="none" baseline="0" dirty="0" smtClean="0"/>
              <a:t> </a:t>
            </a:r>
            <a:r>
              <a:rPr lang="es" b="0" i="0" u="none" baseline="0" dirty="0"/>
              <a:t>o seguimiento.</a:t>
            </a:r>
          </a:p>
          <a:p>
            <a:pPr marL="0" indent="0" algn="l" rtl="0">
              <a:buFont typeface="Arial" panose="020B0604020202020204" pitchFamily="34" charset="0"/>
              <a:buNone/>
            </a:pPr>
            <a:r>
              <a:rPr lang="es" b="0" i="0" u="none" baseline="0" dirty="0" smtClean="0"/>
              <a:t>Aseg</a:t>
            </a:r>
            <a:r>
              <a:rPr lang="es-ES" b="0" i="0" u="none" baseline="0" dirty="0" smtClean="0"/>
              <a:t>u</a:t>
            </a:r>
            <a:r>
              <a:rPr lang="es" b="0" i="0" u="none" baseline="0" dirty="0" smtClean="0"/>
              <a:t>re</a:t>
            </a:r>
            <a:r>
              <a:rPr lang="es-ES" b="0" i="0" u="none" baseline="0" dirty="0" smtClean="0"/>
              <a:t> </a:t>
            </a:r>
            <a:r>
              <a:rPr lang="es" b="0" i="0" u="none" baseline="0" dirty="0" smtClean="0"/>
              <a:t>que </a:t>
            </a:r>
            <a:r>
              <a:rPr lang="es" b="0" i="0" u="none" baseline="0" dirty="0"/>
              <a:t>los tableros sean simples, de lo contrario es difícil distinguir la información clave.</a:t>
            </a:r>
          </a:p>
          <a:p>
            <a:pPr marL="0" indent="0" algn="l" rtl="0">
              <a:buFont typeface="Arial" panose="020B0604020202020204" pitchFamily="34" charset="0"/>
              <a:buNone/>
            </a:pPr>
            <a:r>
              <a:rPr lang="es" b="0" i="0" u="none" baseline="0" dirty="0"/>
              <a:t>En ocasiones deben cambiarse los tableros.  Si hay un nuevo servicio disponible, debe agregarse al tablero. O si sabemos que algunos servicios se proporcionan con una calidad muy alta, podemos dejar </a:t>
            </a:r>
            <a:r>
              <a:rPr lang="es-ES" b="0" i="0" u="none" baseline="0" dirty="0" smtClean="0"/>
              <a:t>de monitorearlos</a:t>
            </a:r>
            <a:r>
              <a:rPr lang="es" b="0" i="0" u="none" baseline="0" dirty="0" smtClean="0"/>
              <a:t>y </a:t>
            </a:r>
            <a:r>
              <a:rPr lang="es" b="0" i="0" u="none" baseline="0" dirty="0"/>
              <a:t>enfocarnos en otros servicios. (¡Pero debemos </a:t>
            </a:r>
            <a:r>
              <a:rPr lang="es" b="0" i="0" u="none" baseline="0" dirty="0" smtClean="0"/>
              <a:t>asegurar</a:t>
            </a:r>
            <a:r>
              <a:rPr lang="es-ES" b="0" i="0" u="none" baseline="0" dirty="0" smtClean="0"/>
              <a:t> </a:t>
            </a:r>
            <a:r>
              <a:rPr lang="es" b="0" i="0" u="none" baseline="0" dirty="0" smtClean="0"/>
              <a:t>que </a:t>
            </a:r>
            <a:r>
              <a:rPr lang="es" b="0" i="0" u="none" baseline="0" dirty="0"/>
              <a:t>la calidad no </a:t>
            </a:r>
            <a:r>
              <a:rPr lang="es-ES" b="0" i="0" u="none" baseline="0" dirty="0" smtClean="0"/>
              <a:t>disminuya</a:t>
            </a:r>
            <a:r>
              <a:rPr lang="es" b="0" i="0" u="none" baseline="0" dirty="0" smtClean="0"/>
              <a:t>!) </a:t>
            </a:r>
            <a:endParaRPr lang="es" b="0" i="0" u="none" baseline="0" dirty="0"/>
          </a:p>
          <a:p>
            <a:endParaRPr lang="es" dirty="0"/>
          </a:p>
        </p:txBody>
      </p:sp>
      <p:sp>
        <p:nvSpPr>
          <p:cNvPr id="4" name="Slide Number Placeholder 3"/>
          <p:cNvSpPr>
            <a:spLocks noGrp="1"/>
          </p:cNvSpPr>
          <p:nvPr>
            <p:ph type="sldNum" sz="quarter" idx="10"/>
          </p:nvPr>
        </p:nvSpPr>
        <p:spPr/>
        <p:txBody>
          <a:bodyPr/>
          <a:lstStyle/>
          <a:p>
            <a:pPr algn="l" rtl="0"/>
            <a:fld id="{C9664C29-4CDD-465A-8215-9390E98F6E84}" type="slidenum">
              <a:rPr/>
              <a:t>11</a:t>
            </a:fld>
            <a:endParaRPr lang="es"/>
          </a:p>
        </p:txBody>
      </p:sp>
    </p:spTree>
    <p:extLst>
      <p:ext uri="{BB962C8B-B14F-4D97-AF65-F5344CB8AC3E}">
        <p14:creationId xmlns:p14="http://schemas.microsoft.com/office/powerpoint/2010/main" val="33855897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8291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endParaRPr lang="en-US" noProof="0" dirty="0"/>
          </a:p>
        </p:txBody>
      </p:sp>
    </p:spTree>
    <p:extLst>
      <p:ext uri="{BB962C8B-B14F-4D97-AF65-F5344CB8AC3E}">
        <p14:creationId xmlns:p14="http://schemas.microsoft.com/office/powerpoint/2010/main" val="1613348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301102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8638155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4196982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223429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2620625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a:solidFill>
                  <a:srgbClr val="002A6C"/>
                </a:solidFill>
                <a:latin typeface="Gill Sans MT" pitchFamily="34" charset="0"/>
              </a:rPr>
              <a:t>For more information, please visit</a:t>
            </a:r>
          </a:p>
          <a:p>
            <a:pPr algn="ctr">
              <a:defRPr/>
            </a:pPr>
            <a:r>
              <a:rPr lang="en-US" altLang="en-US" sz="3400" b="1">
                <a:solidFill>
                  <a:srgbClr val="002A6C"/>
                </a:solidFill>
                <a:latin typeface="Gill Sans MT" pitchFamily="34" charset="0"/>
              </a:rPr>
              <a:t>www.mcsprogram.org</a:t>
            </a:r>
          </a:p>
          <a:p>
            <a:pPr>
              <a:defRPr/>
            </a:pPr>
            <a:endParaRPr lang="en-US" altLang="en-US"/>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4985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a:t>Click icon to add online image</a:t>
            </a:r>
            <a:endParaRPr lang="en-US" noProof="0" dirty="0"/>
          </a:p>
        </p:txBody>
      </p:sp>
    </p:spTree>
    <p:extLst>
      <p:ext uri="{BB962C8B-B14F-4D97-AF65-F5344CB8AC3E}">
        <p14:creationId xmlns:p14="http://schemas.microsoft.com/office/powerpoint/2010/main" val="3532761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A0222A4-8AC8-48A7-9C6E-F978AD53429A}" type="slidenum">
              <a:rPr lang="en-US"/>
              <a:pPr>
                <a:defRPr/>
              </a:pPr>
              <a:t>‹#›</a:t>
            </a:fld>
            <a:endParaRPr lang="en-US" dirty="0"/>
          </a:p>
        </p:txBody>
      </p:sp>
    </p:spTree>
    <p:extLst>
      <p:ext uri="{BB962C8B-B14F-4D97-AF65-F5344CB8AC3E}">
        <p14:creationId xmlns:p14="http://schemas.microsoft.com/office/powerpoint/2010/main" val="1387197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5D850E-1C30-4D87-8E65-6E186B96877A}" type="slidenum">
              <a:rPr lang="en-US"/>
              <a:pPr>
                <a:defRPr/>
              </a:pPr>
              <a:t>‹#›</a:t>
            </a:fld>
            <a:endParaRPr lang="en-US" dirty="0"/>
          </a:p>
        </p:txBody>
      </p:sp>
    </p:spTree>
    <p:extLst>
      <p:ext uri="{BB962C8B-B14F-4D97-AF65-F5344CB8AC3E}">
        <p14:creationId xmlns:p14="http://schemas.microsoft.com/office/powerpoint/2010/main" val="47644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31F75BA6-6F66-4B4F-B889-433C6A812A46}" type="slidenum">
              <a:rPr lang="en-US"/>
              <a:pPr>
                <a:defRPr/>
              </a:pPr>
              <a:t>‹#›</a:t>
            </a:fld>
            <a:endParaRPr lang="en-US" dirty="0"/>
          </a:p>
        </p:txBody>
      </p:sp>
    </p:spTree>
    <p:extLst>
      <p:ext uri="{BB962C8B-B14F-4D97-AF65-F5344CB8AC3E}">
        <p14:creationId xmlns:p14="http://schemas.microsoft.com/office/powerpoint/2010/main" val="2978057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B7F6CA6-AB2A-454F-BC4F-F3F64A77953D}" type="slidenum">
              <a:rPr lang="en-US"/>
              <a:pPr>
                <a:defRPr/>
              </a:pPr>
              <a:t>‹#›</a:t>
            </a:fld>
            <a:endParaRPr lang="en-US" dirty="0"/>
          </a:p>
        </p:txBody>
      </p:sp>
    </p:spTree>
    <p:extLst>
      <p:ext uri="{BB962C8B-B14F-4D97-AF65-F5344CB8AC3E}">
        <p14:creationId xmlns:p14="http://schemas.microsoft.com/office/powerpoint/2010/main" val="3457866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BC1EBD9-0337-43EE-B526-2D0F89511152}" type="slidenum">
              <a:rPr lang="en-US"/>
              <a:pPr>
                <a:defRPr/>
              </a:pPr>
              <a:t>‹#›</a:t>
            </a:fld>
            <a:endParaRPr lang="en-US" dirty="0"/>
          </a:p>
        </p:txBody>
      </p:sp>
    </p:spTree>
    <p:extLst>
      <p:ext uri="{BB962C8B-B14F-4D97-AF65-F5344CB8AC3E}">
        <p14:creationId xmlns:p14="http://schemas.microsoft.com/office/powerpoint/2010/main" val="357866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userDrawn="1"/>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a:t>
            </a:r>
            <a:r>
              <a:rPr lang="en-US" altLang="en-US" sz="3400" dirty="0" smtClean="0">
                <a:solidFill>
                  <a:srgbClr val="002A6C"/>
                </a:solidFill>
                <a:latin typeface="Gill Sans MT" pitchFamily="34" charset="0"/>
              </a:rPr>
              <a:t>more </a:t>
            </a:r>
            <a:r>
              <a:rPr lang="en-US" altLang="en-US" sz="3400" dirty="0">
                <a:solidFill>
                  <a:srgbClr val="002A6C"/>
                </a:solidFill>
                <a:latin typeface="Gill Sans MT" pitchFamily="34" charset="0"/>
              </a:rPr>
              <a:t>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userDrawn="1"/>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userDrawn="1"/>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a:t>
            </a:r>
            <a:r>
              <a:rPr lang="en-US" altLang="en-US" sz="2800" baseline="30000" dirty="0" err="1">
                <a:solidFill>
                  <a:srgbClr val="002A6C"/>
                </a:solidFill>
                <a:latin typeface="Gill Sans MT" pitchFamily="34" charset="0"/>
              </a:rPr>
              <a:t>MCSPglobal</a:t>
            </a:r>
            <a:r>
              <a:rPr lang="en-US" altLang="en-US" sz="2800" baseline="30000" dirty="0">
                <a:solidFill>
                  <a:srgbClr val="002A6C"/>
                </a:solidFill>
                <a:latin typeface="Gill Sans MT" pitchFamily="34" charset="0"/>
              </a:rPr>
              <a:t> 			twitter.com/</a:t>
            </a:r>
            <a:r>
              <a:rPr lang="en-US" altLang="en-US" sz="2800" baseline="30000" dirty="0" err="1">
                <a:solidFill>
                  <a:srgbClr val="002A6C"/>
                </a:solidFill>
                <a:latin typeface="Gill Sans MT" pitchFamily="34" charset="0"/>
              </a:rPr>
              <a:t>MCSPglobal</a:t>
            </a:r>
            <a:endParaRPr lang="en-US" altLang="en-US" sz="2800" baseline="30000" dirty="0">
              <a:solidFill>
                <a:srgbClr val="002A6C"/>
              </a:solidFill>
              <a:latin typeface="Gill Sans MT" pitchFamily="34" charset="0"/>
            </a:endParaRPr>
          </a:p>
        </p:txBody>
      </p:sp>
    </p:spTree>
    <p:extLst>
      <p:ext uri="{BB962C8B-B14F-4D97-AF65-F5344CB8AC3E}">
        <p14:creationId xmlns:p14="http://schemas.microsoft.com/office/powerpoint/2010/main" val="343622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141538" y="762000"/>
            <a:ext cx="4860925" cy="752475"/>
            <a:chOff x="2362200" y="762000"/>
            <a:chExt cx="4419600" cy="684422"/>
          </a:xfrm>
        </p:grpSpPr>
        <p:pic>
          <p:nvPicPr>
            <p:cNvPr id="5"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239723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pPr>
              <a:defRPr/>
            </a:pPr>
            <a:fld id="{79FC7A99-52AE-4C05-A101-E07476EE88DE}"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39" r:id="rId3"/>
    <p:sldLayoutId id="2147483740" r:id="rId4"/>
    <p:sldLayoutId id="2147483741" r:id="rId5"/>
    <p:sldLayoutId id="2147483742" r:id="rId6"/>
    <p:sldLayoutId id="2147483743" r:id="rId7"/>
    <p:sldLayoutId id="2147483751" r:id="rId8"/>
  </p:sldLayoutIdLst>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44" r:id="rId3"/>
    <p:sldLayoutId id="2147483745" r:id="rId4"/>
    <p:sldLayoutId id="2147483746" r:id="rId5"/>
    <p:sldLayoutId id="2147483747" r:id="rId6"/>
    <p:sldLayoutId id="2147483748" r:id="rId7"/>
    <p:sldLayoutId id="2147483754" r:id="rId8"/>
  </p:sldLayoutIdLst>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fontAlgn="base">
        <a:spcBef>
          <a:spcPct val="0"/>
        </a:spcBef>
        <a:spcAft>
          <a:spcPct val="0"/>
        </a:spcAft>
        <a:defRPr sz="3500">
          <a:solidFill>
            <a:srgbClr val="002A6C"/>
          </a:solidFill>
          <a:latin typeface="Gill Sans MT" pitchFamily="34" charset="0"/>
          <a:cs typeface="Arial" charset="0"/>
        </a:defRPr>
      </a:lvl6pPr>
      <a:lvl7pPr marL="914400" algn="ctr" rtl="0" fontAlgn="base">
        <a:spcBef>
          <a:spcPct val="0"/>
        </a:spcBef>
        <a:spcAft>
          <a:spcPct val="0"/>
        </a:spcAft>
        <a:defRPr sz="3500">
          <a:solidFill>
            <a:srgbClr val="002A6C"/>
          </a:solidFill>
          <a:latin typeface="Gill Sans MT" pitchFamily="34" charset="0"/>
          <a:cs typeface="Arial" charset="0"/>
        </a:defRPr>
      </a:lvl7pPr>
      <a:lvl8pPr marL="1371600" algn="ctr" rtl="0" fontAlgn="base">
        <a:spcBef>
          <a:spcPct val="0"/>
        </a:spcBef>
        <a:spcAft>
          <a:spcPct val="0"/>
        </a:spcAft>
        <a:defRPr sz="3500">
          <a:solidFill>
            <a:srgbClr val="002A6C"/>
          </a:solidFill>
          <a:latin typeface="Gill Sans MT" pitchFamily="34" charset="0"/>
          <a:cs typeface="Arial" charset="0"/>
        </a:defRPr>
      </a:lvl8pPr>
      <a:lvl9pPr marL="1828800" algn="ctr" rtl="0" fontAlgn="base">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nchor="b"/>
          <a:lstStyle/>
          <a:p>
            <a:pPr rtl="0"/>
            <a:r>
              <a:rPr lang="es" b="0" i="0" u="none" baseline="0" dirty="0">
                <a:cs typeface="Arial" charset="0"/>
              </a:rPr>
              <a:t>Módulo 4: Calidad </a:t>
            </a:r>
            <a:r>
              <a:rPr lang="es" b="0" i="0" u="none" baseline="0" dirty="0" smtClean="0">
                <a:cs typeface="Arial" charset="0"/>
              </a:rPr>
              <a:t>de </a:t>
            </a:r>
            <a:r>
              <a:rPr lang="es" b="0" i="0" u="none" baseline="0" dirty="0">
                <a:cs typeface="Arial" charset="0"/>
              </a:rPr>
              <a:t>atención</a:t>
            </a:r>
            <a:r>
              <a:rPr lang="es" dirty="0">
                <a:cs typeface="Arial" charset="0"/>
              </a:rPr>
              <a:t/>
            </a:r>
            <a:br>
              <a:rPr lang="es" dirty="0">
                <a:cs typeface="Arial" charset="0"/>
              </a:rPr>
            </a:br>
            <a:r>
              <a:rPr lang="es" b="0" i="0" u="none" baseline="0" dirty="0">
                <a:cs typeface="Arial" charset="0"/>
              </a:rPr>
              <a:t> </a:t>
            </a:r>
            <a:r>
              <a:rPr lang="es" dirty="0">
                <a:cs typeface="Arial" charset="0"/>
              </a:rPr>
              <a:t/>
            </a:r>
            <a:br>
              <a:rPr lang="es" dirty="0">
                <a:cs typeface="Arial" charset="0"/>
              </a:rPr>
            </a:br>
            <a:r>
              <a:rPr lang="es" b="0" i="0" u="none" baseline="0" dirty="0">
                <a:cs typeface="Arial" charset="0"/>
              </a:rPr>
              <a:t>Presentación 4-2: </a:t>
            </a:r>
          </a:p>
        </p:txBody>
      </p:sp>
      <p:sp>
        <p:nvSpPr>
          <p:cNvPr id="9219" name="Subtitle 4"/>
          <p:cNvSpPr>
            <a:spLocks noGrp="1"/>
          </p:cNvSpPr>
          <p:nvPr>
            <p:ph type="subTitle" idx="1"/>
          </p:nvPr>
        </p:nvSpPr>
        <p:spPr/>
        <p:txBody>
          <a:bodyPr/>
          <a:lstStyle/>
          <a:p>
            <a:pPr rtl="0"/>
            <a:r>
              <a:rPr lang="es" b="0" i="0" u="none" baseline="0" dirty="0"/>
              <a:t>Uso de datos para la toma de decisiones</a:t>
            </a:r>
            <a:endParaRPr lang="es" altLang="en-US" dirty="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s" b="0" i="0" u="none" baseline="0"/>
              <a:t>¿Qué es un tablero?</a:t>
            </a:r>
          </a:p>
        </p:txBody>
      </p:sp>
      <p:sp>
        <p:nvSpPr>
          <p:cNvPr id="3" name="Content Placeholder 2"/>
          <p:cNvSpPr>
            <a:spLocks noGrp="1"/>
          </p:cNvSpPr>
          <p:nvPr>
            <p:ph idx="1"/>
          </p:nvPr>
        </p:nvSpPr>
        <p:spPr>
          <a:prstGeom prst="rect">
            <a:avLst/>
          </a:prstGeom>
        </p:spPr>
        <p:txBody>
          <a:bodyPr>
            <a:normAutofit/>
          </a:bodyPr>
          <a:lstStyle/>
          <a:p>
            <a:pPr algn="l" rtl="0">
              <a:spcAft>
                <a:spcPts val="150"/>
              </a:spcAft>
            </a:pPr>
            <a:r>
              <a:rPr lang="es" b="0" i="0" u="none" baseline="0" dirty="0"/>
              <a:t>Una herramienta para mostrar datos</a:t>
            </a:r>
          </a:p>
          <a:p>
            <a:pPr algn="l" rtl="0">
              <a:spcAft>
                <a:spcPts val="150"/>
              </a:spcAft>
            </a:pPr>
            <a:r>
              <a:rPr lang="es" b="0" i="0" u="none" baseline="0" dirty="0"/>
              <a:t>Un tablero en un automóvil proporciona información importante para ayudarlo a conducir de forma segura (por </a:t>
            </a:r>
            <a:r>
              <a:rPr lang="es" b="0" i="0" u="none" baseline="0" dirty="0" smtClean="0"/>
              <a:t>ej</a:t>
            </a:r>
            <a:r>
              <a:rPr lang="es-ES" b="0" i="0" u="none" baseline="0" dirty="0" err="1" smtClean="0"/>
              <a:t>em</a:t>
            </a:r>
            <a:r>
              <a:rPr lang="es" b="0" i="0" u="none" baseline="0" dirty="0" smtClean="0"/>
              <a:t>. </a:t>
            </a:r>
            <a:r>
              <a:rPr lang="es" b="0" i="0" u="none" baseline="0" dirty="0"/>
              <a:t>velocidad, cantidad de combustible restante, temperatura)</a:t>
            </a:r>
          </a:p>
          <a:p>
            <a:pPr algn="l" rtl="0">
              <a:spcAft>
                <a:spcPts val="150"/>
              </a:spcAft>
            </a:pPr>
            <a:r>
              <a:rPr lang="es" b="0" i="0" u="none" baseline="0" dirty="0"/>
              <a:t>El tablero en un </a:t>
            </a:r>
            <a:r>
              <a:rPr lang="es-ES" b="0" i="0" u="none" baseline="0" dirty="0" smtClean="0"/>
              <a:t>establecimiento</a:t>
            </a:r>
            <a:r>
              <a:rPr lang="es" b="0" i="0" u="none" baseline="0" dirty="0" smtClean="0"/>
              <a:t> </a:t>
            </a:r>
            <a:r>
              <a:rPr lang="es" b="0" i="0" u="none" baseline="0" dirty="0"/>
              <a:t>de salud se basa en la misma idea</a:t>
            </a:r>
          </a:p>
        </p:txBody>
      </p:sp>
    </p:spTree>
    <p:extLst>
      <p:ext uri="{BB962C8B-B14F-4D97-AF65-F5344CB8AC3E}">
        <p14:creationId xmlns:p14="http://schemas.microsoft.com/office/powerpoint/2010/main" val="19157652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0"/>
            <a:r>
              <a:rPr lang="es" b="0" i="0" u="none" baseline="0" dirty="0" smtClean="0"/>
              <a:t>¿</a:t>
            </a:r>
            <a:r>
              <a:rPr lang="es-ES" b="0" i="0" u="none" baseline="0" dirty="0" smtClean="0"/>
              <a:t>Cómo </a:t>
            </a:r>
            <a:r>
              <a:rPr lang="es" b="0" i="0" u="none" baseline="0" dirty="0" smtClean="0"/>
              <a:t>crear </a:t>
            </a:r>
            <a:r>
              <a:rPr lang="es" b="0" i="0" u="none" baseline="0" dirty="0"/>
              <a:t>un buen tablero para usar en un </a:t>
            </a:r>
            <a:r>
              <a:rPr lang="es-ES" b="0" i="0" u="none" baseline="0" dirty="0" smtClean="0"/>
              <a:t>establecimiento</a:t>
            </a:r>
            <a:r>
              <a:rPr lang="es" b="0" i="0" u="none" baseline="0" dirty="0" smtClean="0"/>
              <a:t> </a:t>
            </a:r>
            <a:r>
              <a:rPr lang="es" b="0" i="0" u="none" baseline="0" dirty="0"/>
              <a:t>de salud?</a:t>
            </a:r>
          </a:p>
        </p:txBody>
      </p:sp>
      <p:sp>
        <p:nvSpPr>
          <p:cNvPr id="3" name="Content Placeholder 2"/>
          <p:cNvSpPr>
            <a:spLocks noGrp="1"/>
          </p:cNvSpPr>
          <p:nvPr>
            <p:ph idx="1"/>
          </p:nvPr>
        </p:nvSpPr>
        <p:spPr>
          <a:prstGeom prst="rect">
            <a:avLst/>
          </a:prstGeom>
        </p:spPr>
        <p:txBody>
          <a:bodyPr>
            <a:noAutofit/>
          </a:bodyPr>
          <a:lstStyle/>
          <a:p>
            <a:pPr algn="l" rtl="0">
              <a:spcAft>
                <a:spcPts val="150"/>
              </a:spcAft>
            </a:pPr>
            <a:r>
              <a:rPr lang="es" sz="2200" b="0" i="0" u="none" dirty="0"/>
              <a:t>Idealmente, incluye datos de varias de las categorías que analizamos:</a:t>
            </a:r>
          </a:p>
          <a:p>
            <a:pPr marL="685800" lvl="1" indent="-342900" algn="l" rtl="0">
              <a:spcAft>
                <a:spcPts val="150"/>
              </a:spcAft>
              <a:buFont typeface="Arial" panose="020B0604020202020204" pitchFamily="34" charset="0"/>
              <a:buChar char="•"/>
            </a:pPr>
            <a:r>
              <a:rPr lang="es" sz="2000" b="0" i="0" u="none" baseline="0" dirty="0"/>
              <a:t>Preparación</a:t>
            </a:r>
          </a:p>
          <a:p>
            <a:pPr marL="685800" lvl="1" indent="-342900" algn="l" rtl="0">
              <a:spcAft>
                <a:spcPts val="150"/>
              </a:spcAft>
              <a:buFont typeface="Arial" panose="020B0604020202020204" pitchFamily="34" charset="0"/>
              <a:buChar char="•"/>
            </a:pPr>
            <a:r>
              <a:rPr lang="es" sz="2000" b="0" i="0" u="none" baseline="0" dirty="0"/>
              <a:t>Utilización </a:t>
            </a:r>
          </a:p>
          <a:p>
            <a:pPr marL="685800" lvl="1" indent="-342900" algn="l" rtl="0">
              <a:spcAft>
                <a:spcPts val="150"/>
              </a:spcAft>
              <a:buFont typeface="Arial" panose="020B0604020202020204" pitchFamily="34" charset="0"/>
              <a:buChar char="•"/>
            </a:pPr>
            <a:r>
              <a:rPr lang="es" sz="2000" b="0" i="0" u="none" baseline="0" dirty="0"/>
              <a:t>Cobertura</a:t>
            </a:r>
            <a:endParaRPr lang="es" sz="2000" dirty="0"/>
          </a:p>
          <a:p>
            <a:pPr marL="685800" lvl="1" indent="-342900" algn="l" rtl="0">
              <a:spcAft>
                <a:spcPts val="150"/>
              </a:spcAft>
              <a:buFont typeface="Arial" panose="020B0604020202020204" pitchFamily="34" charset="0"/>
              <a:buChar char="•"/>
            </a:pPr>
            <a:r>
              <a:rPr lang="es" sz="2000" b="0" i="0" u="none" baseline="0" dirty="0"/>
              <a:t>Calidad </a:t>
            </a:r>
            <a:r>
              <a:rPr lang="es" sz="2000" b="0" i="0" u="none" baseline="0" dirty="0" smtClean="0"/>
              <a:t>de </a:t>
            </a:r>
            <a:r>
              <a:rPr lang="es" sz="2000" b="0" i="0" u="none" baseline="0" dirty="0"/>
              <a:t>atención </a:t>
            </a:r>
          </a:p>
          <a:p>
            <a:pPr marL="685800" lvl="1" indent="-342900" algn="l" rtl="0">
              <a:spcAft>
                <a:spcPts val="150"/>
              </a:spcAft>
              <a:buFont typeface="Arial" panose="020B0604020202020204" pitchFamily="34" charset="0"/>
              <a:buChar char="•"/>
            </a:pPr>
            <a:r>
              <a:rPr lang="es" sz="2000" b="0" i="0" u="none" baseline="0" dirty="0"/>
              <a:t>Seguimiento/Resultados de </a:t>
            </a:r>
            <a:r>
              <a:rPr lang="es" sz="2000" b="0" i="0" u="none" baseline="0" dirty="0" smtClean="0"/>
              <a:t>l</a:t>
            </a:r>
            <a:r>
              <a:rPr lang="es-ES" sz="2000" b="0" i="0" u="none" baseline="0" dirty="0" smtClean="0"/>
              <a:t>a</a:t>
            </a:r>
            <a:r>
              <a:rPr lang="es" sz="2000" b="0" i="0" u="none" baseline="0" dirty="0" smtClean="0"/>
              <a:t>s c</a:t>
            </a:r>
            <a:r>
              <a:rPr lang="es-ES" sz="2000" b="0" i="0" u="none" baseline="0" dirty="0" smtClean="0"/>
              <a:t>l</a:t>
            </a:r>
            <a:r>
              <a:rPr lang="es" sz="2000" b="0" i="0" u="none" baseline="0" dirty="0" smtClean="0"/>
              <a:t>ientes </a:t>
            </a:r>
            <a:endParaRPr lang="es" sz="2000" b="0" i="0" u="none" baseline="0" dirty="0"/>
          </a:p>
          <a:p>
            <a:pPr algn="l" rtl="0">
              <a:spcAft>
                <a:spcPts val="150"/>
              </a:spcAft>
            </a:pPr>
            <a:r>
              <a:rPr lang="es" sz="2200" b="0" i="0" u="none" dirty="0"/>
              <a:t>Muestran el progreso hacia los objetivos (cuando corresponde)</a:t>
            </a:r>
          </a:p>
          <a:p>
            <a:pPr algn="l" rtl="0">
              <a:spcAft>
                <a:spcPts val="150"/>
              </a:spcAft>
            </a:pPr>
            <a:r>
              <a:rPr lang="es" sz="2200" b="0" i="0" u="none" dirty="0"/>
              <a:t>Son simples (muestran una cantidad limitada de datos)</a:t>
            </a:r>
          </a:p>
          <a:p>
            <a:pPr algn="l" rtl="0">
              <a:spcAft>
                <a:spcPts val="150"/>
              </a:spcAft>
            </a:pPr>
            <a:r>
              <a:rPr lang="es" sz="2200" b="0" i="0" u="none" dirty="0"/>
              <a:t>Son flexibles (los indicadores se pueden cambiar para examinar nuevas áreas de interés)</a:t>
            </a:r>
            <a:endParaRPr lang="es" sz="2200" dirty="0"/>
          </a:p>
        </p:txBody>
      </p:sp>
    </p:spTree>
    <p:extLst>
      <p:ext uri="{BB962C8B-B14F-4D97-AF65-F5344CB8AC3E}">
        <p14:creationId xmlns:p14="http://schemas.microsoft.com/office/powerpoint/2010/main" val="5409778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600" cy="563562"/>
          </a:xfrm>
        </p:spPr>
        <p:txBody>
          <a:bodyPr>
            <a:normAutofit fontScale="90000"/>
          </a:bodyPr>
          <a:lstStyle/>
          <a:p>
            <a:pPr rtl="0"/>
            <a:r>
              <a:rPr lang="es" b="0" i="0" u="none" baseline="0" dirty="0"/>
              <a:t>Ejemplo de tablero</a:t>
            </a:r>
            <a:endParaRPr lang="es" dirty="0"/>
          </a:p>
        </p:txBody>
      </p:sp>
      <p:sp>
        <p:nvSpPr>
          <p:cNvPr id="7" name="Content Placeholder 6"/>
          <p:cNvSpPr>
            <a:spLocks noGrp="1"/>
          </p:cNvSpPr>
          <p:nvPr>
            <p:ph idx="1"/>
          </p:nvPr>
        </p:nvSpPr>
        <p:spPr>
          <a:xfrm>
            <a:off x="536496" y="1143000"/>
            <a:ext cx="2971800" cy="4351458"/>
          </a:xfrm>
        </p:spPr>
        <p:txBody>
          <a:bodyPr/>
          <a:lstStyle/>
          <a:p>
            <a:pPr marL="0" indent="0" algn="l" rtl="0">
              <a:spcAft>
                <a:spcPts val="150"/>
              </a:spcAft>
              <a:buNone/>
            </a:pPr>
            <a:r>
              <a:rPr lang="es" sz="2000" b="0" i="0" u="none" baseline="0" dirty="0"/>
              <a:t>Este ejemplo se enfoca en la planificación familiar postparto antes del alta (</a:t>
            </a:r>
            <a:r>
              <a:rPr lang="es" sz="2000" b="0" i="0" u="none" baseline="0" dirty="0" smtClean="0"/>
              <a:t>P</a:t>
            </a:r>
            <a:r>
              <a:rPr lang="es-ES" sz="2000" b="0" i="0" u="none" baseline="0" dirty="0" smtClean="0"/>
              <a:t>FPP</a:t>
            </a:r>
            <a:r>
              <a:rPr lang="es" sz="2000" b="0" i="0" u="none" baseline="0" dirty="0" smtClean="0"/>
              <a:t>)</a:t>
            </a:r>
            <a:endParaRPr lang="es" sz="2000" b="0" i="0" u="none" baseline="0" dirty="0"/>
          </a:p>
          <a:p>
            <a:pPr marL="0" indent="0" algn="l" rtl="0">
              <a:spcAft>
                <a:spcPts val="150"/>
              </a:spcAft>
              <a:buNone/>
            </a:pPr>
            <a:r>
              <a:rPr lang="es" sz="2000" b="0" i="0" u="none" baseline="0" dirty="0"/>
              <a:t>Incluye datos sobre:</a:t>
            </a:r>
          </a:p>
          <a:p>
            <a:pPr algn="l" rtl="0">
              <a:spcAft>
                <a:spcPts val="150"/>
              </a:spcAft>
            </a:pPr>
            <a:r>
              <a:rPr lang="es-ES" sz="2000" b="0" i="0" u="none" baseline="0" dirty="0" smtClean="0"/>
              <a:t>Desabastecimiento </a:t>
            </a:r>
            <a:r>
              <a:rPr lang="es" sz="2000" b="0" i="0" u="none" baseline="0" dirty="0" smtClean="0"/>
              <a:t>de </a:t>
            </a:r>
            <a:r>
              <a:rPr lang="es" sz="2000" b="0" i="0" u="none" baseline="0" dirty="0"/>
              <a:t>métodos de planificación familiar</a:t>
            </a:r>
          </a:p>
          <a:p>
            <a:pPr algn="l" rtl="0">
              <a:spcAft>
                <a:spcPts val="150"/>
              </a:spcAft>
            </a:pPr>
            <a:r>
              <a:rPr lang="es" sz="2000" b="0" i="0" u="none" baseline="0" dirty="0"/>
              <a:t>Cobertura </a:t>
            </a:r>
          </a:p>
          <a:p>
            <a:pPr algn="l" rtl="0">
              <a:spcAft>
                <a:spcPts val="150"/>
              </a:spcAft>
            </a:pPr>
            <a:r>
              <a:rPr lang="es" sz="2000" b="0" i="0" u="none" baseline="0" dirty="0"/>
              <a:t>Resultados de </a:t>
            </a:r>
            <a:r>
              <a:rPr lang="es-ES" sz="2000" b="0" i="0" u="none" baseline="0" dirty="0" err="1" smtClean="0"/>
              <a:t>laconsejería</a:t>
            </a:r>
            <a:endParaRPr lang="es" sz="2000" b="0" i="0" u="none" baseline="0" dirty="0"/>
          </a:p>
          <a:p>
            <a:pPr algn="l" rtl="0">
              <a:spcAft>
                <a:spcPts val="150"/>
              </a:spcAft>
            </a:pPr>
            <a:r>
              <a:rPr lang="es" sz="2000" b="0" i="0" u="none" baseline="0" dirty="0"/>
              <a:t>Calidad (</a:t>
            </a:r>
            <a:r>
              <a:rPr lang="es" sz="2000" b="0" i="0" u="none" baseline="0" dirty="0" smtClean="0"/>
              <a:t>PFP</a:t>
            </a:r>
            <a:r>
              <a:rPr lang="es-ES" sz="2000" b="0" i="0" u="none" baseline="0" dirty="0" smtClean="0"/>
              <a:t>P</a:t>
            </a:r>
            <a:r>
              <a:rPr lang="es" sz="2000" b="0" i="0" u="none" baseline="0" dirty="0" smtClean="0"/>
              <a:t> </a:t>
            </a:r>
            <a:r>
              <a:rPr lang="es" sz="2000" b="0" i="0" u="none" baseline="0" dirty="0"/>
              <a:t>por método)</a:t>
            </a:r>
          </a:p>
          <a:p>
            <a:pPr marL="0" indent="0" algn="l" rtl="0">
              <a:spcAft>
                <a:spcPts val="150"/>
              </a:spcAft>
              <a:buNone/>
            </a:pPr>
            <a:r>
              <a:rPr lang="es" sz="2000" b="0" i="0" u="none" baseline="0" dirty="0"/>
              <a:t>Incluye también un espacio para registrar </a:t>
            </a:r>
            <a:r>
              <a:rPr lang="es-ES" sz="2000" b="0" i="0" u="none" baseline="0" dirty="0" smtClean="0"/>
              <a:t>el plan de acción</a:t>
            </a:r>
            <a:endParaRPr lang="es" sz="2800" dirty="0"/>
          </a:p>
        </p:txBody>
      </p:sp>
      <p:sp>
        <p:nvSpPr>
          <p:cNvPr id="2" name="Slide Number Placeholder 1"/>
          <p:cNvSpPr>
            <a:spLocks noGrp="1"/>
          </p:cNvSpPr>
          <p:nvPr>
            <p:ph type="sldNum" sz="quarter" idx="10"/>
          </p:nvPr>
        </p:nvSpPr>
        <p:spPr>
          <a:prstGeom prst="rect">
            <a:avLst/>
          </a:prstGeom>
        </p:spPr>
        <p:txBody>
          <a:bodyPr/>
          <a:lstStyle/>
          <a:p>
            <a:pPr algn="r" rtl="0"/>
            <a:fld id="{8BD2A530-E774-4E31-B56C-1601A4A3CB7A}" type="slidenum">
              <a:rPr/>
              <a:pPr/>
              <a:t>12</a:t>
            </a:fld>
            <a:endParaRPr lang="es" dirty="0"/>
          </a:p>
        </p:txBody>
      </p:sp>
      <p:pic>
        <p:nvPicPr>
          <p:cNvPr id="3" name="Picture 2" descr="Ejemplo de tablero" title="Gráfico"/>
          <p:cNvPicPr>
            <a:picLocks noChangeAspect="1"/>
          </p:cNvPicPr>
          <p:nvPr/>
        </p:nvPicPr>
        <p:blipFill>
          <a:blip r:embed="rId3"/>
          <a:stretch>
            <a:fillRect/>
          </a:stretch>
        </p:blipFill>
        <p:spPr>
          <a:xfrm>
            <a:off x="3645279" y="1417638"/>
            <a:ext cx="5120817" cy="4741398"/>
          </a:xfrm>
          <a:prstGeom prst="rect">
            <a:avLst/>
          </a:prstGeom>
          <a:ln>
            <a:solidFill>
              <a:srgbClr val="002A6C"/>
            </a:solidFill>
          </a:ln>
        </p:spPr>
      </p:pic>
    </p:spTree>
    <p:extLst>
      <p:ext uri="{BB962C8B-B14F-4D97-AF65-F5344CB8AC3E}">
        <p14:creationId xmlns:p14="http://schemas.microsoft.com/office/powerpoint/2010/main" val="8486396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4E84831-5684-4784-88DB-E791C5072831}"/>
              </a:ext>
            </a:extLst>
          </p:cNvPr>
          <p:cNvSpPr txBox="1"/>
          <p:nvPr/>
        </p:nvSpPr>
        <p:spPr>
          <a:xfrm>
            <a:off x="1409700" y="1828800"/>
            <a:ext cx="6400800" cy="584775"/>
          </a:xfrm>
          <a:prstGeom prst="rect">
            <a:avLst/>
          </a:prstGeom>
          <a:solidFill>
            <a:srgbClr val="FFFFFF"/>
          </a:solidFill>
        </p:spPr>
        <p:txBody>
          <a:bodyPr wrap="square" rtlCol="0">
            <a:spAutoFit/>
          </a:bodyPr>
          <a:lstStyle/>
          <a:p>
            <a:pPr algn="ctr"/>
            <a:r>
              <a:rPr lang="es-AR" sz="3200" dirty="0">
                <a:solidFill>
                  <a:schemeClr val="tx2"/>
                </a:solidFill>
                <a:latin typeface="Gill Sans MT" panose="020B0502020104020203" pitchFamily="34" charset="0"/>
              </a:rPr>
              <a:t>Para obtener más información, visite</a:t>
            </a:r>
            <a:endParaRPr lang="en-US" sz="3200" dirty="0">
              <a:solidFill>
                <a:schemeClr val="tx2"/>
              </a:solidFill>
              <a:latin typeface="Gill Sans MT" panose="020B0502020104020203" pitchFamily="34" charset="0"/>
            </a:endParaRPr>
          </a:p>
        </p:txBody>
      </p:sp>
      <p:sp>
        <p:nvSpPr>
          <p:cNvPr id="4" name="CuadroTexto 2">
            <a:extLst>
              <a:ext uri="{FF2B5EF4-FFF2-40B4-BE49-F238E27FC236}">
                <a16:creationId xmlns:a16="http://schemas.microsoft.com/office/drawing/2014/main" id="{83F0E6D7-AEAE-4481-9292-396F58BBE6C4}"/>
              </a:ext>
            </a:extLst>
          </p:cNvPr>
          <p:cNvSpPr txBox="1"/>
          <p:nvPr/>
        </p:nvSpPr>
        <p:spPr>
          <a:xfrm>
            <a:off x="762000" y="3505200"/>
            <a:ext cx="7543800" cy="1538883"/>
          </a:xfrm>
          <a:prstGeom prst="rect">
            <a:avLst/>
          </a:prstGeom>
          <a:solidFill>
            <a:srgbClr val="FFFFFF"/>
          </a:solidFill>
        </p:spPr>
        <p:txBody>
          <a:bodyPr wrap="square" rtlCol="0">
            <a:spAutoFit/>
          </a:bodyPr>
          <a:lstStyle/>
          <a:p>
            <a:pPr algn="ctr"/>
            <a:r>
              <a:rPr lang="es-AR" sz="1400" dirty="0">
                <a:solidFill>
                  <a:schemeClr val="tx1"/>
                </a:solidFill>
                <a:latin typeface="Gill Sans MT" panose="020B0502020104020203" pitchFamily="34" charset="0"/>
              </a:rPr>
              <a:t>Esta presentación ha sido posible por la contribución generosa del pueblo estadounidense a través de la Agencia de los Estados Unidos para el Desarrollo Internacional (</a:t>
            </a:r>
            <a:r>
              <a:rPr lang="es-AR" sz="1400" dirty="0" err="1">
                <a:solidFill>
                  <a:schemeClr val="tx1"/>
                </a:solidFill>
                <a:latin typeface="Gill Sans MT" panose="020B0502020104020203" pitchFamily="34" charset="0"/>
              </a:rPr>
              <a:t>USAID</a:t>
            </a:r>
            <a:r>
              <a:rPr lang="es-AR" sz="1400" dirty="0">
                <a:solidFill>
                  <a:schemeClr val="tx1"/>
                </a:solidFill>
                <a:latin typeface="Gill Sans MT" panose="020B0502020104020203" pitchFamily="34" charset="0"/>
              </a:rPr>
              <a:t>), según los términos del Acuerdo de Cooperación AID-OAA-A-14-00028. El contenido es responsabilidad de los autores y no refleja necesariamente la opinión de USAID o </a:t>
            </a:r>
            <a:r>
              <a:rPr lang="es-AR" sz="1400" dirty="0" smtClean="0">
                <a:solidFill>
                  <a:schemeClr val="tx1"/>
                </a:solidFill>
                <a:latin typeface="Gill Sans MT" panose="020B0502020104020203" pitchFamily="34" charset="0"/>
              </a:rPr>
              <a:t>del </a:t>
            </a:r>
            <a:r>
              <a:rPr lang="es-AR" sz="1400" dirty="0">
                <a:solidFill>
                  <a:schemeClr val="tx1"/>
                </a:solidFill>
                <a:latin typeface="Gill Sans MT" panose="020B0502020104020203" pitchFamily="34" charset="0"/>
              </a:rPr>
              <a:t>gobierno de los Estados Unidos.</a:t>
            </a:r>
            <a:endParaRPr lang="en-US" sz="1400" dirty="0">
              <a:solidFill>
                <a:schemeClr val="tx1"/>
              </a:solidFill>
              <a:latin typeface="Gill Sans MT" panose="020B0502020104020203" pitchFamily="34" charset="0"/>
            </a:endParaRPr>
          </a:p>
          <a:p>
            <a:endParaRPr lang="en-US" dirty="0"/>
          </a:p>
        </p:txBody>
      </p:sp>
    </p:spTree>
    <p:extLst>
      <p:ext uri="{BB962C8B-B14F-4D97-AF65-F5344CB8AC3E}">
        <p14:creationId xmlns:p14="http://schemas.microsoft.com/office/powerpoint/2010/main" val="3201089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s" b="0" i="0" u="none" baseline="0" dirty="0"/>
              <a:t>Datos para la toma de decisiones en el </a:t>
            </a:r>
            <a:r>
              <a:rPr lang="es-ES" sz="3600" dirty="0"/>
              <a:t>establecimiento</a:t>
            </a:r>
            <a:r>
              <a:rPr lang="es" b="0" i="0" u="none" baseline="0" dirty="0" smtClean="0"/>
              <a:t> </a:t>
            </a:r>
            <a:r>
              <a:rPr lang="es" b="0" i="0" u="none" baseline="0" dirty="0"/>
              <a:t>de salud</a:t>
            </a:r>
            <a:endParaRPr lang="es" dirty="0"/>
          </a:p>
        </p:txBody>
      </p:sp>
      <p:sp>
        <p:nvSpPr>
          <p:cNvPr id="5" name="TextBox 4"/>
          <p:cNvSpPr txBox="1"/>
          <p:nvPr/>
        </p:nvSpPr>
        <p:spPr>
          <a:xfrm>
            <a:off x="711243" y="2129902"/>
            <a:ext cx="2632013" cy="1656238"/>
          </a:xfrm>
          <a:prstGeom prst="rect">
            <a:avLst/>
          </a:prstGeom>
          <a:solidFill>
            <a:srgbClr val="FFFFFF"/>
          </a:solidFill>
          <a:ln>
            <a:solidFill>
              <a:schemeClr val="bg1">
                <a:lumMod val="85000"/>
              </a:schemeClr>
            </a:solidFill>
            <a:round/>
          </a:ln>
          <a:effectLst>
            <a:softEdge rad="12700"/>
          </a:effectLst>
        </p:spPr>
        <p:txBody>
          <a:bodyPr wrap="square" lIns="34290" rIns="34290" rtlCol="0" anchor="ctr">
            <a:noAutofit/>
          </a:bodyPr>
          <a:lstStyle/>
          <a:p>
            <a:pPr algn="ctr" rtl="0">
              <a:spcBef>
                <a:spcPts val="600"/>
              </a:spcBef>
            </a:pPr>
            <a:r>
              <a:rPr lang="es" sz="1600" b="1" i="0" u="none" baseline="0" dirty="0">
                <a:solidFill>
                  <a:srgbClr val="002A6C"/>
                </a:solidFill>
                <a:latin typeface="Gill Sans MT" panose="020B0502020104020203" pitchFamily="34" charset="0"/>
              </a:rPr>
              <a:t>Preparación</a:t>
            </a:r>
          </a:p>
          <a:p>
            <a:pPr algn="ctr" rtl="0">
              <a:spcBef>
                <a:spcPts val="600"/>
              </a:spcBef>
            </a:pPr>
            <a:r>
              <a:rPr lang="es" sz="1500" b="0" i="0" u="none" baseline="0" dirty="0">
                <a:solidFill>
                  <a:srgbClr val="002A6C"/>
                </a:solidFill>
                <a:latin typeface="Gill Sans MT" panose="020B0502020104020203" pitchFamily="34" charset="0"/>
              </a:rPr>
              <a:t>Datos para </a:t>
            </a:r>
            <a:r>
              <a:rPr lang="es-ES" sz="1500" b="0" i="0" u="none" baseline="0" dirty="0" smtClean="0">
                <a:solidFill>
                  <a:srgbClr val="002A6C"/>
                </a:solidFill>
                <a:latin typeface="Gill Sans MT" panose="020B0502020104020203" pitchFamily="34" charset="0"/>
              </a:rPr>
              <a:t>monitorear</a:t>
            </a:r>
            <a:r>
              <a:rPr lang="es" sz="1500" b="0" i="0" u="none" baseline="0" dirty="0" smtClean="0">
                <a:solidFill>
                  <a:srgbClr val="002A6C"/>
                </a:solidFill>
                <a:latin typeface="Gill Sans MT" panose="020B0502020104020203" pitchFamily="34" charset="0"/>
              </a:rPr>
              <a:t> </a:t>
            </a:r>
            <a:r>
              <a:rPr lang="es" sz="1500" b="0" i="0" u="none" baseline="0" dirty="0">
                <a:solidFill>
                  <a:srgbClr val="002A6C"/>
                </a:solidFill>
                <a:latin typeface="Gill Sans MT" panose="020B0502020104020203" pitchFamily="34" charset="0"/>
              </a:rPr>
              <a:t>si un </a:t>
            </a:r>
            <a:r>
              <a:rPr lang="es-ES" sz="1500" b="0" i="0" u="none" baseline="0" dirty="0" smtClean="0">
                <a:solidFill>
                  <a:srgbClr val="002A6C"/>
                </a:solidFill>
                <a:latin typeface="Gill Sans MT" panose="020B0502020104020203" pitchFamily="34" charset="0"/>
              </a:rPr>
              <a:t>establecimiento</a:t>
            </a:r>
            <a:r>
              <a:rPr lang="es" sz="1500" b="0" i="0" u="none" baseline="0" dirty="0" smtClean="0">
                <a:solidFill>
                  <a:srgbClr val="002A6C"/>
                </a:solidFill>
                <a:latin typeface="Gill Sans MT" panose="020B0502020104020203" pitchFamily="34" charset="0"/>
              </a:rPr>
              <a:t> </a:t>
            </a:r>
            <a:r>
              <a:rPr lang="es" sz="1500" b="0" i="0" u="none" baseline="0" dirty="0">
                <a:solidFill>
                  <a:srgbClr val="002A6C"/>
                </a:solidFill>
                <a:latin typeface="Gill Sans MT" panose="020B0502020104020203" pitchFamily="34" charset="0"/>
              </a:rPr>
              <a:t>de salud tiene personal suficiente, infraestructura, procedimientos, equipos e insumos </a:t>
            </a:r>
            <a:r>
              <a:rPr lang="es" sz="1500" b="0" i="0" u="none" baseline="0" dirty="0" smtClean="0">
                <a:solidFill>
                  <a:srgbClr val="002A6C"/>
                </a:solidFill>
                <a:latin typeface="Gill Sans MT" panose="020B0502020104020203" pitchFamily="34" charset="0"/>
              </a:rPr>
              <a:t>para </a:t>
            </a:r>
            <a:r>
              <a:rPr lang="es-ES" sz="1500" b="0" i="0" u="none" baseline="0" dirty="0" smtClean="0">
                <a:solidFill>
                  <a:srgbClr val="002A6C"/>
                </a:solidFill>
                <a:latin typeface="Gill Sans MT" panose="020B0502020104020203" pitchFamily="34" charset="0"/>
              </a:rPr>
              <a:t>brindar</a:t>
            </a:r>
            <a:r>
              <a:rPr lang="es" sz="1500" b="0" i="0" u="none" baseline="0" dirty="0" smtClean="0">
                <a:solidFill>
                  <a:srgbClr val="002A6C"/>
                </a:solidFill>
                <a:latin typeface="Gill Sans MT" panose="020B0502020104020203" pitchFamily="34" charset="0"/>
              </a:rPr>
              <a:t>s</a:t>
            </a:r>
            <a:r>
              <a:rPr lang="es-ES" sz="1500" b="0" i="0" u="none" baseline="0" dirty="0" smtClean="0">
                <a:solidFill>
                  <a:srgbClr val="002A6C"/>
                </a:solidFill>
                <a:latin typeface="Gill Sans MT" panose="020B0502020104020203" pitchFamily="34" charset="0"/>
              </a:rPr>
              <a:t> los s</a:t>
            </a:r>
            <a:r>
              <a:rPr lang="es" sz="1500" b="0" i="0" u="none" baseline="0" dirty="0" smtClean="0">
                <a:solidFill>
                  <a:srgbClr val="002A6C"/>
                </a:solidFill>
                <a:latin typeface="Gill Sans MT" panose="020B0502020104020203" pitchFamily="34" charset="0"/>
              </a:rPr>
              <a:t>ervicios</a:t>
            </a:r>
            <a:endParaRPr lang="es" sz="1500" b="0" i="0" u="none" baseline="0" dirty="0">
              <a:solidFill>
                <a:srgbClr val="002A6C"/>
              </a:solidFill>
              <a:latin typeface="Gill Sans MT" panose="020B0502020104020203" pitchFamily="34" charset="0"/>
            </a:endParaRPr>
          </a:p>
        </p:txBody>
      </p:sp>
      <p:sp>
        <p:nvSpPr>
          <p:cNvPr id="6" name="TextBox 5"/>
          <p:cNvSpPr txBox="1"/>
          <p:nvPr/>
        </p:nvSpPr>
        <p:spPr>
          <a:xfrm>
            <a:off x="713518" y="4432471"/>
            <a:ext cx="2629738" cy="1564151"/>
          </a:xfrm>
          <a:prstGeom prst="rect">
            <a:avLst/>
          </a:prstGeom>
          <a:solidFill>
            <a:srgbClr val="FFFFFF"/>
          </a:solidFill>
          <a:ln>
            <a:solidFill>
              <a:schemeClr val="bg1">
                <a:lumMod val="85000"/>
              </a:schemeClr>
            </a:solidFill>
            <a:round/>
          </a:ln>
          <a:effectLst>
            <a:softEdge rad="12700"/>
          </a:effectLst>
        </p:spPr>
        <p:txBody>
          <a:bodyPr wrap="square" lIns="34290" rIns="34290" rtlCol="0" anchor="ctr">
            <a:noAutofit/>
          </a:bodyPr>
          <a:lstStyle/>
          <a:p>
            <a:pPr algn="ctr" rtl="0">
              <a:spcBef>
                <a:spcPts val="600"/>
              </a:spcBef>
            </a:pPr>
            <a:r>
              <a:rPr lang="es" sz="1600" b="1" i="0" u="none" baseline="0" dirty="0">
                <a:solidFill>
                  <a:srgbClr val="002A6C"/>
                </a:solidFill>
                <a:latin typeface="Gill Sans MT" panose="020B0502020104020203" pitchFamily="34" charset="0"/>
              </a:rPr>
              <a:t>Utilización</a:t>
            </a:r>
            <a:endParaRPr lang="es" sz="1600" dirty="0">
              <a:solidFill>
                <a:srgbClr val="002A6C"/>
              </a:solidFill>
              <a:latin typeface="Gill Sans MT" panose="020B0502020104020203" pitchFamily="34" charset="0"/>
            </a:endParaRPr>
          </a:p>
          <a:p>
            <a:pPr algn="ctr">
              <a:spcBef>
                <a:spcPts val="600"/>
              </a:spcBef>
            </a:pPr>
            <a:r>
              <a:rPr lang="es" sz="1500" b="0" i="0" u="none" baseline="0" dirty="0">
                <a:solidFill>
                  <a:srgbClr val="002A6C"/>
                </a:solidFill>
                <a:latin typeface="Gill Sans MT" panose="020B0502020104020203" pitchFamily="34" charset="0"/>
              </a:rPr>
              <a:t>Datos sobre el número de </a:t>
            </a:r>
            <a:r>
              <a:rPr lang="es" sz="1500" b="0" i="0" u="none" baseline="0" dirty="0" smtClean="0">
                <a:solidFill>
                  <a:srgbClr val="002A6C"/>
                </a:solidFill>
                <a:latin typeface="Gill Sans MT" panose="020B0502020104020203" pitchFamily="34" charset="0"/>
              </a:rPr>
              <a:t>c</a:t>
            </a:r>
            <a:r>
              <a:rPr lang="es-ES" sz="1500" b="0" i="0" u="none" baseline="0" dirty="0" smtClean="0">
                <a:solidFill>
                  <a:srgbClr val="002A6C"/>
                </a:solidFill>
                <a:latin typeface="Gill Sans MT" panose="020B0502020104020203" pitchFamily="34" charset="0"/>
              </a:rPr>
              <a:t>l</a:t>
            </a:r>
            <a:r>
              <a:rPr lang="es" sz="1500" b="0" i="0" u="none" baseline="0" dirty="0" smtClean="0">
                <a:solidFill>
                  <a:srgbClr val="002A6C"/>
                </a:solidFill>
                <a:latin typeface="Gill Sans MT" panose="020B0502020104020203" pitchFamily="34" charset="0"/>
              </a:rPr>
              <a:t>ientes </a:t>
            </a:r>
            <a:r>
              <a:rPr lang="es" sz="1500" b="0" i="0" u="none" baseline="0" dirty="0">
                <a:solidFill>
                  <a:srgbClr val="002A6C"/>
                </a:solidFill>
                <a:latin typeface="Gill Sans MT" panose="020B0502020104020203" pitchFamily="34" charset="0"/>
              </a:rPr>
              <a:t>que usan el </a:t>
            </a:r>
            <a:r>
              <a:rPr lang="es-ES" sz="1500" dirty="0">
                <a:solidFill>
                  <a:srgbClr val="002A6C"/>
                </a:solidFill>
                <a:latin typeface="Gill Sans MT" panose="020B0502020104020203" pitchFamily="34" charset="0"/>
              </a:rPr>
              <a:t>establecimiento</a:t>
            </a:r>
            <a:r>
              <a:rPr lang="es" sz="1500" b="0" i="0" u="none" baseline="0" dirty="0" smtClean="0">
                <a:solidFill>
                  <a:srgbClr val="002A6C"/>
                </a:solidFill>
                <a:latin typeface="Gill Sans MT" panose="020B0502020104020203" pitchFamily="34" charset="0"/>
              </a:rPr>
              <a:t> </a:t>
            </a:r>
            <a:r>
              <a:rPr lang="es" sz="1500" b="0" i="0" u="none" baseline="0" dirty="0">
                <a:solidFill>
                  <a:srgbClr val="002A6C"/>
                </a:solidFill>
                <a:latin typeface="Gill Sans MT" panose="020B0502020104020203" pitchFamily="34" charset="0"/>
              </a:rPr>
              <a:t>de salud</a:t>
            </a:r>
          </a:p>
        </p:txBody>
      </p:sp>
      <p:sp>
        <p:nvSpPr>
          <p:cNvPr id="7" name="TextBox 6"/>
          <p:cNvSpPr txBox="1"/>
          <p:nvPr/>
        </p:nvSpPr>
        <p:spPr>
          <a:xfrm>
            <a:off x="5779387" y="2187373"/>
            <a:ext cx="2628601" cy="1572940"/>
          </a:xfrm>
          <a:prstGeom prst="rect">
            <a:avLst/>
          </a:prstGeom>
          <a:solidFill>
            <a:srgbClr val="FFFFFF"/>
          </a:solidFill>
          <a:ln>
            <a:solidFill>
              <a:schemeClr val="bg1">
                <a:lumMod val="85000"/>
              </a:schemeClr>
            </a:solidFill>
            <a:round/>
          </a:ln>
          <a:effectLst>
            <a:softEdge rad="12700"/>
          </a:effectLst>
        </p:spPr>
        <p:txBody>
          <a:bodyPr wrap="square" lIns="34290" rIns="34290" rtlCol="0" anchor="ctr">
            <a:noAutofit/>
          </a:bodyPr>
          <a:lstStyle/>
          <a:p>
            <a:pPr algn="ctr" rtl="0">
              <a:spcBef>
                <a:spcPts val="600"/>
              </a:spcBef>
            </a:pPr>
            <a:r>
              <a:rPr lang="es" sz="1600" b="1" i="0" u="none" baseline="0" dirty="0">
                <a:solidFill>
                  <a:srgbClr val="002A6C"/>
                </a:solidFill>
                <a:latin typeface="Gill Sans MT" panose="020B0502020104020203" pitchFamily="34" charset="0"/>
              </a:rPr>
              <a:t>Cobertura</a:t>
            </a:r>
          </a:p>
          <a:p>
            <a:pPr algn="ctr">
              <a:spcBef>
                <a:spcPts val="600"/>
              </a:spcBef>
            </a:pPr>
            <a:r>
              <a:rPr lang="es" sz="1500" b="0" i="0" u="none" baseline="0" dirty="0">
                <a:solidFill>
                  <a:srgbClr val="002A6C"/>
                </a:solidFill>
                <a:latin typeface="Gill Sans MT" panose="020B0502020104020203" pitchFamily="34" charset="0"/>
              </a:rPr>
              <a:t>Datos sobre la proporción de la población </a:t>
            </a:r>
            <a:r>
              <a:rPr lang="es-ES" sz="1500" b="0" i="0" u="none" baseline="0" dirty="0" smtClean="0">
                <a:solidFill>
                  <a:srgbClr val="002A6C"/>
                </a:solidFill>
                <a:latin typeface="Gill Sans MT" panose="020B0502020104020203" pitchFamily="34" charset="0"/>
              </a:rPr>
              <a:t>objetivo</a:t>
            </a:r>
            <a:r>
              <a:rPr lang="es" sz="1500" b="0" i="0" u="none" baseline="0" dirty="0" smtClean="0">
                <a:solidFill>
                  <a:srgbClr val="002A6C"/>
                </a:solidFill>
                <a:latin typeface="Gill Sans MT" panose="020B0502020104020203" pitchFamily="34" charset="0"/>
              </a:rPr>
              <a:t> </a:t>
            </a:r>
            <a:r>
              <a:rPr lang="es" sz="1500" b="0" i="0" u="none" baseline="0" dirty="0">
                <a:solidFill>
                  <a:srgbClr val="002A6C"/>
                </a:solidFill>
                <a:latin typeface="Gill Sans MT" panose="020B0502020104020203" pitchFamily="34" charset="0"/>
              </a:rPr>
              <a:t>que </a:t>
            </a:r>
            <a:r>
              <a:rPr lang="es" sz="1500" b="0" i="0" u="none" baseline="0" dirty="0" smtClean="0">
                <a:solidFill>
                  <a:srgbClr val="002A6C"/>
                </a:solidFill>
                <a:latin typeface="Gill Sans MT" panose="020B0502020104020203" pitchFamily="34" charset="0"/>
              </a:rPr>
              <a:t>el </a:t>
            </a:r>
            <a:r>
              <a:rPr lang="es-ES" sz="1500" dirty="0">
                <a:solidFill>
                  <a:srgbClr val="002A6C"/>
                </a:solidFill>
                <a:latin typeface="Gill Sans MT" panose="020B0502020104020203" pitchFamily="34" charset="0"/>
              </a:rPr>
              <a:t>establecimiento</a:t>
            </a:r>
            <a:r>
              <a:rPr lang="es" sz="1500" b="0" i="0" u="none" baseline="0" dirty="0" smtClean="0">
                <a:solidFill>
                  <a:srgbClr val="002A6C"/>
                </a:solidFill>
                <a:latin typeface="Gill Sans MT" panose="020B0502020104020203" pitchFamily="34" charset="0"/>
              </a:rPr>
              <a:t> </a:t>
            </a:r>
            <a:r>
              <a:rPr lang="es" sz="1500" b="0" i="0" u="none" baseline="0" dirty="0">
                <a:solidFill>
                  <a:srgbClr val="002A6C"/>
                </a:solidFill>
                <a:latin typeface="Gill Sans MT" panose="020B0502020104020203" pitchFamily="34" charset="0"/>
              </a:rPr>
              <a:t>de </a:t>
            </a:r>
            <a:r>
              <a:rPr lang="es" sz="1500" b="0" i="0" u="none" baseline="0" dirty="0" smtClean="0">
                <a:solidFill>
                  <a:srgbClr val="002A6C"/>
                </a:solidFill>
                <a:latin typeface="Gill Sans MT" panose="020B0502020104020203" pitchFamily="34" charset="0"/>
              </a:rPr>
              <a:t>salud</a:t>
            </a:r>
            <a:r>
              <a:rPr lang="es-ES" sz="1500" b="0" i="0" u="none" baseline="0" dirty="0" smtClean="0">
                <a:solidFill>
                  <a:srgbClr val="002A6C"/>
                </a:solidFill>
                <a:latin typeface="Gill Sans MT" panose="020B0502020104020203" pitchFamily="34" charset="0"/>
              </a:rPr>
              <a:t> está cubriendo</a:t>
            </a:r>
            <a:endParaRPr lang="es" sz="1500" b="0" i="0" u="none" baseline="0" dirty="0">
              <a:solidFill>
                <a:srgbClr val="002A6C"/>
              </a:solidFill>
              <a:latin typeface="Gill Sans MT" panose="020B0502020104020203" pitchFamily="34" charset="0"/>
            </a:endParaRPr>
          </a:p>
          <a:p>
            <a:pPr algn="ctr" rtl="0">
              <a:spcBef>
                <a:spcPts val="600"/>
              </a:spcBef>
            </a:pPr>
            <a:endParaRPr lang="es" b="1" dirty="0">
              <a:latin typeface="Agency FB" panose="020B0503020202020204" pitchFamily="34" charset="0"/>
            </a:endParaRPr>
          </a:p>
        </p:txBody>
      </p:sp>
      <p:sp>
        <p:nvSpPr>
          <p:cNvPr id="9" name="TextBox 8"/>
          <p:cNvSpPr txBox="1"/>
          <p:nvPr/>
        </p:nvSpPr>
        <p:spPr>
          <a:xfrm>
            <a:off x="334860" y="1417638"/>
            <a:ext cx="8344349" cy="646331"/>
          </a:xfrm>
          <a:prstGeom prst="rect">
            <a:avLst/>
          </a:prstGeom>
          <a:noFill/>
          <a:ln>
            <a:noFill/>
          </a:ln>
        </p:spPr>
        <p:txBody>
          <a:bodyPr wrap="square" rtlCol="0">
            <a:spAutoFit/>
          </a:bodyPr>
          <a:lstStyle/>
          <a:p>
            <a:pPr algn="ctr" rtl="0"/>
            <a:r>
              <a:rPr lang="es" b="0" i="0" u="none" baseline="0" dirty="0">
                <a:solidFill>
                  <a:srgbClr val="5F5F5F"/>
                </a:solidFill>
                <a:latin typeface="Gill Sans MT" panose="020B0502020104020203" pitchFamily="34" charset="0"/>
              </a:rPr>
              <a:t>Varias categorías de datos son importantes para ayudar al personal del </a:t>
            </a:r>
            <a:r>
              <a:rPr lang="es-ES" b="0" i="0" u="none" baseline="0" dirty="0" smtClean="0">
                <a:solidFill>
                  <a:srgbClr val="5F5F5F"/>
                </a:solidFill>
                <a:latin typeface="Gill Sans MT" panose="020B0502020104020203" pitchFamily="34" charset="0"/>
              </a:rPr>
              <a:t>establecimiento</a:t>
            </a:r>
            <a:r>
              <a:rPr lang="es" b="0" i="0" u="none" baseline="0" dirty="0" smtClean="0">
                <a:solidFill>
                  <a:srgbClr val="5F5F5F"/>
                </a:solidFill>
                <a:latin typeface="Gill Sans MT" panose="020B0502020104020203" pitchFamily="34" charset="0"/>
              </a:rPr>
              <a:t> </a:t>
            </a:r>
            <a:r>
              <a:rPr lang="es" b="0" i="0" u="none" baseline="0" dirty="0">
                <a:solidFill>
                  <a:srgbClr val="5F5F5F"/>
                </a:solidFill>
                <a:latin typeface="Gill Sans MT" panose="020B0502020104020203" pitchFamily="34" charset="0"/>
              </a:rPr>
              <a:t>a </a:t>
            </a:r>
            <a:r>
              <a:rPr lang="es-ES" b="0" i="0" u="none" baseline="0" dirty="0" smtClean="0">
                <a:solidFill>
                  <a:srgbClr val="5F5F5F"/>
                </a:solidFill>
                <a:latin typeface="Gill Sans MT" panose="020B0502020104020203" pitchFamily="34" charset="0"/>
              </a:rPr>
              <a:t>brindar </a:t>
            </a:r>
            <a:r>
              <a:rPr lang="es" b="0" i="0" u="none" baseline="0" dirty="0" smtClean="0">
                <a:solidFill>
                  <a:srgbClr val="5F5F5F"/>
                </a:solidFill>
                <a:latin typeface="Gill Sans MT" panose="020B0502020104020203" pitchFamily="34" charset="0"/>
              </a:rPr>
              <a:t>servicios </a:t>
            </a:r>
            <a:r>
              <a:rPr lang="es" b="0" i="0" u="none" baseline="0" dirty="0">
                <a:solidFill>
                  <a:srgbClr val="5F5F5F"/>
                </a:solidFill>
                <a:latin typeface="Gill Sans MT" panose="020B0502020104020203" pitchFamily="34" charset="0"/>
              </a:rPr>
              <a:t>de calidad</a:t>
            </a:r>
            <a:r>
              <a:rPr lang="es" b="0" i="0" u="none" baseline="0" dirty="0">
                <a:solidFill>
                  <a:srgbClr val="808080"/>
                </a:solidFill>
                <a:latin typeface="Gill Sans MT" panose="020B0502020104020203" pitchFamily="34" charset="0"/>
              </a:rPr>
              <a:t>.</a:t>
            </a:r>
          </a:p>
        </p:txBody>
      </p:sp>
      <p:sp>
        <p:nvSpPr>
          <p:cNvPr id="10" name="TextBox 9"/>
          <p:cNvSpPr txBox="1"/>
          <p:nvPr/>
        </p:nvSpPr>
        <p:spPr>
          <a:xfrm>
            <a:off x="5787854" y="4432471"/>
            <a:ext cx="2629738" cy="1595012"/>
          </a:xfrm>
          <a:prstGeom prst="rect">
            <a:avLst/>
          </a:prstGeom>
          <a:solidFill>
            <a:srgbClr val="FFFFFF"/>
          </a:solidFill>
          <a:ln>
            <a:solidFill>
              <a:schemeClr val="bg1">
                <a:lumMod val="85000"/>
              </a:schemeClr>
            </a:solidFill>
            <a:round/>
          </a:ln>
          <a:effectLst>
            <a:softEdge rad="12700"/>
          </a:effectLst>
        </p:spPr>
        <p:txBody>
          <a:bodyPr wrap="square" lIns="34290" rIns="34290" rtlCol="0" anchor="ctr">
            <a:noAutofit/>
          </a:bodyPr>
          <a:lstStyle/>
          <a:p>
            <a:pPr algn="ctr" rtl="0">
              <a:spcBef>
                <a:spcPts val="600"/>
              </a:spcBef>
            </a:pPr>
            <a:r>
              <a:rPr lang="es" sz="1600" b="1" i="0" u="none" baseline="0" dirty="0">
                <a:solidFill>
                  <a:srgbClr val="002A6C"/>
                </a:solidFill>
                <a:latin typeface="Gill Sans MT" panose="020B0502020104020203" pitchFamily="34" charset="0"/>
              </a:rPr>
              <a:t>Seguimiento/Resultados de los </a:t>
            </a:r>
            <a:r>
              <a:rPr lang="es" sz="1600" b="1" i="0" u="none" baseline="0" dirty="0" smtClean="0">
                <a:solidFill>
                  <a:srgbClr val="002A6C"/>
                </a:solidFill>
                <a:latin typeface="Gill Sans MT" panose="020B0502020104020203" pitchFamily="34" charset="0"/>
              </a:rPr>
              <a:t>c</a:t>
            </a:r>
            <a:r>
              <a:rPr lang="es-ES" sz="1600" b="1" i="0" u="none" baseline="0" dirty="0" smtClean="0">
                <a:solidFill>
                  <a:srgbClr val="002A6C"/>
                </a:solidFill>
                <a:latin typeface="Gill Sans MT" panose="020B0502020104020203" pitchFamily="34" charset="0"/>
              </a:rPr>
              <a:t>l</a:t>
            </a:r>
            <a:r>
              <a:rPr lang="es" sz="1600" b="1" i="0" u="none" baseline="0" dirty="0" smtClean="0">
                <a:solidFill>
                  <a:srgbClr val="002A6C"/>
                </a:solidFill>
                <a:latin typeface="Gill Sans MT" panose="020B0502020104020203" pitchFamily="34" charset="0"/>
              </a:rPr>
              <a:t>ientes</a:t>
            </a:r>
            <a:endParaRPr lang="es" sz="1600" b="1" dirty="0">
              <a:solidFill>
                <a:srgbClr val="002A6C"/>
              </a:solidFill>
              <a:latin typeface="Gill Sans MT" panose="020B0502020104020203" pitchFamily="34" charset="0"/>
            </a:endParaRPr>
          </a:p>
          <a:p>
            <a:pPr algn="ctr" rtl="0">
              <a:spcBef>
                <a:spcPts val="600"/>
              </a:spcBef>
            </a:pPr>
            <a:r>
              <a:rPr lang="es" sz="1500" b="0" i="0" u="none" baseline="0" dirty="0">
                <a:solidFill>
                  <a:srgbClr val="002A6C"/>
                </a:solidFill>
                <a:latin typeface="Gill Sans MT" panose="020B0502020104020203" pitchFamily="34" charset="0"/>
              </a:rPr>
              <a:t>Datos para </a:t>
            </a:r>
            <a:r>
              <a:rPr lang="es-ES" sz="1500" b="0" i="0" u="none" baseline="0" dirty="0" smtClean="0">
                <a:solidFill>
                  <a:srgbClr val="002A6C"/>
                </a:solidFill>
                <a:latin typeface="Gill Sans MT" panose="020B0502020104020203" pitchFamily="34" charset="0"/>
              </a:rPr>
              <a:t>monitorear</a:t>
            </a:r>
            <a:r>
              <a:rPr lang="es" sz="1500" b="0" i="0" u="none" baseline="0" dirty="0" smtClean="0">
                <a:solidFill>
                  <a:srgbClr val="002A6C"/>
                </a:solidFill>
                <a:latin typeface="Gill Sans MT" panose="020B0502020104020203" pitchFamily="34" charset="0"/>
              </a:rPr>
              <a:t> </a:t>
            </a:r>
            <a:r>
              <a:rPr lang="es" sz="1500" b="0" i="0" u="none" baseline="0" dirty="0">
                <a:solidFill>
                  <a:srgbClr val="002A6C"/>
                </a:solidFill>
                <a:latin typeface="Gill Sans MT" panose="020B0502020104020203" pitchFamily="34" charset="0"/>
              </a:rPr>
              <a:t>si </a:t>
            </a:r>
            <a:r>
              <a:rPr lang="es" sz="1500" b="0" i="0" u="none" baseline="0" dirty="0" smtClean="0">
                <a:solidFill>
                  <a:srgbClr val="002A6C"/>
                </a:solidFill>
                <a:latin typeface="Gill Sans MT" panose="020B0502020104020203" pitchFamily="34" charset="0"/>
              </a:rPr>
              <a:t>l</a:t>
            </a:r>
            <a:r>
              <a:rPr lang="es-ES" sz="1500" b="0" i="0" u="none" baseline="0" dirty="0" smtClean="0">
                <a:solidFill>
                  <a:srgbClr val="002A6C"/>
                </a:solidFill>
                <a:latin typeface="Gill Sans MT" panose="020B0502020104020203" pitchFamily="34" charset="0"/>
              </a:rPr>
              <a:t>a</a:t>
            </a:r>
            <a:r>
              <a:rPr lang="es" sz="1500" b="0" i="0" u="none" baseline="0" dirty="0" smtClean="0">
                <a:solidFill>
                  <a:srgbClr val="002A6C"/>
                </a:solidFill>
                <a:latin typeface="Gill Sans MT" panose="020B0502020104020203" pitchFamily="34" charset="0"/>
              </a:rPr>
              <a:t>s c</a:t>
            </a:r>
            <a:r>
              <a:rPr lang="es-ES" sz="1500" b="0" i="0" u="none" baseline="0" dirty="0" smtClean="0">
                <a:solidFill>
                  <a:srgbClr val="002A6C"/>
                </a:solidFill>
                <a:latin typeface="Gill Sans MT" panose="020B0502020104020203" pitchFamily="34" charset="0"/>
              </a:rPr>
              <a:t>l</a:t>
            </a:r>
            <a:r>
              <a:rPr lang="es" sz="1500" b="0" i="0" u="none" baseline="0" dirty="0" smtClean="0">
                <a:solidFill>
                  <a:srgbClr val="002A6C"/>
                </a:solidFill>
                <a:latin typeface="Gill Sans MT" panose="020B0502020104020203" pitchFamily="34" charset="0"/>
              </a:rPr>
              <a:t>ientes </a:t>
            </a:r>
            <a:r>
              <a:rPr lang="es" sz="1500" b="0" i="0" u="none" baseline="0" dirty="0">
                <a:solidFill>
                  <a:srgbClr val="002A6C"/>
                </a:solidFill>
                <a:latin typeface="Gill Sans MT" panose="020B0502020104020203" pitchFamily="34" charset="0"/>
              </a:rPr>
              <a:t>reciben un seguimiento apropiado y </a:t>
            </a:r>
            <a:r>
              <a:rPr lang="es-ES" sz="1500" b="0" i="0" u="none" baseline="0" dirty="0" smtClean="0">
                <a:solidFill>
                  <a:srgbClr val="002A6C"/>
                </a:solidFill>
                <a:latin typeface="Gill Sans MT" panose="020B0502020104020203" pitchFamily="34" charset="0"/>
              </a:rPr>
              <a:t>sus</a:t>
            </a:r>
            <a:r>
              <a:rPr lang="es" sz="1500" b="0" i="0" u="none" baseline="0" dirty="0" smtClean="0">
                <a:solidFill>
                  <a:srgbClr val="002A6C"/>
                </a:solidFill>
                <a:latin typeface="Gill Sans MT" panose="020B0502020104020203" pitchFamily="34" charset="0"/>
              </a:rPr>
              <a:t> resultados</a:t>
            </a:r>
            <a:endParaRPr lang="es" sz="1500" b="0" i="0" u="none" baseline="0" dirty="0">
              <a:solidFill>
                <a:srgbClr val="002A6C"/>
              </a:solidFill>
              <a:latin typeface="Gill Sans MT" panose="020B0502020104020203" pitchFamily="34" charset="0"/>
            </a:endParaRPr>
          </a:p>
        </p:txBody>
      </p:sp>
      <p:sp>
        <p:nvSpPr>
          <p:cNvPr id="11" name="TextBox 10"/>
          <p:cNvSpPr txBox="1"/>
          <p:nvPr/>
        </p:nvSpPr>
        <p:spPr>
          <a:xfrm>
            <a:off x="3280784" y="3265633"/>
            <a:ext cx="2629738" cy="1595012"/>
          </a:xfrm>
          <a:prstGeom prst="rect">
            <a:avLst/>
          </a:prstGeom>
          <a:solidFill>
            <a:srgbClr val="FFFFFF"/>
          </a:solidFill>
          <a:ln>
            <a:solidFill>
              <a:schemeClr val="bg1">
                <a:lumMod val="85000"/>
              </a:schemeClr>
            </a:solidFill>
            <a:round/>
          </a:ln>
          <a:effectLst>
            <a:softEdge rad="12700"/>
          </a:effectLst>
        </p:spPr>
        <p:txBody>
          <a:bodyPr wrap="square" lIns="34290" rIns="34290" rtlCol="0" anchor="ctr">
            <a:noAutofit/>
          </a:bodyPr>
          <a:lstStyle/>
          <a:p>
            <a:pPr algn="ctr" rtl="0">
              <a:spcBef>
                <a:spcPts val="600"/>
              </a:spcBef>
            </a:pPr>
            <a:r>
              <a:rPr lang="es" sz="1600" b="1" i="0" u="none" baseline="0" dirty="0">
                <a:solidFill>
                  <a:srgbClr val="002A6C"/>
                </a:solidFill>
                <a:latin typeface="Gill Sans MT" panose="020B0502020104020203" pitchFamily="34" charset="0"/>
              </a:rPr>
              <a:t>Calidad </a:t>
            </a:r>
            <a:r>
              <a:rPr lang="es" sz="1600" b="1" i="0" u="none" baseline="0" dirty="0" smtClean="0">
                <a:solidFill>
                  <a:srgbClr val="002A6C"/>
                </a:solidFill>
                <a:latin typeface="Gill Sans MT" panose="020B0502020104020203" pitchFamily="34" charset="0"/>
              </a:rPr>
              <a:t>de </a:t>
            </a:r>
            <a:r>
              <a:rPr lang="es" sz="1600" b="1" i="0" u="none" baseline="0" dirty="0">
                <a:solidFill>
                  <a:srgbClr val="002A6C"/>
                </a:solidFill>
                <a:latin typeface="Gill Sans MT" panose="020B0502020104020203" pitchFamily="34" charset="0"/>
              </a:rPr>
              <a:t>atención</a:t>
            </a:r>
            <a:endParaRPr lang="es" sz="1600" dirty="0">
              <a:solidFill>
                <a:srgbClr val="002A6C"/>
              </a:solidFill>
              <a:latin typeface="Gill Sans MT" panose="020B0502020104020203" pitchFamily="34" charset="0"/>
            </a:endParaRPr>
          </a:p>
          <a:p>
            <a:pPr algn="ctr">
              <a:spcBef>
                <a:spcPts val="600"/>
              </a:spcBef>
            </a:pPr>
            <a:r>
              <a:rPr lang="es" sz="1500" b="0" i="0" u="none" baseline="0" dirty="0">
                <a:solidFill>
                  <a:srgbClr val="002A6C"/>
                </a:solidFill>
                <a:latin typeface="Gill Sans MT" panose="020B0502020104020203" pitchFamily="34" charset="0"/>
              </a:rPr>
              <a:t>Datos para </a:t>
            </a:r>
            <a:r>
              <a:rPr lang="es-ES" sz="1500" b="0" i="0" u="none" baseline="0" dirty="0" smtClean="0">
                <a:solidFill>
                  <a:srgbClr val="002A6C"/>
                </a:solidFill>
                <a:latin typeface="Gill Sans MT" panose="020B0502020104020203" pitchFamily="34" charset="0"/>
              </a:rPr>
              <a:t>monitorear</a:t>
            </a:r>
            <a:r>
              <a:rPr lang="es" sz="1500" b="0" i="0" u="none" baseline="0" dirty="0" smtClean="0">
                <a:solidFill>
                  <a:srgbClr val="002A6C"/>
                </a:solidFill>
                <a:latin typeface="Gill Sans MT" panose="020B0502020104020203" pitchFamily="34" charset="0"/>
              </a:rPr>
              <a:t> </a:t>
            </a:r>
            <a:r>
              <a:rPr lang="es" sz="1500" b="0" i="0" u="none" baseline="0" dirty="0">
                <a:solidFill>
                  <a:srgbClr val="002A6C"/>
                </a:solidFill>
                <a:latin typeface="Gill Sans MT" panose="020B0502020104020203" pitchFamily="34" charset="0"/>
              </a:rPr>
              <a:t>si </a:t>
            </a:r>
            <a:r>
              <a:rPr lang="es" sz="1500" b="0" i="0" u="none" baseline="0" dirty="0" smtClean="0">
                <a:solidFill>
                  <a:srgbClr val="002A6C"/>
                </a:solidFill>
                <a:latin typeface="Gill Sans MT" panose="020B0502020104020203" pitchFamily="34" charset="0"/>
              </a:rPr>
              <a:t>l</a:t>
            </a:r>
            <a:r>
              <a:rPr lang="es-ES" sz="1500" b="0" i="0" u="none" baseline="0" dirty="0" smtClean="0">
                <a:solidFill>
                  <a:srgbClr val="002A6C"/>
                </a:solidFill>
                <a:latin typeface="Gill Sans MT" panose="020B0502020104020203" pitchFamily="34" charset="0"/>
              </a:rPr>
              <a:t>a</a:t>
            </a:r>
            <a:r>
              <a:rPr lang="es" sz="1500" b="0" i="0" u="none" baseline="0" dirty="0" smtClean="0">
                <a:solidFill>
                  <a:srgbClr val="002A6C"/>
                </a:solidFill>
                <a:latin typeface="Gill Sans MT" panose="020B0502020104020203" pitchFamily="34" charset="0"/>
              </a:rPr>
              <a:t>s </a:t>
            </a:r>
            <a:r>
              <a:rPr lang="es-ES" sz="1500" b="0" i="0" u="none" baseline="0" dirty="0" smtClean="0">
                <a:solidFill>
                  <a:srgbClr val="002A6C"/>
                </a:solidFill>
                <a:latin typeface="Gill Sans MT" panose="020B0502020104020203" pitchFamily="34" charset="0"/>
              </a:rPr>
              <a:t>clientes</a:t>
            </a:r>
            <a:r>
              <a:rPr lang="es" sz="1500" b="0" i="0" u="none" baseline="0" dirty="0" smtClean="0">
                <a:solidFill>
                  <a:srgbClr val="002A6C"/>
                </a:solidFill>
                <a:latin typeface="Gill Sans MT" panose="020B0502020104020203" pitchFamily="34" charset="0"/>
              </a:rPr>
              <a:t> </a:t>
            </a:r>
            <a:r>
              <a:rPr lang="es" sz="1500" b="0" i="0" u="none" baseline="0" dirty="0">
                <a:solidFill>
                  <a:srgbClr val="002A6C"/>
                </a:solidFill>
                <a:latin typeface="Gill Sans MT" panose="020B0502020104020203" pitchFamily="34" charset="0"/>
              </a:rPr>
              <a:t>reciben servicios apropiados cuando </a:t>
            </a:r>
            <a:r>
              <a:rPr lang="es-ES" sz="1500" b="0" i="0" u="none" baseline="0" dirty="0" smtClean="0">
                <a:solidFill>
                  <a:srgbClr val="002A6C"/>
                </a:solidFill>
                <a:latin typeface="Gill Sans MT" panose="020B0502020104020203" pitchFamily="34" charset="0"/>
              </a:rPr>
              <a:t>asisten al </a:t>
            </a:r>
            <a:r>
              <a:rPr lang="es-ES" sz="1500" dirty="0" smtClean="0">
                <a:solidFill>
                  <a:srgbClr val="002A6C"/>
                </a:solidFill>
                <a:latin typeface="Gill Sans MT" panose="020B0502020104020203" pitchFamily="34" charset="0"/>
              </a:rPr>
              <a:t>establecimiento</a:t>
            </a:r>
            <a:r>
              <a:rPr lang="es" sz="1500" b="0" i="0" u="none" baseline="0" dirty="0" smtClean="0">
                <a:solidFill>
                  <a:srgbClr val="002A6C"/>
                </a:solidFill>
                <a:latin typeface="Gill Sans MT" panose="020B0502020104020203" pitchFamily="34" charset="0"/>
              </a:rPr>
              <a:t> </a:t>
            </a:r>
            <a:r>
              <a:rPr lang="es" sz="1500" b="0" i="0" u="none" baseline="0" dirty="0">
                <a:solidFill>
                  <a:srgbClr val="002A6C"/>
                </a:solidFill>
                <a:latin typeface="Gill Sans MT" panose="020B0502020104020203" pitchFamily="34" charset="0"/>
              </a:rPr>
              <a:t>de salud</a:t>
            </a:r>
          </a:p>
        </p:txBody>
      </p:sp>
    </p:spTree>
    <p:extLst>
      <p:ext uri="{BB962C8B-B14F-4D97-AF65-F5344CB8AC3E}">
        <p14:creationId xmlns:p14="http://schemas.microsoft.com/office/powerpoint/2010/main" val="7407535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523" y="5881447"/>
            <a:ext cx="8562783" cy="830997"/>
          </a:xfrm>
          <a:prstGeom prst="rect">
            <a:avLst/>
          </a:prstGeom>
          <a:noFill/>
          <a:ln>
            <a:noFill/>
          </a:ln>
        </p:spPr>
        <p:txBody>
          <a:bodyPr wrap="square" rtlCol="0">
            <a:spAutoFit/>
          </a:bodyPr>
          <a:lstStyle/>
          <a:p>
            <a:pPr algn="ctr" rtl="0"/>
            <a:r>
              <a:rPr lang="es" sz="2400" b="0" i="0" u="none" baseline="0" dirty="0">
                <a:solidFill>
                  <a:srgbClr val="5F5F5F"/>
                </a:solidFill>
                <a:latin typeface="Gill Sans MT" panose="020B0502020104020203" pitchFamily="34" charset="0"/>
              </a:rPr>
              <a:t>¿Cuáles podrían ser las razones para cada uno de estos problemas o situaciones?</a:t>
            </a:r>
          </a:p>
        </p:txBody>
      </p:sp>
      <p:graphicFrame>
        <p:nvGraphicFramePr>
          <p:cNvPr id="7" name="Table 6" descr="Toma de decisiones en base a los datos" title="Tabla"/>
          <p:cNvGraphicFramePr>
            <a:graphicFrameLocks noGrp="1"/>
          </p:cNvGraphicFramePr>
          <p:nvPr>
            <p:extLst>
              <p:ext uri="{D42A27DB-BD31-4B8C-83A1-F6EECF244321}">
                <p14:modId xmlns:p14="http://schemas.microsoft.com/office/powerpoint/2010/main" val="3190776819"/>
              </p:ext>
            </p:extLst>
          </p:nvPr>
        </p:nvGraphicFramePr>
        <p:xfrm>
          <a:off x="366808" y="1295400"/>
          <a:ext cx="8410384" cy="4586047"/>
        </p:xfrm>
        <a:graphic>
          <a:graphicData uri="http://schemas.openxmlformats.org/drawingml/2006/table">
            <a:tbl>
              <a:tblPr firstRow="1" bandRow="1">
                <a:tableStyleId>{00A15C55-8517-42AA-B614-E9B94910E393}</a:tableStyleId>
              </a:tblPr>
              <a:tblGrid>
                <a:gridCol w="940511">
                  <a:extLst>
                    <a:ext uri="{9D8B030D-6E8A-4147-A177-3AD203B41FA5}">
                      <a16:colId xmlns:a16="http://schemas.microsoft.com/office/drawing/2014/main" val="165127433"/>
                    </a:ext>
                  </a:extLst>
                </a:gridCol>
                <a:gridCol w="1980825">
                  <a:extLst>
                    <a:ext uri="{9D8B030D-6E8A-4147-A177-3AD203B41FA5}">
                      <a16:colId xmlns:a16="http://schemas.microsoft.com/office/drawing/2014/main" val="4225921448"/>
                    </a:ext>
                  </a:extLst>
                </a:gridCol>
                <a:gridCol w="2770976">
                  <a:extLst>
                    <a:ext uri="{9D8B030D-6E8A-4147-A177-3AD203B41FA5}">
                      <a16:colId xmlns:a16="http://schemas.microsoft.com/office/drawing/2014/main" val="504412926"/>
                    </a:ext>
                  </a:extLst>
                </a:gridCol>
                <a:gridCol w="2718072">
                  <a:extLst>
                    <a:ext uri="{9D8B030D-6E8A-4147-A177-3AD203B41FA5}">
                      <a16:colId xmlns:a16="http://schemas.microsoft.com/office/drawing/2014/main" val="1449815412"/>
                    </a:ext>
                  </a:extLst>
                </a:gridCol>
              </a:tblGrid>
              <a:tr h="326467">
                <a:tc>
                  <a:txBody>
                    <a:bodyPr/>
                    <a:lstStyle/>
                    <a:p>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a:solidFill>
                            <a:srgbClr val="FFFFFF"/>
                          </a:solidFill>
                          <a:latin typeface="Gill Sans MT" panose="020B0502020104020203" pitchFamily="34" charset="0"/>
                        </a:rPr>
                        <a:t>Problema/situación</a:t>
                      </a:r>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endParaRPr lang="e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8678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300" b="0" i="0" u="none" baseline="0" dirty="0" smtClean="0">
                          <a:latin typeface="Gill Sans MT" panose="020B0502020104020203" pitchFamily="34" charset="0"/>
                        </a:rPr>
                        <a:t>Preparació</a:t>
                      </a:r>
                      <a:r>
                        <a:rPr lang="es-ES" sz="1300" b="0" i="0" u="none" baseline="0" dirty="0" smtClean="0">
                          <a:latin typeface="Gill Sans MT" panose="020B0502020104020203" pitchFamily="34" charset="0"/>
                        </a:rPr>
                        <a:t>n</a:t>
                      </a:r>
                      <a:endParaRPr lang="es" sz="1300" b="0" i="0" u="none" baseline="0" dirty="0">
                        <a:latin typeface="Gill Sans MT" panose="020B0502020104020203" pitchFamily="34" charset="0"/>
                      </a:endParaRPr>
                    </a:p>
                    <a:p>
                      <a:endParaRPr lang="e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a:latin typeface="Gill Sans MT" panose="020B0502020104020203" pitchFamily="34" charset="0"/>
                        </a:rPr>
                        <a:t>El </a:t>
                      </a:r>
                      <a:r>
                        <a:rPr lang="es-ES" sz="1400" b="0" i="0" u="none" baseline="0" dirty="0" smtClean="0">
                          <a:latin typeface="Gill Sans MT" panose="020B0502020104020203" pitchFamily="34" charset="0"/>
                        </a:rPr>
                        <a:t>establecimiento</a:t>
                      </a:r>
                      <a:r>
                        <a:rPr lang="es" sz="1400" b="0" i="0" u="none" baseline="0" dirty="0" smtClean="0">
                          <a:latin typeface="Gill Sans MT" panose="020B0502020104020203" pitchFamily="34" charset="0"/>
                        </a:rPr>
                        <a:t> </a:t>
                      </a:r>
                      <a:r>
                        <a:rPr lang="es" sz="1400" b="0" i="0" u="none" baseline="0" dirty="0">
                          <a:latin typeface="Gill Sans MT" panose="020B0502020104020203" pitchFamily="34" charset="0"/>
                        </a:rPr>
                        <a:t>de salud </a:t>
                      </a:r>
                      <a:r>
                        <a:rPr lang="es" sz="1400" b="0" i="0" u="none" baseline="0" dirty="0" smtClean="0">
                          <a:latin typeface="Gill Sans MT" panose="020B0502020104020203" pitchFamily="34" charset="0"/>
                        </a:rPr>
                        <a:t>tiene </a:t>
                      </a:r>
                      <a:r>
                        <a:rPr lang="es-ES" sz="1400" b="0" i="0" u="none" baseline="0" dirty="0" smtClean="0">
                          <a:latin typeface="Gill Sans MT" panose="020B0502020104020203" pitchFamily="34" charset="0"/>
                        </a:rPr>
                        <a:t>agotados los </a:t>
                      </a:r>
                      <a:r>
                        <a:rPr lang="es" sz="1400" b="0" i="0" u="none" baseline="0" dirty="0" smtClean="0">
                          <a:latin typeface="Gill Sans MT" panose="020B0502020104020203" pitchFamily="34" charset="0"/>
                        </a:rPr>
                        <a:t>DIUs </a:t>
                      </a:r>
                      <a:endParaRPr lang="es" sz="1400" b="0" i="0" u="none" baseline="0" dirty="0">
                        <a:latin typeface="Gill Sans MT" panose="020B0502020104020203" pitchFamily="34" charset="0"/>
                      </a:endParaRPr>
                    </a:p>
                    <a:p>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endParaRPr lang="e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654511843"/>
                  </a:ext>
                </a:extLst>
              </a:tr>
              <a:tr h="15708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a:latin typeface="Gill Sans MT" panose="020B0502020104020203" pitchFamily="34" charset="0"/>
                        </a:rPr>
                        <a:t>Utilización</a:t>
                      </a:r>
                    </a:p>
                    <a:p>
                      <a:endParaRPr lang="e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a:latin typeface="Gill Sans MT" panose="020B0502020104020203" pitchFamily="34" charset="0"/>
                        </a:rPr>
                        <a:t>El mes anterior, 75 </a:t>
                      </a:r>
                      <a:r>
                        <a:rPr lang="es" sz="1400" b="0" i="0" u="none" baseline="0" dirty="0" smtClean="0">
                          <a:latin typeface="Gill Sans MT" panose="020B0502020104020203" pitchFamily="34" charset="0"/>
                        </a:rPr>
                        <a:t>c</a:t>
                      </a:r>
                      <a:r>
                        <a:rPr lang="es-ES" sz="1400" b="0" i="0" u="none" baseline="0" dirty="0" smtClean="0">
                          <a:latin typeface="Gill Sans MT" panose="020B0502020104020203" pitchFamily="34" charset="0"/>
                        </a:rPr>
                        <a:t>l</a:t>
                      </a:r>
                      <a:r>
                        <a:rPr lang="es" sz="1400" b="0" i="0" u="none" baseline="0" dirty="0" smtClean="0">
                          <a:latin typeface="Gill Sans MT" panose="020B0502020104020203" pitchFamily="34" charset="0"/>
                        </a:rPr>
                        <a:t>ientes </a:t>
                      </a:r>
                      <a:r>
                        <a:rPr lang="es" sz="1400" b="0" i="0" u="none" baseline="0" dirty="0">
                          <a:latin typeface="Gill Sans MT" panose="020B0502020104020203" pitchFamily="34" charset="0"/>
                        </a:rPr>
                        <a:t>recibieron </a:t>
                      </a:r>
                      <a:r>
                        <a:rPr lang="es-ES" sz="1400" b="0" i="0" u="none" baseline="0" dirty="0" smtClean="0">
                          <a:latin typeface="Gill Sans MT" panose="020B0502020104020203" pitchFamily="34" charset="0"/>
                        </a:rPr>
                        <a:t>MRLD </a:t>
                      </a:r>
                      <a:r>
                        <a:rPr lang="es" sz="1400" b="0" i="0" u="none" baseline="0" dirty="0" smtClean="0">
                          <a:latin typeface="Gill Sans MT" panose="020B0502020104020203" pitchFamily="34" charset="0"/>
                        </a:rPr>
                        <a:t>en </a:t>
                      </a:r>
                      <a:r>
                        <a:rPr lang="es" sz="1400" b="0" i="0" u="none" baseline="0" dirty="0">
                          <a:latin typeface="Gill Sans MT" panose="020B0502020104020203" pitchFamily="34" charset="0"/>
                        </a:rPr>
                        <a:t>este </a:t>
                      </a:r>
                      <a:r>
                        <a:rPr lang="es-ES" sz="1400" b="0" i="0" u="none" baseline="0" dirty="0" smtClean="0">
                          <a:solidFill>
                            <a:schemeClr val="tx1"/>
                          </a:solidFill>
                          <a:latin typeface="Gill Sans MT" panose="020B0502020104020203" pitchFamily="34" charset="0"/>
                        </a:rPr>
                        <a:t>establecimiento</a:t>
                      </a:r>
                      <a:r>
                        <a:rPr lang="es" sz="1400" b="0" i="0" u="none" baseline="0" dirty="0" smtClean="0">
                          <a:solidFill>
                            <a:srgbClr val="002A6C"/>
                          </a:solidFill>
                          <a:latin typeface="Gill Sans MT" panose="020B0502020104020203" pitchFamily="34" charset="0"/>
                        </a:rPr>
                        <a:t> </a:t>
                      </a:r>
                      <a:r>
                        <a:rPr lang="es" sz="1400" b="0" i="0" u="none" baseline="0" dirty="0" smtClean="0">
                          <a:latin typeface="Gill Sans MT" panose="020B0502020104020203" pitchFamily="34" charset="0"/>
                        </a:rPr>
                        <a:t>de </a:t>
                      </a:r>
                      <a:r>
                        <a:rPr lang="es" sz="1400" b="0" i="0" u="none" baseline="0" dirty="0">
                          <a:latin typeface="Gill Sans MT" panose="020B0502020104020203" pitchFamily="34" charset="0"/>
                        </a:rPr>
                        <a:t>salud, y la tendencia aumenta, por lo que las </a:t>
                      </a:r>
                      <a:r>
                        <a:rPr lang="es" sz="1400" b="0" i="0" u="none" baseline="0" dirty="0" smtClean="0">
                          <a:latin typeface="Gill Sans MT" panose="020B0502020104020203" pitchFamily="34" charset="0"/>
                        </a:rPr>
                        <a:t>c</a:t>
                      </a:r>
                      <a:r>
                        <a:rPr lang="es-ES" sz="1400" b="0" i="0" u="none" baseline="0" dirty="0" smtClean="0">
                          <a:latin typeface="Gill Sans MT" panose="020B0502020104020203" pitchFamily="34" charset="0"/>
                        </a:rPr>
                        <a:t>l</a:t>
                      </a:r>
                      <a:r>
                        <a:rPr lang="es" sz="1400" b="0" i="0" u="none" baseline="0" dirty="0" smtClean="0">
                          <a:latin typeface="Gill Sans MT" panose="020B0502020104020203" pitchFamily="34" charset="0"/>
                        </a:rPr>
                        <a:t>ientes </a:t>
                      </a:r>
                      <a:r>
                        <a:rPr lang="es" sz="1400" b="0" i="0" u="none" baseline="0" dirty="0">
                          <a:latin typeface="Gill Sans MT" panose="020B0502020104020203" pitchFamily="34" charset="0"/>
                        </a:rPr>
                        <a:t>deben esperar un tiempo prolongado.</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endParaRPr lang="e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3397134005"/>
                  </a:ext>
                </a:extLst>
              </a:tr>
              <a:tr h="13820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a:latin typeface="Gill Sans MT" panose="020B0502020104020203" pitchFamily="34" charset="0"/>
                        </a:rPr>
                        <a:t>Cobertura</a:t>
                      </a:r>
                    </a:p>
                    <a:p>
                      <a:endParaRPr lang="e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a:latin typeface="Gill Sans MT" panose="020B0502020104020203" pitchFamily="34" charset="0"/>
                        </a:rPr>
                        <a:t>De las mujeres que dieron a luz en este </a:t>
                      </a:r>
                      <a:r>
                        <a:rPr lang="es-ES" sz="1400" b="0" i="0" u="none" baseline="0" dirty="0" smtClean="0">
                          <a:solidFill>
                            <a:schemeClr val="tx1"/>
                          </a:solidFill>
                          <a:latin typeface="Gill Sans MT" panose="020B0502020104020203" pitchFamily="34" charset="0"/>
                        </a:rPr>
                        <a:t>establecimiento</a:t>
                      </a:r>
                      <a:r>
                        <a:rPr lang="es" sz="1400" b="0" i="0" u="none" baseline="0" dirty="0" smtClean="0">
                          <a:solidFill>
                            <a:srgbClr val="002A6C"/>
                          </a:solidFill>
                          <a:latin typeface="Gill Sans MT" panose="020B0502020104020203" pitchFamily="34" charset="0"/>
                        </a:rPr>
                        <a:t> </a:t>
                      </a:r>
                      <a:r>
                        <a:rPr lang="es" sz="1400" b="0" i="0" u="none" baseline="0" dirty="0" smtClean="0">
                          <a:latin typeface="Gill Sans MT" panose="020B0502020104020203" pitchFamily="34" charset="0"/>
                        </a:rPr>
                        <a:t>de </a:t>
                      </a:r>
                      <a:r>
                        <a:rPr lang="es" sz="1400" b="0" i="0" u="none" baseline="0" dirty="0">
                          <a:latin typeface="Gill Sans MT" panose="020B0502020104020203" pitchFamily="34" charset="0"/>
                        </a:rPr>
                        <a:t>salud, </a:t>
                      </a:r>
                      <a:r>
                        <a:rPr lang="es" sz="1400" b="0" i="0" u="none" baseline="0" dirty="0" smtClean="0">
                          <a:latin typeface="Gill Sans MT" panose="020B0502020104020203" pitchFamily="34" charset="0"/>
                        </a:rPr>
                        <a:t> </a:t>
                      </a:r>
                      <a:r>
                        <a:rPr lang="es" sz="1400" b="0" i="0" u="none" baseline="0" dirty="0">
                          <a:latin typeface="Gill Sans MT" panose="020B0502020104020203" pitchFamily="34" charset="0"/>
                        </a:rPr>
                        <a:t>30% recibió </a:t>
                      </a:r>
                      <a:r>
                        <a:rPr lang="es-ES" sz="1400" b="0" i="0" u="none" baseline="0" dirty="0" smtClean="0">
                          <a:latin typeface="Gill Sans MT" panose="020B0502020104020203" pitchFamily="34" charset="0"/>
                        </a:rPr>
                        <a:t>consejería</a:t>
                      </a:r>
                      <a:r>
                        <a:rPr lang="es" sz="1400" b="0" i="0" u="none" baseline="0" dirty="0" smtClean="0">
                          <a:latin typeface="Gill Sans MT" panose="020B0502020104020203" pitchFamily="34" charset="0"/>
                        </a:rPr>
                        <a:t> </a:t>
                      </a:r>
                      <a:r>
                        <a:rPr lang="es" sz="1400" b="0" i="0" u="none" baseline="0" dirty="0">
                          <a:latin typeface="Gill Sans MT" panose="020B0502020104020203" pitchFamily="34" charset="0"/>
                        </a:rPr>
                        <a:t>sobre planificación familiar antes del alta.</a:t>
                      </a:r>
                    </a:p>
                    <a:p>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2197764180"/>
                  </a:ext>
                </a:extLst>
              </a:tr>
            </a:tbl>
          </a:graphicData>
        </a:graphic>
      </p:graphicFrame>
      <p:sp>
        <p:nvSpPr>
          <p:cNvPr id="2" name="Title 1"/>
          <p:cNvSpPr>
            <a:spLocks noGrp="1"/>
          </p:cNvSpPr>
          <p:nvPr>
            <p:ph type="title"/>
          </p:nvPr>
        </p:nvSpPr>
        <p:spPr/>
        <p:txBody>
          <a:bodyPr/>
          <a:lstStyle/>
          <a:p>
            <a:pPr rtl="0"/>
            <a:r>
              <a:rPr lang="es" b="0" i="0" u="none" baseline="0" dirty="0"/>
              <a:t>Toma de decisiones en base a los datos</a:t>
            </a:r>
            <a:endParaRPr lang="es" dirty="0"/>
          </a:p>
        </p:txBody>
      </p:sp>
    </p:spTree>
    <p:extLst>
      <p:ext uri="{BB962C8B-B14F-4D97-AF65-F5344CB8AC3E}">
        <p14:creationId xmlns:p14="http://schemas.microsoft.com/office/powerpoint/2010/main" val="986061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1977" y="5993152"/>
            <a:ext cx="8820046" cy="830997"/>
          </a:xfrm>
          <a:prstGeom prst="rect">
            <a:avLst/>
          </a:prstGeom>
          <a:noFill/>
          <a:ln>
            <a:noFill/>
          </a:ln>
        </p:spPr>
        <p:txBody>
          <a:bodyPr wrap="square" rtlCol="0">
            <a:spAutoFit/>
          </a:bodyPr>
          <a:lstStyle/>
          <a:p>
            <a:pPr algn="ctr" rtl="0"/>
            <a:r>
              <a:rPr lang="es" sz="2800" b="0" i="0" u="none" baseline="0" dirty="0">
                <a:solidFill>
                  <a:srgbClr val="5F5F5F"/>
                </a:solidFill>
                <a:latin typeface="Gill Sans MT" panose="020B0502020104020203" pitchFamily="34" charset="0"/>
              </a:rPr>
              <a:t>¿</a:t>
            </a:r>
            <a:r>
              <a:rPr lang="es" sz="2000" b="0" i="0" u="none" baseline="0" dirty="0">
                <a:solidFill>
                  <a:srgbClr val="5F5F5F"/>
                </a:solidFill>
                <a:latin typeface="Gill Sans MT" panose="020B0502020104020203" pitchFamily="34" charset="0"/>
              </a:rPr>
              <a:t>Cuáles son las acciones que el personal del </a:t>
            </a:r>
            <a:r>
              <a:rPr lang="es-ES" sz="2000" b="0" i="0" u="none" baseline="0" dirty="0" smtClean="0">
                <a:solidFill>
                  <a:srgbClr val="5F5F5F"/>
                </a:solidFill>
                <a:latin typeface="Gill Sans MT" panose="020B0502020104020203" pitchFamily="34" charset="0"/>
              </a:rPr>
              <a:t>establecimiento</a:t>
            </a:r>
            <a:r>
              <a:rPr lang="es-ES" sz="2000" b="0" i="0" u="none" dirty="0" smtClean="0">
                <a:solidFill>
                  <a:srgbClr val="5F5F5F"/>
                </a:solidFill>
                <a:latin typeface="Gill Sans MT" panose="020B0502020104020203" pitchFamily="34" charset="0"/>
              </a:rPr>
              <a:t> </a:t>
            </a:r>
            <a:r>
              <a:rPr lang="es" sz="2000" b="0" i="0" u="none" baseline="0" dirty="0" smtClean="0">
                <a:solidFill>
                  <a:srgbClr val="5F5F5F"/>
                </a:solidFill>
                <a:latin typeface="Gill Sans MT" panose="020B0502020104020203" pitchFamily="34" charset="0"/>
              </a:rPr>
              <a:t>de </a:t>
            </a:r>
            <a:r>
              <a:rPr lang="es" sz="2000" b="0" i="0" u="none" baseline="0" dirty="0">
                <a:solidFill>
                  <a:srgbClr val="5F5F5F"/>
                </a:solidFill>
                <a:latin typeface="Gill Sans MT" panose="020B0502020104020203" pitchFamily="34" charset="0"/>
              </a:rPr>
              <a:t>salud puede realizar para solucionar el problema o situación?</a:t>
            </a:r>
          </a:p>
        </p:txBody>
      </p:sp>
      <p:graphicFrame>
        <p:nvGraphicFramePr>
          <p:cNvPr id="7" name="Table 6" descr="Toma de decisiones en base a los datos" title="Tabla"/>
          <p:cNvGraphicFramePr>
            <a:graphicFrameLocks noGrp="1"/>
          </p:cNvGraphicFramePr>
          <p:nvPr>
            <p:extLst>
              <p:ext uri="{D42A27DB-BD31-4B8C-83A1-F6EECF244321}">
                <p14:modId xmlns:p14="http://schemas.microsoft.com/office/powerpoint/2010/main" val="2760855828"/>
              </p:ext>
            </p:extLst>
          </p:nvPr>
        </p:nvGraphicFramePr>
        <p:xfrm>
          <a:off x="288977" y="1143000"/>
          <a:ext cx="8566046" cy="4951806"/>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val="165127433"/>
                    </a:ext>
                  </a:extLst>
                </a:gridCol>
                <a:gridCol w="2017488">
                  <a:extLst>
                    <a:ext uri="{9D8B030D-6E8A-4147-A177-3AD203B41FA5}">
                      <a16:colId xmlns:a16="http://schemas.microsoft.com/office/drawing/2014/main" val="4225921448"/>
                    </a:ext>
                  </a:extLst>
                </a:gridCol>
                <a:gridCol w="2822262">
                  <a:extLst>
                    <a:ext uri="{9D8B030D-6E8A-4147-A177-3AD203B41FA5}">
                      <a16:colId xmlns:a16="http://schemas.microsoft.com/office/drawing/2014/main" val="504412926"/>
                    </a:ext>
                  </a:extLst>
                </a:gridCol>
                <a:gridCol w="2768378">
                  <a:extLst>
                    <a:ext uri="{9D8B030D-6E8A-4147-A177-3AD203B41FA5}">
                      <a16:colId xmlns:a16="http://schemas.microsoft.com/office/drawing/2014/main" val="1449815412"/>
                    </a:ext>
                  </a:extLst>
                </a:gridCol>
              </a:tblGrid>
              <a:tr h="293617">
                <a:tc>
                  <a:txBody>
                    <a:bodyPr/>
                    <a:lstStyle/>
                    <a:p>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a:solidFill>
                            <a:srgbClr val="FFFFFF"/>
                          </a:solidFill>
                          <a:latin typeface="Gill Sans MT" panose="020B0502020104020203" pitchFamily="34" charset="0"/>
                        </a:rPr>
                        <a:t>Problema/situación</a:t>
                      </a:r>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a:solidFill>
                            <a:srgbClr val="FFFFFF"/>
                          </a:solidFill>
                          <a:latin typeface="Gill Sans MT" panose="020B0502020104020203" pitchFamily="34" charset="0"/>
                        </a:rPr>
                        <a:t>Razones potenciales</a:t>
                      </a:r>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endParaRPr lang="e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11824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300" b="0" i="0" u="none" baseline="0" dirty="0">
                          <a:latin typeface="Gill Sans MT" panose="020B0502020104020203" pitchFamily="34" charset="0"/>
                        </a:rPr>
                        <a:t>Preparación</a:t>
                      </a:r>
                    </a:p>
                    <a:p>
                      <a:endParaRPr lang="e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smtClean="0">
                          <a:latin typeface="Gill Sans MT" panose="020B0502020104020203" pitchFamily="34" charset="0"/>
                        </a:rPr>
                        <a:t>El </a:t>
                      </a:r>
                      <a:r>
                        <a:rPr lang="es-ES" sz="1400" b="0" i="0" u="none" baseline="0" dirty="0" smtClean="0">
                          <a:latin typeface="Gill Sans MT" panose="020B0502020104020203" pitchFamily="34" charset="0"/>
                        </a:rPr>
                        <a:t>establecimiento</a:t>
                      </a:r>
                      <a:r>
                        <a:rPr lang="es" sz="1400" b="0" i="0" u="none" baseline="0" dirty="0" smtClean="0">
                          <a:latin typeface="Gill Sans MT" panose="020B0502020104020203" pitchFamily="34" charset="0"/>
                        </a:rPr>
                        <a:t> de salud tiene </a:t>
                      </a:r>
                      <a:r>
                        <a:rPr lang="es-ES" sz="1400" b="0" i="0" u="none" baseline="0" dirty="0" smtClean="0">
                          <a:latin typeface="Gill Sans MT" panose="020B0502020104020203" pitchFamily="34" charset="0"/>
                        </a:rPr>
                        <a:t>agotados los </a:t>
                      </a:r>
                      <a:r>
                        <a:rPr lang="es" sz="1400" b="0" i="0" u="none" baseline="0" dirty="0" smtClean="0">
                          <a:latin typeface="Gill Sans MT" panose="020B0502020104020203" pitchFamily="34" charset="0"/>
                        </a:rPr>
                        <a:t>DIUs </a:t>
                      </a:r>
                    </a:p>
                    <a:p>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dirty="0">
                          <a:solidFill>
                            <a:schemeClr val="tx1"/>
                          </a:solidFill>
                          <a:latin typeface="Gill Sans MT" panose="020B0502020104020203" pitchFamily="34" charset="0"/>
                        </a:rPr>
                        <a:t>Insumos no solicitados</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dirty="0">
                          <a:solidFill>
                            <a:schemeClr val="tx1"/>
                          </a:solidFill>
                          <a:latin typeface="Gill Sans MT" panose="020B0502020104020203" pitchFamily="34" charset="0"/>
                        </a:rPr>
                        <a:t>Insumos no enviados de la Oficina de Salud del Distrito</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dirty="0">
                          <a:solidFill>
                            <a:schemeClr val="tx1"/>
                          </a:solidFill>
                          <a:latin typeface="Gill Sans MT" panose="020B0502020104020203" pitchFamily="34" charset="0"/>
                        </a:rPr>
                        <a:t>Insumos no disponibles en el distrito</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endParaRPr lang="e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654511843"/>
                  </a:ext>
                </a:extLst>
              </a:tr>
              <a:tr h="18489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a:latin typeface="Gill Sans MT" panose="020B0502020104020203" pitchFamily="34" charset="0"/>
                        </a:rPr>
                        <a:t>Utilización</a:t>
                      </a:r>
                    </a:p>
                    <a:p>
                      <a:endParaRPr lang="e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a:solidFill>
                            <a:schemeClr val="tx1"/>
                          </a:solidFill>
                          <a:latin typeface="Gill Sans MT" panose="020B0502020104020203" pitchFamily="34" charset="0"/>
                        </a:rPr>
                        <a:t>El mes anterior, 75 </a:t>
                      </a:r>
                      <a:r>
                        <a:rPr lang="es" sz="1400" b="0" i="0" u="none" baseline="0" dirty="0" smtClean="0">
                          <a:solidFill>
                            <a:schemeClr val="tx1"/>
                          </a:solidFill>
                          <a:latin typeface="Gill Sans MT" panose="020B0502020104020203" pitchFamily="34" charset="0"/>
                        </a:rPr>
                        <a:t>c</a:t>
                      </a:r>
                      <a:r>
                        <a:rPr lang="es-ES" sz="1400" b="0" i="0" u="none" baseline="0" dirty="0" smtClean="0">
                          <a:solidFill>
                            <a:schemeClr val="tx1"/>
                          </a:solidFill>
                          <a:latin typeface="Gill Sans MT" panose="020B0502020104020203" pitchFamily="34" charset="0"/>
                        </a:rPr>
                        <a:t>l</a:t>
                      </a:r>
                      <a:r>
                        <a:rPr lang="es" sz="1400" b="0" i="0" u="none" baseline="0" dirty="0" smtClean="0">
                          <a:solidFill>
                            <a:schemeClr val="tx1"/>
                          </a:solidFill>
                          <a:latin typeface="Gill Sans MT" panose="020B0502020104020203" pitchFamily="34" charset="0"/>
                        </a:rPr>
                        <a:t>ientes </a:t>
                      </a:r>
                      <a:r>
                        <a:rPr lang="es" sz="1400" b="0" i="0" u="none" baseline="0" dirty="0">
                          <a:solidFill>
                            <a:schemeClr val="tx1"/>
                          </a:solidFill>
                          <a:latin typeface="Gill Sans MT" panose="020B0502020104020203" pitchFamily="34" charset="0"/>
                        </a:rPr>
                        <a:t>recibieron </a:t>
                      </a:r>
                      <a:r>
                        <a:rPr lang="es-ES" sz="1400" b="0" i="0" u="none" baseline="0" dirty="0" smtClean="0">
                          <a:solidFill>
                            <a:schemeClr val="tx1"/>
                          </a:solidFill>
                          <a:latin typeface="Gill Sans MT" panose="020B0502020104020203" pitchFamily="34" charset="0"/>
                        </a:rPr>
                        <a:t>MRLD</a:t>
                      </a:r>
                      <a:r>
                        <a:rPr lang="es" sz="1400" b="0" i="0" u="none" baseline="0" dirty="0" smtClean="0">
                          <a:solidFill>
                            <a:schemeClr val="tx1"/>
                          </a:solidFill>
                          <a:latin typeface="Gill Sans MT" panose="020B0502020104020203" pitchFamily="34" charset="0"/>
                        </a:rPr>
                        <a:t> </a:t>
                      </a:r>
                      <a:r>
                        <a:rPr lang="es" sz="1400" b="0" i="0" u="none" baseline="0" dirty="0">
                          <a:solidFill>
                            <a:schemeClr val="tx1"/>
                          </a:solidFill>
                          <a:latin typeface="Gill Sans MT" panose="020B0502020104020203" pitchFamily="34" charset="0"/>
                        </a:rPr>
                        <a:t>en este </a:t>
                      </a:r>
                      <a:r>
                        <a:rPr lang="es-ES" sz="1400" b="0" i="0" u="none" baseline="0" dirty="0" smtClean="0">
                          <a:solidFill>
                            <a:schemeClr val="tx1"/>
                          </a:solidFill>
                          <a:latin typeface="Gill Sans MT" panose="020B0502020104020203" pitchFamily="34" charset="0"/>
                        </a:rPr>
                        <a:t>establecimiento</a:t>
                      </a:r>
                      <a:r>
                        <a:rPr lang="es" sz="1400" b="0" i="0" u="none" baseline="0" dirty="0" smtClean="0">
                          <a:solidFill>
                            <a:schemeClr val="tx1"/>
                          </a:solidFill>
                          <a:latin typeface="Gill Sans MT" panose="020B0502020104020203" pitchFamily="34" charset="0"/>
                        </a:rPr>
                        <a:t> de salud</a:t>
                      </a:r>
                      <a:r>
                        <a:rPr lang="es-ES" sz="1400" b="0" i="0" u="none" baseline="0" dirty="0" smtClean="0">
                          <a:solidFill>
                            <a:schemeClr val="tx1"/>
                          </a:solidFill>
                          <a:latin typeface="Gill Sans MT" panose="020B0502020104020203" pitchFamily="34" charset="0"/>
                        </a:rPr>
                        <a:t> y la </a:t>
                      </a:r>
                      <a:r>
                        <a:rPr lang="es" sz="1400" b="0" i="0" u="none" baseline="0" dirty="0" smtClean="0">
                          <a:solidFill>
                            <a:schemeClr val="tx1"/>
                          </a:solidFill>
                          <a:latin typeface="Gill Sans MT" panose="020B0502020104020203" pitchFamily="34" charset="0"/>
                        </a:rPr>
                        <a:t>tendencia </a:t>
                      </a:r>
                      <a:r>
                        <a:rPr lang="es" sz="1400" b="0" i="0" u="none" baseline="0" dirty="0">
                          <a:solidFill>
                            <a:schemeClr val="tx1"/>
                          </a:solidFill>
                          <a:latin typeface="Gill Sans MT" panose="020B0502020104020203" pitchFamily="34" charset="0"/>
                        </a:rPr>
                        <a:t>aumenta, por lo que las </a:t>
                      </a:r>
                      <a:r>
                        <a:rPr lang="es" sz="1400" b="0" i="0" u="none" baseline="0" dirty="0" smtClean="0">
                          <a:solidFill>
                            <a:schemeClr val="tx1"/>
                          </a:solidFill>
                          <a:latin typeface="Gill Sans MT" panose="020B0502020104020203" pitchFamily="34" charset="0"/>
                        </a:rPr>
                        <a:t>c</a:t>
                      </a:r>
                      <a:r>
                        <a:rPr lang="es-ES" sz="1400" b="0" i="0" u="none" baseline="0" dirty="0" smtClean="0">
                          <a:solidFill>
                            <a:schemeClr val="tx1"/>
                          </a:solidFill>
                          <a:latin typeface="Gill Sans MT" panose="020B0502020104020203" pitchFamily="34" charset="0"/>
                        </a:rPr>
                        <a:t>l</a:t>
                      </a:r>
                      <a:r>
                        <a:rPr lang="es" sz="1400" b="0" i="0" u="none" baseline="0" dirty="0" smtClean="0">
                          <a:solidFill>
                            <a:schemeClr val="tx1"/>
                          </a:solidFill>
                          <a:latin typeface="Gill Sans MT" panose="020B0502020104020203" pitchFamily="34" charset="0"/>
                        </a:rPr>
                        <a:t>ientes </a:t>
                      </a:r>
                      <a:r>
                        <a:rPr lang="es" sz="1400" b="0" i="0" u="none" baseline="0" dirty="0">
                          <a:solidFill>
                            <a:schemeClr val="tx1"/>
                          </a:solidFill>
                          <a:latin typeface="Gill Sans MT" panose="020B0502020104020203" pitchFamily="34" charset="0"/>
                        </a:rPr>
                        <a:t>deben esperar un tiempo prolongado.</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Actividades de generación de demanda</a:t>
                      </a: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Mejora en la </a:t>
                      </a:r>
                      <a:r>
                        <a:rPr lang="es" sz="1400" b="0" i="0" u="none" baseline="0" dirty="0" smtClean="0">
                          <a:solidFill>
                            <a:schemeClr val="tx1"/>
                          </a:solidFill>
                          <a:latin typeface="Gill Sans MT" panose="020B0502020104020203" pitchFamily="34" charset="0"/>
                        </a:rPr>
                        <a:t>cons</a:t>
                      </a:r>
                      <a:r>
                        <a:rPr lang="es-ES" sz="1400" b="0" i="0" u="none" baseline="0" dirty="0" err="1" smtClean="0">
                          <a:solidFill>
                            <a:schemeClr val="tx1"/>
                          </a:solidFill>
                          <a:latin typeface="Gill Sans MT" panose="020B0502020104020203" pitchFamily="34" charset="0"/>
                        </a:rPr>
                        <a:t>ejería</a:t>
                      </a:r>
                      <a:r>
                        <a:rPr lang="es-ES" sz="1400" b="0" i="0" u="none" baseline="0" dirty="0" smtClean="0">
                          <a:solidFill>
                            <a:schemeClr val="tx1"/>
                          </a:solidFill>
                          <a:latin typeface="Gill Sans MT" panose="020B0502020104020203" pitchFamily="34" charset="0"/>
                        </a:rPr>
                        <a:t> </a:t>
                      </a:r>
                      <a:r>
                        <a:rPr lang="es" sz="1400" b="0" i="0" u="none" baseline="0" dirty="0" smtClean="0">
                          <a:solidFill>
                            <a:schemeClr val="tx1"/>
                          </a:solidFill>
                          <a:latin typeface="Gill Sans MT" panose="020B0502020104020203" pitchFamily="34" charset="0"/>
                        </a:rPr>
                        <a:t>sobre </a:t>
                      </a:r>
                      <a:r>
                        <a:rPr lang="es" sz="1400" b="0" i="0" u="none" baseline="0" dirty="0">
                          <a:solidFill>
                            <a:schemeClr val="tx1"/>
                          </a:solidFill>
                          <a:latin typeface="Gill Sans MT" panose="020B0502020104020203" pitchFamily="34" charset="0"/>
                        </a:rPr>
                        <a:t>los métodos disponibles</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endParaRPr lang="e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3397134005"/>
                  </a:ext>
                </a:extLst>
              </a:tr>
              <a:tr h="16267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a:latin typeface="Gill Sans MT" panose="020B0502020104020203" pitchFamily="34" charset="0"/>
                        </a:rPr>
                        <a:t>Cobertura</a:t>
                      </a:r>
                    </a:p>
                    <a:p>
                      <a:endParaRPr lang="e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a:solidFill>
                            <a:schemeClr val="tx1"/>
                          </a:solidFill>
                          <a:latin typeface="Gill Sans MT" panose="020B0502020104020203" pitchFamily="34" charset="0"/>
                        </a:rPr>
                        <a:t>De las mujeres que dieron a luz en este </a:t>
                      </a:r>
                      <a:r>
                        <a:rPr lang="es-ES" sz="1400" b="0" i="0" u="none" baseline="0" dirty="0" smtClean="0">
                          <a:solidFill>
                            <a:schemeClr val="tx1"/>
                          </a:solidFill>
                          <a:latin typeface="Gill Sans MT" panose="020B0502020104020203" pitchFamily="34" charset="0"/>
                        </a:rPr>
                        <a:t>establecimiento</a:t>
                      </a:r>
                      <a:r>
                        <a:rPr lang="es" sz="1400" b="0" i="0" u="none" baseline="0" dirty="0" smtClean="0">
                          <a:solidFill>
                            <a:schemeClr val="tx1"/>
                          </a:solidFill>
                          <a:latin typeface="Gill Sans MT" panose="020B0502020104020203" pitchFamily="34" charset="0"/>
                        </a:rPr>
                        <a:t> de </a:t>
                      </a:r>
                      <a:r>
                        <a:rPr lang="es" sz="1400" b="0" i="0" u="none" baseline="0" dirty="0">
                          <a:solidFill>
                            <a:schemeClr val="tx1"/>
                          </a:solidFill>
                          <a:latin typeface="Gill Sans MT" panose="020B0502020104020203" pitchFamily="34" charset="0"/>
                        </a:rPr>
                        <a:t>salud, </a:t>
                      </a:r>
                      <a:r>
                        <a:rPr lang="es" sz="1400" b="0" i="0" u="none" baseline="0" dirty="0" smtClean="0">
                          <a:solidFill>
                            <a:schemeClr val="tx1"/>
                          </a:solidFill>
                          <a:latin typeface="Gill Sans MT" panose="020B0502020104020203" pitchFamily="34" charset="0"/>
                        </a:rPr>
                        <a:t> </a:t>
                      </a:r>
                      <a:r>
                        <a:rPr lang="es" sz="1400" b="0" i="0" u="none" baseline="0" dirty="0">
                          <a:solidFill>
                            <a:schemeClr val="tx1"/>
                          </a:solidFill>
                          <a:latin typeface="Gill Sans MT" panose="020B0502020104020203" pitchFamily="34" charset="0"/>
                        </a:rPr>
                        <a:t>30% recibió </a:t>
                      </a:r>
                      <a:r>
                        <a:rPr lang="es-ES" sz="1400" b="0" i="0" u="none" baseline="0" dirty="0" smtClean="0">
                          <a:solidFill>
                            <a:schemeClr val="tx1"/>
                          </a:solidFill>
                          <a:latin typeface="Gill Sans MT" panose="020B0502020104020203" pitchFamily="34" charset="0"/>
                        </a:rPr>
                        <a:t>consejería </a:t>
                      </a:r>
                      <a:r>
                        <a:rPr lang="es" sz="1400" b="0" i="0" u="none" baseline="0" dirty="0" smtClean="0">
                          <a:solidFill>
                            <a:schemeClr val="tx1"/>
                          </a:solidFill>
                          <a:latin typeface="Gill Sans MT" panose="020B0502020104020203" pitchFamily="34" charset="0"/>
                        </a:rPr>
                        <a:t>sobre </a:t>
                      </a:r>
                      <a:r>
                        <a:rPr lang="es" sz="1400" b="0" i="0" u="none" baseline="0" dirty="0">
                          <a:solidFill>
                            <a:schemeClr val="tx1"/>
                          </a:solidFill>
                          <a:latin typeface="Gill Sans MT" panose="020B0502020104020203" pitchFamily="34" charset="0"/>
                        </a:rPr>
                        <a:t>planificación familiar antes del alta.</a:t>
                      </a:r>
                    </a:p>
                    <a:p>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No se asignó personal a la </a:t>
                      </a:r>
                      <a:r>
                        <a:rPr lang="es-ES" sz="1400" b="0" i="0" u="none" baseline="0" dirty="0" smtClean="0">
                          <a:solidFill>
                            <a:schemeClr val="tx1"/>
                          </a:solidFill>
                          <a:latin typeface="Gill Sans MT" panose="020B0502020104020203" pitchFamily="34" charset="0"/>
                        </a:rPr>
                        <a:t>consejería</a:t>
                      </a:r>
                      <a:endParaRPr lang="es" sz="1400" b="0" i="0" u="none" baseline="0" dirty="0">
                        <a:solidFill>
                          <a:schemeClr val="tx1"/>
                        </a:solidFill>
                        <a:latin typeface="Gill Sans MT" panose="020B0502020104020203" pitchFamily="34" charset="0"/>
                      </a:endParaRP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No hay un procedimiento de </a:t>
                      </a:r>
                      <a:r>
                        <a:rPr lang="es-ES" sz="1400" b="0" i="0" u="none" baseline="0" dirty="0" smtClean="0">
                          <a:solidFill>
                            <a:schemeClr val="tx1"/>
                          </a:solidFill>
                          <a:latin typeface="Gill Sans MT" panose="020B0502020104020203" pitchFamily="34" charset="0"/>
                        </a:rPr>
                        <a:t>consejería</a:t>
                      </a:r>
                      <a:endParaRPr lang="es" sz="1400" b="0" i="0" u="none" baseline="0" dirty="0">
                        <a:solidFill>
                          <a:schemeClr val="tx1"/>
                        </a:solidFill>
                        <a:latin typeface="Gill Sans MT" panose="020B0502020104020203" pitchFamily="34" charset="0"/>
                      </a:endParaRP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El personal no tiene tiempo suficiente para la </a:t>
                      </a:r>
                      <a:r>
                        <a:rPr lang="es-ES" sz="1400" b="0" i="0" u="none" baseline="0" dirty="0" smtClean="0">
                          <a:solidFill>
                            <a:schemeClr val="tx1"/>
                          </a:solidFill>
                          <a:latin typeface="Gill Sans MT" panose="020B0502020104020203" pitchFamily="34" charset="0"/>
                        </a:rPr>
                        <a:t>consejería</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2197764180"/>
                  </a:ext>
                </a:extLst>
              </a:tr>
            </a:tbl>
          </a:graphicData>
        </a:graphic>
      </p:graphicFrame>
      <p:sp>
        <p:nvSpPr>
          <p:cNvPr id="2" name="Title 1"/>
          <p:cNvSpPr>
            <a:spLocks noGrp="1"/>
          </p:cNvSpPr>
          <p:nvPr>
            <p:ph type="title"/>
          </p:nvPr>
        </p:nvSpPr>
        <p:spPr/>
        <p:txBody>
          <a:bodyPr/>
          <a:lstStyle/>
          <a:p>
            <a:pPr rtl="0"/>
            <a:r>
              <a:rPr lang="es" b="0" i="0" u="none" baseline="0" dirty="0"/>
              <a:t>Toma de decisiones en base a los datos</a:t>
            </a:r>
            <a:endParaRPr lang="es" dirty="0"/>
          </a:p>
        </p:txBody>
      </p:sp>
    </p:spTree>
    <p:extLst>
      <p:ext uri="{BB962C8B-B14F-4D97-AF65-F5344CB8AC3E}">
        <p14:creationId xmlns:p14="http://schemas.microsoft.com/office/powerpoint/2010/main" val="864326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Toma de decisiones en base a los datos" title="Tabla"/>
          <p:cNvGraphicFramePr>
            <a:graphicFrameLocks noGrp="1"/>
          </p:cNvGraphicFramePr>
          <p:nvPr>
            <p:extLst>
              <p:ext uri="{D42A27DB-BD31-4B8C-83A1-F6EECF244321}">
                <p14:modId xmlns:p14="http://schemas.microsoft.com/office/powerpoint/2010/main" val="2265347876"/>
              </p:ext>
            </p:extLst>
          </p:nvPr>
        </p:nvGraphicFramePr>
        <p:xfrm>
          <a:off x="288977" y="1295400"/>
          <a:ext cx="8566045" cy="4968240"/>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val="165127433"/>
                    </a:ext>
                  </a:extLst>
                </a:gridCol>
                <a:gridCol w="2017487">
                  <a:extLst>
                    <a:ext uri="{9D8B030D-6E8A-4147-A177-3AD203B41FA5}">
                      <a16:colId xmlns:a16="http://schemas.microsoft.com/office/drawing/2014/main" val="4225921448"/>
                    </a:ext>
                  </a:extLst>
                </a:gridCol>
                <a:gridCol w="2822262">
                  <a:extLst>
                    <a:ext uri="{9D8B030D-6E8A-4147-A177-3AD203B41FA5}">
                      <a16:colId xmlns:a16="http://schemas.microsoft.com/office/drawing/2014/main" val="504412926"/>
                    </a:ext>
                  </a:extLst>
                </a:gridCol>
                <a:gridCol w="2768378">
                  <a:extLst>
                    <a:ext uri="{9D8B030D-6E8A-4147-A177-3AD203B41FA5}">
                      <a16:colId xmlns:a16="http://schemas.microsoft.com/office/drawing/2014/main" val="1449815412"/>
                    </a:ext>
                  </a:extLst>
                </a:gridCol>
              </a:tblGrid>
              <a:tr h="278266">
                <a:tc>
                  <a:txBody>
                    <a:bodyPr/>
                    <a:lstStyle/>
                    <a:p>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a:solidFill>
                            <a:srgbClr val="FFFFFF"/>
                          </a:solidFill>
                          <a:latin typeface="Gill Sans MT" panose="020B0502020104020203" pitchFamily="34" charset="0"/>
                        </a:rPr>
                        <a:t>Problema/situación</a:t>
                      </a:r>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a:solidFill>
                            <a:srgbClr val="FFFFFF"/>
                          </a:solidFill>
                          <a:latin typeface="Gill Sans MT" panose="020B0502020104020203" pitchFamily="34" charset="0"/>
                        </a:rPr>
                        <a:t>Razones potenciales</a:t>
                      </a:r>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a:solidFill>
                            <a:srgbClr val="FFFFFF"/>
                          </a:solidFill>
                          <a:latin typeface="Gill Sans MT" panose="020B0502020104020203" pitchFamily="34" charset="0"/>
                        </a:rPr>
                        <a:t>Acciones</a:t>
                      </a:r>
                      <a:endParaRPr lang="e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1121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300" b="0" i="0" u="none" baseline="0" dirty="0">
                          <a:latin typeface="Gill Sans MT" panose="020B0502020104020203" pitchFamily="34" charset="0"/>
                        </a:rPr>
                        <a:t>Preparación</a:t>
                      </a:r>
                    </a:p>
                    <a:p>
                      <a:endParaRPr lang="es" sz="1300" baseline="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a:latin typeface="Gill Sans MT" panose="020B0502020104020203" pitchFamily="34" charset="0"/>
                        </a:rPr>
                        <a:t>El </a:t>
                      </a:r>
                      <a:r>
                        <a:rPr lang="es-ES" sz="1400" b="0" i="0" u="none" baseline="0" dirty="0" smtClean="0">
                          <a:latin typeface="Gill Sans MT" panose="020B0502020104020203" pitchFamily="34" charset="0"/>
                        </a:rPr>
                        <a:t>establecimiento </a:t>
                      </a:r>
                      <a:r>
                        <a:rPr lang="es" sz="1400" b="0" i="0" u="none" baseline="0" dirty="0" smtClean="0">
                          <a:latin typeface="Gill Sans MT" panose="020B0502020104020203" pitchFamily="34" charset="0"/>
                        </a:rPr>
                        <a:t>de </a:t>
                      </a:r>
                      <a:r>
                        <a:rPr lang="es" sz="1400" b="0" i="0" u="none" baseline="0" dirty="0">
                          <a:latin typeface="Gill Sans MT" panose="020B0502020104020203" pitchFamily="34" charset="0"/>
                        </a:rPr>
                        <a:t>salud tiene </a:t>
                      </a:r>
                      <a:r>
                        <a:rPr lang="es-ES" sz="1400" b="0" i="0" u="none" baseline="0" dirty="0" smtClean="0">
                          <a:latin typeface="Gill Sans MT" panose="020B0502020104020203" pitchFamily="34" charset="0"/>
                        </a:rPr>
                        <a:t>agotados los </a:t>
                      </a:r>
                      <a:r>
                        <a:rPr lang="es" sz="1400" b="0" i="0" u="none" baseline="0" dirty="0" smtClean="0">
                          <a:latin typeface="Gill Sans MT" panose="020B0502020104020203" pitchFamily="34" charset="0"/>
                        </a:rPr>
                        <a:t>DIUs </a:t>
                      </a:r>
                      <a:endParaRPr lang="es" sz="1400" b="0" i="0" u="none" baseline="0" dirty="0">
                        <a:latin typeface="Gill Sans MT" panose="020B0502020104020203" pitchFamily="34" charset="0"/>
                      </a:endParaRPr>
                    </a:p>
                    <a:p>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a:solidFill>
                            <a:schemeClr val="tx1"/>
                          </a:solidFill>
                          <a:latin typeface="Gill Sans MT" panose="020B0502020104020203" pitchFamily="34" charset="0"/>
                        </a:rPr>
                        <a:t>Insumos no solicitados</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a:solidFill>
                            <a:schemeClr val="tx1"/>
                          </a:solidFill>
                          <a:latin typeface="Gill Sans MT" panose="020B0502020104020203" pitchFamily="34" charset="0"/>
                        </a:rPr>
                        <a:t>Insumos no enviados de la Oficina de Salud del Distrito</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a:solidFill>
                            <a:schemeClr val="tx1"/>
                          </a:solidFill>
                          <a:latin typeface="Gill Sans MT" panose="020B0502020104020203" pitchFamily="34" charset="0"/>
                        </a:rPr>
                        <a:t>Insumos no disponibles en el distrito</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lgn="l" rtl="0">
                        <a:buFont typeface="Arial" panose="020B0604020202020204" pitchFamily="34" charset="0"/>
                        <a:buChar char="•"/>
                      </a:pPr>
                      <a:r>
                        <a:rPr lang="es" sz="1400" b="0" i="0" u="none" baseline="0">
                          <a:solidFill>
                            <a:schemeClr val="tx1"/>
                          </a:solidFill>
                          <a:latin typeface="Gill Sans MT" panose="020B0502020104020203" pitchFamily="34" charset="0"/>
                        </a:rPr>
                        <a:t>Volver a solicitar insumos</a:t>
                      </a:r>
                    </a:p>
                    <a:p>
                      <a:pPr marL="109538" indent="-109538" algn="l" rtl="0">
                        <a:buFont typeface="Arial" panose="020B0604020202020204" pitchFamily="34" charset="0"/>
                        <a:buChar char="•"/>
                      </a:pPr>
                      <a:r>
                        <a:rPr lang="es" sz="1400" b="0" i="0" u="none" baseline="0">
                          <a:solidFill>
                            <a:schemeClr val="tx1"/>
                          </a:solidFill>
                          <a:latin typeface="Gill Sans MT" panose="020B0502020104020203" pitchFamily="34" charset="0"/>
                        </a:rPr>
                        <a:t>Consultar con la Oficina de Salud del Distrito sobre el transporte</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a:solidFill>
                            <a:schemeClr val="tx1"/>
                          </a:solidFill>
                          <a:latin typeface="Gill Sans MT" panose="020B0502020104020203" pitchFamily="34" charset="0"/>
                        </a:rPr>
                        <a:t>Consultar con la Oficina de Salud del Distrito sobre las necesidades de insumos </a:t>
                      </a:r>
                      <a:endParaRPr lang="e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654511843"/>
                  </a:ext>
                </a:extLst>
              </a:tr>
              <a:tr h="10978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a:latin typeface="Gill Sans MT" panose="020B0502020104020203" pitchFamily="34" charset="0"/>
                        </a:rPr>
                        <a:t>Utilización</a:t>
                      </a:r>
                    </a:p>
                    <a:p>
                      <a:endParaRPr lang="e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a:latin typeface="Gill Sans MT" panose="020B0502020104020203" pitchFamily="34" charset="0"/>
                        </a:rPr>
                        <a:t>El mes anterior, 75 pacientes </a:t>
                      </a:r>
                      <a:r>
                        <a:rPr lang="es" sz="1400" b="0" i="0" u="none" baseline="0" dirty="0" smtClean="0">
                          <a:latin typeface="Gill Sans MT" panose="020B0502020104020203" pitchFamily="34" charset="0"/>
                        </a:rPr>
                        <a:t>recibieron</a:t>
                      </a:r>
                      <a:r>
                        <a:rPr lang="es-ES" sz="1400" b="0" i="0" u="none" baseline="0" dirty="0" smtClean="0">
                          <a:latin typeface="Gill Sans MT" panose="020B0502020104020203" pitchFamily="34" charset="0"/>
                        </a:rPr>
                        <a:t> MRLD </a:t>
                      </a:r>
                      <a:r>
                        <a:rPr lang="es" sz="1400" b="0" i="0" u="none" baseline="0" dirty="0" smtClean="0">
                          <a:latin typeface="Gill Sans MT" panose="020B0502020104020203" pitchFamily="34" charset="0"/>
                        </a:rPr>
                        <a:t>en este</a:t>
                      </a:r>
                      <a:r>
                        <a:rPr lang="es-ES" sz="1400" b="0" i="0" u="none" baseline="0" dirty="0" smtClean="0">
                          <a:latin typeface="Gill Sans MT" panose="020B0502020104020203" pitchFamily="34" charset="0"/>
                        </a:rPr>
                        <a:t> establecimiento </a:t>
                      </a:r>
                      <a:r>
                        <a:rPr lang="es" sz="1400" b="0" i="0" u="none" baseline="0" dirty="0" smtClean="0">
                          <a:latin typeface="Gill Sans MT" panose="020B0502020104020203" pitchFamily="34" charset="0"/>
                        </a:rPr>
                        <a:t>de </a:t>
                      </a:r>
                      <a:r>
                        <a:rPr lang="es" sz="1400" b="0" i="0" u="none" baseline="0" dirty="0">
                          <a:latin typeface="Gill Sans MT" panose="020B0502020104020203" pitchFamily="34" charset="0"/>
                        </a:rPr>
                        <a:t>salud, y la tendencia aumenta, por lo que las </a:t>
                      </a:r>
                      <a:r>
                        <a:rPr lang="es" sz="1400" b="0" i="0" u="none" baseline="0" dirty="0" smtClean="0">
                          <a:latin typeface="Gill Sans MT" panose="020B0502020104020203" pitchFamily="34" charset="0"/>
                        </a:rPr>
                        <a:t>c</a:t>
                      </a:r>
                      <a:r>
                        <a:rPr lang="es-ES" sz="1400" b="0" i="0" u="none" baseline="0" dirty="0" smtClean="0">
                          <a:latin typeface="Gill Sans MT" panose="020B0502020104020203" pitchFamily="34" charset="0"/>
                        </a:rPr>
                        <a:t>l</a:t>
                      </a:r>
                      <a:r>
                        <a:rPr lang="es" sz="1400" b="0" i="0" u="none" baseline="0" dirty="0" smtClean="0">
                          <a:latin typeface="Gill Sans MT" panose="020B0502020104020203" pitchFamily="34" charset="0"/>
                        </a:rPr>
                        <a:t>ientes </a:t>
                      </a:r>
                      <a:r>
                        <a:rPr lang="es" sz="1400" b="0" i="0" u="none" baseline="0" dirty="0">
                          <a:latin typeface="Gill Sans MT" panose="020B0502020104020203" pitchFamily="34" charset="0"/>
                        </a:rPr>
                        <a:t>deben esperar un tiempo prolongado.</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Actividades de generación de demanda</a:t>
                      </a: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Mejora en la </a:t>
                      </a:r>
                      <a:r>
                        <a:rPr lang="es-ES" sz="1400" b="0" i="0" u="none" baseline="0" dirty="0" smtClean="0">
                          <a:solidFill>
                            <a:schemeClr val="tx1"/>
                          </a:solidFill>
                          <a:latin typeface="Gill Sans MT" panose="020B0502020104020203" pitchFamily="34" charset="0"/>
                        </a:rPr>
                        <a:t>consejería</a:t>
                      </a:r>
                      <a:r>
                        <a:rPr lang="es" sz="1400" b="0" i="0" u="none" baseline="0" dirty="0" smtClean="0">
                          <a:solidFill>
                            <a:schemeClr val="tx1"/>
                          </a:solidFill>
                          <a:latin typeface="Gill Sans MT" panose="020B0502020104020203" pitchFamily="34" charset="0"/>
                        </a:rPr>
                        <a:t> </a:t>
                      </a:r>
                      <a:r>
                        <a:rPr lang="es" sz="1400" b="0" i="0" u="none" baseline="0" dirty="0">
                          <a:solidFill>
                            <a:schemeClr val="tx1"/>
                          </a:solidFill>
                          <a:latin typeface="Gill Sans MT" panose="020B0502020104020203" pitchFamily="34" charset="0"/>
                        </a:rPr>
                        <a:t>sobre los métodos disponibles</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Asignar más personal a la capacitación</a:t>
                      </a: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Solicitar más insumos</a:t>
                      </a: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Liberar tiempo del personal para que pueda insertar los </a:t>
                      </a:r>
                      <a:r>
                        <a:rPr lang="es-ES" sz="1400" b="0" i="0" u="none" baseline="0" dirty="0" smtClean="0">
                          <a:solidFill>
                            <a:schemeClr val="tx1"/>
                          </a:solidFill>
                          <a:latin typeface="Gill Sans MT" panose="020B0502020104020203" pitchFamily="34" charset="0"/>
                        </a:rPr>
                        <a:t>MRLD, delegando algunas  </a:t>
                      </a:r>
                      <a:r>
                        <a:rPr lang="es" sz="1400" b="0" i="0" u="none" baseline="0" dirty="0" smtClean="0">
                          <a:solidFill>
                            <a:schemeClr val="tx1"/>
                          </a:solidFill>
                          <a:latin typeface="Gill Sans MT" panose="020B0502020104020203" pitchFamily="34" charset="0"/>
                        </a:rPr>
                        <a:t> responsabilidades </a:t>
                      </a:r>
                      <a:r>
                        <a:rPr lang="es" sz="1400" b="0" i="0" u="none" baseline="0" dirty="0">
                          <a:solidFill>
                            <a:schemeClr val="tx1"/>
                          </a:solidFill>
                          <a:latin typeface="Gill Sans MT" panose="020B0502020104020203" pitchFamily="34" charset="0"/>
                        </a:rPr>
                        <a:t>a otros miembros del personal</a:t>
                      </a:r>
                      <a:endParaRPr lang="e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3397134005"/>
                  </a:ext>
                </a:extLst>
              </a:tr>
              <a:tr h="10978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a:latin typeface="Gill Sans MT" panose="020B0502020104020203" pitchFamily="34" charset="0"/>
                        </a:rPr>
                        <a:t>Cobertura</a:t>
                      </a:r>
                    </a:p>
                    <a:p>
                      <a:endParaRPr lang="es" sz="140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 sz="1400" b="0" i="0" u="none" baseline="0" dirty="0">
                          <a:latin typeface="Gill Sans MT" panose="020B0502020104020203" pitchFamily="34" charset="0"/>
                        </a:rPr>
                        <a:t>De las mujeres que dieron a luz en este </a:t>
                      </a:r>
                      <a:r>
                        <a:rPr lang="es-ES" sz="1400" b="0" i="0" u="none" baseline="0" dirty="0" smtClean="0">
                          <a:latin typeface="Gill Sans MT" panose="020B0502020104020203" pitchFamily="34" charset="0"/>
                        </a:rPr>
                        <a:t>establecimiento</a:t>
                      </a:r>
                      <a:r>
                        <a:rPr lang="es" sz="1400" b="0" i="0" u="none" baseline="0" dirty="0" smtClean="0">
                          <a:latin typeface="Gill Sans MT" panose="020B0502020104020203" pitchFamily="34" charset="0"/>
                        </a:rPr>
                        <a:t> </a:t>
                      </a:r>
                      <a:r>
                        <a:rPr lang="es" sz="1400" b="0" i="0" u="none" baseline="0" dirty="0">
                          <a:latin typeface="Gill Sans MT" panose="020B0502020104020203" pitchFamily="34" charset="0"/>
                        </a:rPr>
                        <a:t>de salud, </a:t>
                      </a:r>
                      <a:r>
                        <a:rPr lang="es-ES" sz="1400" b="0" i="0" u="none" baseline="0" dirty="0" smtClean="0">
                          <a:latin typeface="Gill Sans MT" panose="020B0502020104020203" pitchFamily="34" charset="0"/>
                        </a:rPr>
                        <a:t> </a:t>
                      </a:r>
                      <a:r>
                        <a:rPr lang="es" sz="1400" b="0" i="0" u="none" baseline="0" dirty="0" smtClean="0">
                          <a:latin typeface="Gill Sans MT" panose="020B0502020104020203" pitchFamily="34" charset="0"/>
                        </a:rPr>
                        <a:t>30</a:t>
                      </a:r>
                      <a:r>
                        <a:rPr lang="es" sz="1400" b="0" i="0" u="none" baseline="0" dirty="0">
                          <a:latin typeface="Gill Sans MT" panose="020B0502020104020203" pitchFamily="34" charset="0"/>
                        </a:rPr>
                        <a:t>% recibió </a:t>
                      </a:r>
                      <a:r>
                        <a:rPr lang="es" sz="1400" b="0" i="0" u="none" baseline="0" dirty="0" smtClean="0">
                          <a:latin typeface="Gill Sans MT" panose="020B0502020104020203" pitchFamily="34" charset="0"/>
                        </a:rPr>
                        <a:t>con</a:t>
                      </a:r>
                      <a:r>
                        <a:rPr lang="es-ES" sz="1400" b="0" i="0" u="none" baseline="0" dirty="0" err="1" smtClean="0">
                          <a:latin typeface="Gill Sans MT" panose="020B0502020104020203" pitchFamily="34" charset="0"/>
                        </a:rPr>
                        <a:t>sejería</a:t>
                      </a:r>
                      <a:r>
                        <a:rPr lang="es-ES" sz="1400" b="0" i="0" u="none" baseline="0" dirty="0" smtClean="0">
                          <a:latin typeface="Gill Sans MT" panose="020B0502020104020203" pitchFamily="34" charset="0"/>
                        </a:rPr>
                        <a:t> </a:t>
                      </a:r>
                      <a:r>
                        <a:rPr lang="es" sz="1400" b="0" i="0" u="none" baseline="0" dirty="0" smtClean="0">
                          <a:latin typeface="Gill Sans MT" panose="020B0502020104020203" pitchFamily="34" charset="0"/>
                        </a:rPr>
                        <a:t>sobre </a:t>
                      </a:r>
                      <a:r>
                        <a:rPr lang="es" sz="1400" b="0" i="0" u="none" baseline="0" dirty="0">
                          <a:latin typeface="Gill Sans MT" panose="020B0502020104020203" pitchFamily="34" charset="0"/>
                        </a:rPr>
                        <a:t>planificación familiar antes del alta.</a:t>
                      </a:r>
                    </a:p>
                    <a:p>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No se asignó personal a la </a:t>
                      </a:r>
                      <a:r>
                        <a:rPr lang="es-ES" sz="1400" b="0" i="0" u="none" baseline="0" dirty="0" smtClean="0">
                          <a:solidFill>
                            <a:schemeClr val="tx1"/>
                          </a:solidFill>
                          <a:latin typeface="Gill Sans MT" panose="020B0502020104020203" pitchFamily="34" charset="0"/>
                        </a:rPr>
                        <a:t>consejería</a:t>
                      </a:r>
                      <a:endParaRPr lang="es" sz="1400" b="0" i="0" u="none" baseline="0" dirty="0">
                        <a:solidFill>
                          <a:schemeClr val="tx1"/>
                        </a:solidFill>
                        <a:latin typeface="Gill Sans MT" panose="020B0502020104020203" pitchFamily="34" charset="0"/>
                      </a:endParaRP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No hay un procedimiento de </a:t>
                      </a:r>
                      <a:r>
                        <a:rPr lang="es-ES" sz="1400" b="0" i="0" u="none" baseline="0" dirty="0" smtClean="0">
                          <a:solidFill>
                            <a:schemeClr val="tx1"/>
                          </a:solidFill>
                          <a:latin typeface="Gill Sans MT" panose="020B0502020104020203" pitchFamily="34" charset="0"/>
                        </a:rPr>
                        <a:t>consejería</a:t>
                      </a:r>
                      <a:endParaRPr lang="es" sz="1400" b="0" i="0" u="none" baseline="0" dirty="0">
                        <a:solidFill>
                          <a:schemeClr val="tx1"/>
                        </a:solidFill>
                        <a:latin typeface="Gill Sans MT" panose="020B0502020104020203" pitchFamily="34" charset="0"/>
                      </a:endParaRP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El personal no tiene tiempo suficiente para la </a:t>
                      </a:r>
                      <a:r>
                        <a:rPr lang="es-ES" sz="1400" b="0" i="0" u="none" baseline="0" dirty="0" smtClean="0">
                          <a:solidFill>
                            <a:schemeClr val="tx1"/>
                          </a:solidFill>
                          <a:latin typeface="Gill Sans MT" panose="020B0502020104020203" pitchFamily="34" charset="0"/>
                        </a:rPr>
                        <a:t>consejería</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dirty="0">
                          <a:solidFill>
                            <a:schemeClr val="tx1"/>
                          </a:solidFill>
                          <a:latin typeface="Gill Sans MT" panose="020B0502020104020203" pitchFamily="34" charset="0"/>
                        </a:rPr>
                        <a:t>Designar personal responsable de la </a:t>
                      </a:r>
                      <a:r>
                        <a:rPr lang="es-ES" sz="1400" b="0" i="0" u="none" baseline="0" dirty="0" smtClean="0">
                          <a:solidFill>
                            <a:schemeClr val="tx1"/>
                          </a:solidFill>
                          <a:latin typeface="Gill Sans MT" panose="020B0502020104020203" pitchFamily="34" charset="0"/>
                        </a:rPr>
                        <a:t>consejería </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dirty="0" smtClean="0">
                          <a:solidFill>
                            <a:schemeClr val="tx1"/>
                          </a:solidFill>
                          <a:latin typeface="Gill Sans MT" panose="020B0502020104020203" pitchFamily="34" charset="0"/>
                        </a:rPr>
                        <a:t>Desarrollar </a:t>
                      </a:r>
                      <a:r>
                        <a:rPr lang="es" sz="1400" b="0" i="0" u="none" baseline="0" dirty="0">
                          <a:solidFill>
                            <a:schemeClr val="tx1"/>
                          </a:solidFill>
                          <a:latin typeface="Gill Sans MT" panose="020B0502020104020203" pitchFamily="34" charset="0"/>
                        </a:rPr>
                        <a:t>un procedimiento de </a:t>
                      </a:r>
                      <a:r>
                        <a:rPr lang="es-ES" sz="1400" b="0" i="0" u="none" baseline="0" dirty="0" smtClean="0">
                          <a:solidFill>
                            <a:schemeClr val="tx1"/>
                          </a:solidFill>
                          <a:latin typeface="Gill Sans MT" panose="020B0502020104020203" pitchFamily="34" charset="0"/>
                        </a:rPr>
                        <a:t>consejería </a:t>
                      </a:r>
                      <a:endParaRPr lang="es" sz="1400" b="0" i="0" u="none" baseline="0" dirty="0">
                        <a:solidFill>
                          <a:schemeClr val="tx1"/>
                        </a:solidFill>
                        <a:latin typeface="Gill Sans MT" panose="020B0502020104020203" pitchFamily="34" charset="0"/>
                      </a:endParaRP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dirty="0">
                          <a:solidFill>
                            <a:schemeClr val="tx1"/>
                          </a:solidFill>
                          <a:latin typeface="Gill Sans MT" panose="020B0502020104020203" pitchFamily="34" charset="0"/>
                        </a:rPr>
                        <a:t>Asignar la responsabilidad </a:t>
                      </a:r>
                      <a:r>
                        <a:rPr lang="es-ES" sz="1400" b="0" i="0" u="none" baseline="0" dirty="0" smtClean="0">
                          <a:solidFill>
                            <a:schemeClr val="tx1"/>
                          </a:solidFill>
                          <a:latin typeface="Gill Sans MT" panose="020B0502020104020203" pitchFamily="34" charset="0"/>
                        </a:rPr>
                        <a:t>de consejería </a:t>
                      </a:r>
                      <a:r>
                        <a:rPr lang="es" sz="1400" b="0" i="0" u="none" baseline="0" dirty="0" smtClean="0">
                          <a:solidFill>
                            <a:schemeClr val="tx1"/>
                          </a:solidFill>
                          <a:latin typeface="Gill Sans MT" panose="020B0502020104020203" pitchFamily="34" charset="0"/>
                        </a:rPr>
                        <a:t>a </a:t>
                      </a:r>
                      <a:r>
                        <a:rPr lang="es" sz="1400" b="0" i="0" u="none" baseline="0" dirty="0">
                          <a:solidFill>
                            <a:schemeClr val="tx1"/>
                          </a:solidFill>
                          <a:latin typeface="Gill Sans MT" panose="020B0502020104020203" pitchFamily="34" charset="0"/>
                        </a:rPr>
                        <a:t>otros miembros del personal</a:t>
                      </a:r>
                    </a:p>
                  </a:txBody>
                  <a:tcPr marL="68580" marR="68580" marT="34290" marB="34290">
                    <a:noFill/>
                  </a:tcPr>
                </a:tc>
                <a:extLst>
                  <a:ext uri="{0D108BD9-81ED-4DB2-BD59-A6C34878D82A}">
                    <a16:rowId xmlns:a16="http://schemas.microsoft.com/office/drawing/2014/main" val="2197764180"/>
                  </a:ext>
                </a:extLst>
              </a:tr>
            </a:tbl>
          </a:graphicData>
        </a:graphic>
      </p:graphicFrame>
      <p:sp>
        <p:nvSpPr>
          <p:cNvPr id="2" name="Title 1"/>
          <p:cNvSpPr>
            <a:spLocks noGrp="1"/>
          </p:cNvSpPr>
          <p:nvPr>
            <p:ph type="title"/>
          </p:nvPr>
        </p:nvSpPr>
        <p:spPr/>
        <p:txBody>
          <a:bodyPr/>
          <a:lstStyle/>
          <a:p>
            <a:pPr rtl="0"/>
            <a:r>
              <a:rPr lang="es" b="0" i="0" u="none" baseline="0" dirty="0"/>
              <a:t>Toma de decisiones en base a los datos</a:t>
            </a:r>
            <a:endParaRPr lang="es" dirty="0"/>
          </a:p>
        </p:txBody>
      </p:sp>
    </p:spTree>
    <p:extLst>
      <p:ext uri="{BB962C8B-B14F-4D97-AF65-F5344CB8AC3E}">
        <p14:creationId xmlns:p14="http://schemas.microsoft.com/office/powerpoint/2010/main" val="159759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Toma de decisiones en base a los datos (cont.)" title="Tabla"/>
          <p:cNvGraphicFramePr>
            <a:graphicFrameLocks noGrp="1"/>
          </p:cNvGraphicFramePr>
          <p:nvPr>
            <p:extLst>
              <p:ext uri="{D42A27DB-BD31-4B8C-83A1-F6EECF244321}">
                <p14:modId xmlns:p14="http://schemas.microsoft.com/office/powerpoint/2010/main" val="1665602220"/>
              </p:ext>
            </p:extLst>
          </p:nvPr>
        </p:nvGraphicFramePr>
        <p:xfrm>
          <a:off x="262819" y="1479493"/>
          <a:ext cx="8566045" cy="3410712"/>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val="165127433"/>
                    </a:ext>
                  </a:extLst>
                </a:gridCol>
                <a:gridCol w="2017487">
                  <a:extLst>
                    <a:ext uri="{9D8B030D-6E8A-4147-A177-3AD203B41FA5}">
                      <a16:colId xmlns:a16="http://schemas.microsoft.com/office/drawing/2014/main" val="4225921448"/>
                    </a:ext>
                  </a:extLst>
                </a:gridCol>
                <a:gridCol w="2822262">
                  <a:extLst>
                    <a:ext uri="{9D8B030D-6E8A-4147-A177-3AD203B41FA5}">
                      <a16:colId xmlns:a16="http://schemas.microsoft.com/office/drawing/2014/main" val="504412926"/>
                    </a:ext>
                  </a:extLst>
                </a:gridCol>
                <a:gridCol w="2768378">
                  <a:extLst>
                    <a:ext uri="{9D8B030D-6E8A-4147-A177-3AD203B41FA5}">
                      <a16:colId xmlns:a16="http://schemas.microsoft.com/office/drawing/2014/main" val="1449815412"/>
                    </a:ext>
                  </a:extLst>
                </a:gridCol>
              </a:tblGrid>
              <a:tr h="282319">
                <a:tc>
                  <a:txBody>
                    <a:bodyPr/>
                    <a:lstStyle/>
                    <a:p>
                      <a:pPr algn="ctr" rtl="0"/>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a:solidFill>
                            <a:srgbClr val="FFFFFF"/>
                          </a:solidFill>
                          <a:latin typeface="Gill Sans MT" panose="020B0502020104020203" pitchFamily="34" charset="0"/>
                        </a:rPr>
                        <a:t>Problema/situación</a:t>
                      </a:r>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endParaRPr lang="e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1136904">
                <a:tc>
                  <a:txBody>
                    <a:bodyPr/>
                    <a:lstStyle/>
                    <a:p>
                      <a:pPr algn="l" rtl="0"/>
                      <a:r>
                        <a:rPr lang="es" sz="1400" b="0" i="0" u="none" baseline="0">
                          <a:solidFill>
                            <a:schemeClr val="tx1"/>
                          </a:solidFill>
                          <a:latin typeface="Gill Sans MT" panose="020B0502020104020203" pitchFamily="34" charset="0"/>
                        </a:rPr>
                        <a:t>Calidad*</a:t>
                      </a:r>
                    </a:p>
                  </a:txBody>
                  <a:tcPr marL="68580" marR="68580" marT="34290" marB="34290">
                    <a:noFill/>
                  </a:tcPr>
                </a:tc>
                <a:tc>
                  <a:txBody>
                    <a:bodyPr/>
                    <a:lstStyle/>
                    <a:p>
                      <a:pPr algn="l" rtl="0"/>
                      <a:r>
                        <a:rPr lang="es" sz="1400" b="0" i="0" u="none" baseline="0">
                          <a:solidFill>
                            <a:schemeClr val="tx1"/>
                          </a:solidFill>
                          <a:latin typeface="Gill Sans MT" panose="020B0502020104020203" pitchFamily="34" charset="0"/>
                        </a:rPr>
                        <a:t>50 implantes, 2 DIUs se insertaron el mes pasado</a:t>
                      </a: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endParaRPr lang="e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654511843"/>
                  </a:ext>
                </a:extLst>
              </a:tr>
              <a:tr h="1991489">
                <a:tc>
                  <a:txBody>
                    <a:bodyPr/>
                    <a:lstStyle/>
                    <a:p>
                      <a:pPr algn="l" rtl="0"/>
                      <a:r>
                        <a:rPr lang="es" sz="1300" b="0" i="0" u="none" baseline="0" dirty="0">
                          <a:solidFill>
                            <a:schemeClr val="tx1"/>
                          </a:solidFill>
                          <a:latin typeface="Gill Sans MT" panose="020B0502020104020203" pitchFamily="34" charset="0"/>
                        </a:rPr>
                        <a:t>Seguimiento/Resultados de </a:t>
                      </a:r>
                      <a:r>
                        <a:rPr lang="es-ES" sz="1300" b="0" i="0" u="none" baseline="0" dirty="0" smtClean="0">
                          <a:solidFill>
                            <a:schemeClr val="tx1"/>
                          </a:solidFill>
                          <a:latin typeface="Gill Sans MT" panose="020B0502020104020203" pitchFamily="34" charset="0"/>
                        </a:rPr>
                        <a:t>las clientes</a:t>
                      </a:r>
                      <a:endParaRPr lang="es" sz="1300" b="0" i="0" u="none" baseline="0" dirty="0">
                        <a:solidFill>
                          <a:schemeClr val="tx1"/>
                        </a:solidFill>
                        <a:latin typeface="Gill Sans MT" panose="020B0502020104020203" pitchFamily="34" charset="0"/>
                      </a:endParaRPr>
                    </a:p>
                  </a:txBody>
                  <a:tcPr marL="68580" marR="68580" marT="34290" marB="34290">
                    <a:noFill/>
                  </a:tcPr>
                </a:tc>
                <a:tc>
                  <a:txBody>
                    <a:bodyPr/>
                    <a:lstStyle/>
                    <a:p>
                      <a:pPr algn="l" rtl="0"/>
                      <a:r>
                        <a:rPr lang="es" sz="1400" b="0" i="0" u="none" baseline="0" dirty="0">
                          <a:solidFill>
                            <a:schemeClr val="tx1"/>
                          </a:solidFill>
                          <a:latin typeface="Gill Sans MT" panose="020B0502020104020203" pitchFamily="34" charset="0"/>
                        </a:rPr>
                        <a:t>25 </a:t>
                      </a:r>
                      <a:r>
                        <a:rPr lang="es" sz="1400" b="0" i="0" u="none" baseline="0" dirty="0" smtClean="0">
                          <a:solidFill>
                            <a:schemeClr val="tx1"/>
                          </a:solidFill>
                          <a:latin typeface="Gill Sans MT" panose="020B0502020104020203" pitchFamily="34" charset="0"/>
                        </a:rPr>
                        <a:t>usuari</a:t>
                      </a:r>
                      <a:r>
                        <a:rPr lang="es-ES" sz="1400" b="0" i="0" u="none" baseline="0" dirty="0" smtClean="0">
                          <a:solidFill>
                            <a:schemeClr val="tx1"/>
                          </a:solidFill>
                          <a:latin typeface="Gill Sans MT" panose="020B0502020104020203" pitchFamily="34" charset="0"/>
                        </a:rPr>
                        <a:t>a</a:t>
                      </a:r>
                      <a:r>
                        <a:rPr lang="es" sz="1400" b="0" i="0" u="none" baseline="0" dirty="0" smtClean="0">
                          <a:solidFill>
                            <a:schemeClr val="tx1"/>
                          </a:solidFill>
                          <a:latin typeface="Gill Sans MT" panose="020B0502020104020203" pitchFamily="34" charset="0"/>
                        </a:rPr>
                        <a:t>s </a:t>
                      </a:r>
                      <a:r>
                        <a:rPr lang="es" sz="1400" b="0" i="0" u="none" baseline="0" dirty="0">
                          <a:solidFill>
                            <a:schemeClr val="tx1"/>
                          </a:solidFill>
                          <a:latin typeface="Gill Sans MT" panose="020B0502020104020203" pitchFamily="34" charset="0"/>
                        </a:rPr>
                        <a:t>de </a:t>
                      </a:r>
                      <a:r>
                        <a:rPr lang="es-ES" sz="1400" b="0" i="0" u="none" baseline="0" dirty="0" smtClean="0">
                          <a:solidFill>
                            <a:schemeClr val="tx1"/>
                          </a:solidFill>
                          <a:latin typeface="Gill Sans MT" panose="020B0502020104020203" pitchFamily="34" charset="0"/>
                        </a:rPr>
                        <a:t>MRLD </a:t>
                      </a:r>
                      <a:r>
                        <a:rPr lang="es" sz="1400" b="0" i="0" u="none" baseline="0" dirty="0" smtClean="0">
                          <a:solidFill>
                            <a:schemeClr val="tx1"/>
                          </a:solidFill>
                          <a:latin typeface="Gill Sans MT" panose="020B0502020104020203" pitchFamily="34" charset="0"/>
                        </a:rPr>
                        <a:t>solicitaron </a:t>
                      </a:r>
                      <a:r>
                        <a:rPr lang="es" sz="1400" b="0" i="0" u="none" baseline="0" dirty="0">
                          <a:solidFill>
                            <a:schemeClr val="tx1"/>
                          </a:solidFill>
                          <a:latin typeface="Gill Sans MT" panose="020B0502020104020203" pitchFamily="34" charset="0"/>
                        </a:rPr>
                        <a:t>la extracción anticipada el mes pasado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lgn="l" rtl="0">
                        <a:buFont typeface="Arial" panose="020B0604020202020204" pitchFamily="34" charset="0"/>
                        <a:buChar char="•"/>
                      </a:pP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endParaRPr lang="es" sz="1400" b="0" baseline="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3397134005"/>
                  </a:ext>
                </a:extLst>
              </a:tr>
            </a:tbl>
          </a:graphicData>
        </a:graphic>
      </p:graphicFrame>
      <p:sp>
        <p:nvSpPr>
          <p:cNvPr id="2" name="Title 1"/>
          <p:cNvSpPr>
            <a:spLocks noGrp="1"/>
          </p:cNvSpPr>
          <p:nvPr>
            <p:ph type="title"/>
          </p:nvPr>
        </p:nvSpPr>
        <p:spPr/>
        <p:txBody>
          <a:bodyPr>
            <a:normAutofit fontScale="90000"/>
          </a:bodyPr>
          <a:lstStyle/>
          <a:p>
            <a:pPr rtl="0"/>
            <a:r>
              <a:rPr lang="es" b="0" i="0" u="none" baseline="0" dirty="0"/>
              <a:t>Toma de decisiones en base a los datos (cont.)</a:t>
            </a:r>
            <a:endParaRPr lang="es" dirty="0"/>
          </a:p>
        </p:txBody>
      </p:sp>
      <p:sp>
        <p:nvSpPr>
          <p:cNvPr id="3" name="Rectangle 2"/>
          <p:cNvSpPr/>
          <p:nvPr/>
        </p:nvSpPr>
        <p:spPr>
          <a:xfrm>
            <a:off x="276467" y="4952060"/>
            <a:ext cx="8552397" cy="738664"/>
          </a:xfrm>
          <a:prstGeom prst="rect">
            <a:avLst/>
          </a:prstGeom>
        </p:spPr>
        <p:txBody>
          <a:bodyPr wrap="square">
            <a:spAutoFit/>
          </a:bodyPr>
          <a:lstStyle/>
          <a:p>
            <a:pPr algn="l" rtl="0"/>
            <a:r>
              <a:rPr lang="es" sz="1400" b="0" i="0" u="none" baseline="0" dirty="0">
                <a:solidFill>
                  <a:srgbClr val="5F5F5F"/>
                </a:solidFill>
                <a:latin typeface="Gill Sans MT" panose="020B0502020104020203" pitchFamily="34" charset="0"/>
              </a:rPr>
              <a:t>* La calidad de la atención se mide mejor por </a:t>
            </a:r>
            <a:r>
              <a:rPr lang="es" sz="1400" b="0" i="0" u="none" baseline="0" dirty="0" smtClean="0">
                <a:solidFill>
                  <a:srgbClr val="5F5F5F"/>
                </a:solidFill>
                <a:latin typeface="Gill Sans MT" panose="020B0502020104020203" pitchFamily="34" charset="0"/>
              </a:rPr>
              <a:t>observación </a:t>
            </a:r>
            <a:r>
              <a:rPr lang="es" sz="1400" b="0" i="0" u="none" baseline="0" dirty="0">
                <a:solidFill>
                  <a:srgbClr val="5F5F5F"/>
                </a:solidFill>
                <a:latin typeface="Gill Sans MT" panose="020B0502020104020203" pitchFamily="34" charset="0"/>
              </a:rPr>
              <a:t>o entrevistas </a:t>
            </a:r>
            <a:r>
              <a:rPr lang="es-ES" sz="1400" b="0" i="0" u="none" baseline="0" dirty="0" smtClean="0">
                <a:solidFill>
                  <a:srgbClr val="5F5F5F"/>
                </a:solidFill>
                <a:latin typeface="Gill Sans MT" panose="020B0502020104020203" pitchFamily="34" charset="0"/>
              </a:rPr>
              <a:t>a</a:t>
            </a:r>
            <a:r>
              <a:rPr lang="es" sz="1400" b="0" i="0" u="none" baseline="0" dirty="0" smtClean="0">
                <a:solidFill>
                  <a:srgbClr val="5F5F5F"/>
                </a:solidFill>
                <a:latin typeface="Gill Sans MT" panose="020B0502020104020203" pitchFamily="34" charset="0"/>
              </a:rPr>
              <a:t> </a:t>
            </a:r>
            <a:r>
              <a:rPr lang="es" sz="1400" b="0" i="0" u="none" baseline="0" dirty="0">
                <a:solidFill>
                  <a:srgbClr val="5F5F5F"/>
                </a:solidFill>
                <a:latin typeface="Gill Sans MT" panose="020B0502020104020203" pitchFamily="34" charset="0"/>
              </a:rPr>
              <a:t>las </a:t>
            </a:r>
            <a:r>
              <a:rPr lang="es-ES" sz="1400" b="0" i="0" u="none" baseline="0" dirty="0" smtClean="0">
                <a:solidFill>
                  <a:srgbClr val="5F5F5F"/>
                </a:solidFill>
                <a:latin typeface="Gill Sans MT" panose="020B0502020104020203" pitchFamily="34" charset="0"/>
              </a:rPr>
              <a:t>clientes</a:t>
            </a:r>
            <a:r>
              <a:rPr lang="es" sz="1400" b="0" i="0" u="none" baseline="0" dirty="0" smtClean="0">
                <a:solidFill>
                  <a:srgbClr val="5F5F5F"/>
                </a:solidFill>
                <a:latin typeface="Gill Sans MT" panose="020B0502020104020203" pitchFamily="34" charset="0"/>
              </a:rPr>
              <a:t>. </a:t>
            </a:r>
            <a:r>
              <a:rPr lang="es" sz="1400" b="0" i="0" u="none" baseline="0" dirty="0">
                <a:solidFill>
                  <a:srgbClr val="5F5F5F"/>
                </a:solidFill>
                <a:latin typeface="Gill Sans MT" panose="020B0502020104020203" pitchFamily="34" charset="0"/>
              </a:rPr>
              <a:t>Sin embargo, los datos recopilados de forma habitual pueden proporcionar </a:t>
            </a:r>
            <a:r>
              <a:rPr lang="es" sz="1400" b="0" i="0" u="none" baseline="0" dirty="0" smtClean="0">
                <a:solidFill>
                  <a:srgbClr val="5F5F5F"/>
                </a:solidFill>
                <a:latin typeface="Gill Sans MT" panose="020B0502020104020203" pitchFamily="34" charset="0"/>
              </a:rPr>
              <a:t>indicios</a:t>
            </a:r>
            <a:r>
              <a:rPr lang="es-ES" sz="1400" b="0" i="0" u="none" dirty="0" smtClean="0">
                <a:solidFill>
                  <a:srgbClr val="5F5F5F"/>
                </a:solidFill>
                <a:latin typeface="Gill Sans MT" panose="020B0502020104020203" pitchFamily="34" charset="0"/>
              </a:rPr>
              <a:t> sobre</a:t>
            </a:r>
            <a:r>
              <a:rPr lang="es" sz="1400" b="0" i="0" u="none" baseline="0" dirty="0" smtClean="0">
                <a:solidFill>
                  <a:srgbClr val="5F5F5F"/>
                </a:solidFill>
                <a:latin typeface="Gill Sans MT" panose="020B0502020104020203" pitchFamily="34" charset="0"/>
              </a:rPr>
              <a:t> </a:t>
            </a:r>
            <a:r>
              <a:rPr lang="es" sz="1400" b="0" i="0" u="none" baseline="0" dirty="0">
                <a:solidFill>
                  <a:srgbClr val="5F5F5F"/>
                </a:solidFill>
                <a:latin typeface="Gill Sans MT" panose="020B0502020104020203" pitchFamily="34" charset="0"/>
              </a:rPr>
              <a:t>si se realiza correctamente la </a:t>
            </a:r>
            <a:r>
              <a:rPr lang="es-ES" sz="1400" b="0" i="0" u="none" baseline="0" dirty="0" smtClean="0">
                <a:solidFill>
                  <a:srgbClr val="5F5F5F"/>
                </a:solidFill>
                <a:latin typeface="Gill Sans MT" panose="020B0502020104020203" pitchFamily="34" charset="0"/>
              </a:rPr>
              <a:t>consejería</a:t>
            </a:r>
            <a:r>
              <a:rPr lang="es" sz="1400" b="0" i="0" u="none" baseline="0" dirty="0" smtClean="0">
                <a:solidFill>
                  <a:srgbClr val="5F5F5F"/>
                </a:solidFill>
                <a:latin typeface="Gill Sans MT" panose="020B0502020104020203" pitchFamily="34" charset="0"/>
              </a:rPr>
              <a:t> </a:t>
            </a:r>
            <a:r>
              <a:rPr lang="es-ES" sz="1400" b="0" i="0" u="none" baseline="0" dirty="0" smtClean="0">
                <a:solidFill>
                  <a:srgbClr val="5F5F5F"/>
                </a:solidFill>
                <a:latin typeface="Gill Sans MT" panose="020B0502020104020203" pitchFamily="34" charset="0"/>
              </a:rPr>
              <a:t>en</a:t>
            </a:r>
            <a:r>
              <a:rPr lang="es" sz="1400" b="0" i="0" u="none" baseline="0" dirty="0" smtClean="0">
                <a:solidFill>
                  <a:srgbClr val="5F5F5F"/>
                </a:solidFill>
                <a:latin typeface="Gill Sans MT" panose="020B0502020104020203" pitchFamily="34" charset="0"/>
              </a:rPr>
              <a:t> </a:t>
            </a:r>
            <a:r>
              <a:rPr lang="es" sz="1400" b="0" i="0" u="none" baseline="0" dirty="0">
                <a:solidFill>
                  <a:srgbClr val="5F5F5F"/>
                </a:solidFill>
                <a:latin typeface="Gill Sans MT" panose="020B0502020104020203" pitchFamily="34" charset="0"/>
              </a:rPr>
              <a:t>planificación familiar y las </a:t>
            </a:r>
            <a:r>
              <a:rPr lang="es-ES" sz="1400" b="0" i="0" u="none" baseline="0" dirty="0" smtClean="0">
                <a:solidFill>
                  <a:srgbClr val="5F5F5F"/>
                </a:solidFill>
                <a:latin typeface="Gill Sans MT" panose="020B0502020104020203" pitchFamily="34" charset="0"/>
              </a:rPr>
              <a:t>clientes</a:t>
            </a:r>
            <a:r>
              <a:rPr lang="es" sz="1400" b="0" i="0" u="none" baseline="0" dirty="0" smtClean="0">
                <a:solidFill>
                  <a:srgbClr val="5F5F5F"/>
                </a:solidFill>
                <a:latin typeface="Gill Sans MT" panose="020B0502020104020203" pitchFamily="34" charset="0"/>
              </a:rPr>
              <a:t> </a:t>
            </a:r>
            <a:r>
              <a:rPr lang="es" sz="1400" b="0" i="0" u="none" baseline="0" dirty="0">
                <a:solidFill>
                  <a:srgbClr val="5F5F5F"/>
                </a:solidFill>
                <a:latin typeface="Gill Sans MT" panose="020B0502020104020203" pitchFamily="34" charset="0"/>
              </a:rPr>
              <a:t>tienen acceso a una variedad de métodos.</a:t>
            </a:r>
          </a:p>
        </p:txBody>
      </p:sp>
      <p:sp>
        <p:nvSpPr>
          <p:cNvPr id="5" name="TextBox 4"/>
          <p:cNvSpPr txBox="1"/>
          <p:nvPr/>
        </p:nvSpPr>
        <p:spPr>
          <a:xfrm>
            <a:off x="95355" y="5652624"/>
            <a:ext cx="8566045" cy="954107"/>
          </a:xfrm>
          <a:prstGeom prst="rect">
            <a:avLst/>
          </a:prstGeom>
          <a:noFill/>
          <a:ln>
            <a:noFill/>
          </a:ln>
        </p:spPr>
        <p:txBody>
          <a:bodyPr wrap="square" rtlCol="0">
            <a:spAutoFit/>
          </a:bodyPr>
          <a:lstStyle/>
          <a:p>
            <a:pPr algn="ctr" rtl="0"/>
            <a:r>
              <a:rPr lang="es" sz="2800" b="0" i="0" u="none" baseline="0" dirty="0">
                <a:solidFill>
                  <a:srgbClr val="5F5F5F"/>
                </a:solidFill>
                <a:latin typeface="Gill Sans MT" panose="020B0502020104020203" pitchFamily="34" charset="0"/>
              </a:rPr>
              <a:t>¿Cuáles podrían ser las razones para cada uno de estos problemas o situaciones?</a:t>
            </a:r>
          </a:p>
        </p:txBody>
      </p:sp>
    </p:spTree>
    <p:extLst>
      <p:ext uri="{BB962C8B-B14F-4D97-AF65-F5344CB8AC3E}">
        <p14:creationId xmlns:p14="http://schemas.microsoft.com/office/powerpoint/2010/main" val="1154928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Toma de decisiones en base a los datos (cont.)" title="Tabla"/>
          <p:cNvGraphicFramePr>
            <a:graphicFrameLocks noGrp="1"/>
          </p:cNvGraphicFramePr>
          <p:nvPr>
            <p:extLst>
              <p:ext uri="{D42A27DB-BD31-4B8C-83A1-F6EECF244321}">
                <p14:modId xmlns:p14="http://schemas.microsoft.com/office/powerpoint/2010/main" val="271622799"/>
              </p:ext>
            </p:extLst>
          </p:nvPr>
        </p:nvGraphicFramePr>
        <p:xfrm>
          <a:off x="262819" y="1426676"/>
          <a:ext cx="8566045" cy="3368936"/>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val="165127433"/>
                    </a:ext>
                  </a:extLst>
                </a:gridCol>
                <a:gridCol w="2017487">
                  <a:extLst>
                    <a:ext uri="{9D8B030D-6E8A-4147-A177-3AD203B41FA5}">
                      <a16:colId xmlns:a16="http://schemas.microsoft.com/office/drawing/2014/main" val="4225921448"/>
                    </a:ext>
                  </a:extLst>
                </a:gridCol>
                <a:gridCol w="2822262">
                  <a:extLst>
                    <a:ext uri="{9D8B030D-6E8A-4147-A177-3AD203B41FA5}">
                      <a16:colId xmlns:a16="http://schemas.microsoft.com/office/drawing/2014/main" val="504412926"/>
                    </a:ext>
                  </a:extLst>
                </a:gridCol>
                <a:gridCol w="2768378">
                  <a:extLst>
                    <a:ext uri="{9D8B030D-6E8A-4147-A177-3AD203B41FA5}">
                      <a16:colId xmlns:a16="http://schemas.microsoft.com/office/drawing/2014/main" val="1449815412"/>
                    </a:ext>
                  </a:extLst>
                </a:gridCol>
              </a:tblGrid>
              <a:tr h="270822">
                <a:tc>
                  <a:txBody>
                    <a:bodyPr/>
                    <a:lstStyle/>
                    <a:p>
                      <a:pPr algn="ctr" rtl="0"/>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a:solidFill>
                            <a:srgbClr val="FFFFFF"/>
                          </a:solidFill>
                          <a:latin typeface="Gill Sans MT" panose="020B0502020104020203" pitchFamily="34" charset="0"/>
                        </a:rPr>
                        <a:t>Problema/situación</a:t>
                      </a:r>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a:solidFill>
                            <a:srgbClr val="FFFFFF"/>
                          </a:solidFill>
                          <a:latin typeface="Gill Sans MT" panose="020B0502020104020203" pitchFamily="34" charset="0"/>
                        </a:rPr>
                        <a:t>Razones potenciales</a:t>
                      </a:r>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endParaRPr lang="e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1543498">
                <a:tc>
                  <a:txBody>
                    <a:bodyPr/>
                    <a:lstStyle/>
                    <a:p>
                      <a:pPr algn="l" rtl="0"/>
                      <a:r>
                        <a:rPr lang="es" sz="1400" b="0" i="0" u="none" baseline="0" dirty="0">
                          <a:solidFill>
                            <a:schemeClr val="tx1"/>
                          </a:solidFill>
                          <a:latin typeface="Gill Sans MT" panose="020B0502020104020203" pitchFamily="34" charset="0"/>
                        </a:rPr>
                        <a:t>Calidad*</a:t>
                      </a:r>
                    </a:p>
                  </a:txBody>
                  <a:tcPr marL="68580" marR="68580" marT="34290" marB="34290">
                    <a:noFill/>
                  </a:tcPr>
                </a:tc>
                <a:tc>
                  <a:txBody>
                    <a:bodyPr/>
                    <a:lstStyle/>
                    <a:p>
                      <a:pPr algn="l" rtl="0"/>
                      <a:r>
                        <a:rPr lang="es" sz="1400" b="0" i="0" u="none" baseline="0">
                          <a:solidFill>
                            <a:schemeClr val="tx1"/>
                          </a:solidFill>
                          <a:latin typeface="Gill Sans MT" panose="020B0502020104020203" pitchFamily="34" charset="0"/>
                        </a:rPr>
                        <a:t>50 implantes, 2 DIUs se insertaron el mes pasado</a:t>
                      </a: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a:solidFill>
                            <a:schemeClr val="tx1"/>
                          </a:solidFill>
                          <a:latin typeface="Gill Sans MT" panose="020B0502020104020203" pitchFamily="34" charset="0"/>
                        </a:rPr>
                        <a:t>DIUs no disponibles</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a:solidFill>
                            <a:schemeClr val="tx1"/>
                          </a:solidFill>
                          <a:latin typeface="Gill Sans MT" panose="020B0502020104020203" pitchFamily="34" charset="0"/>
                        </a:rPr>
                        <a:t>El personal no se siente cómodo con la técnica de inserción del DIU</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a:solidFill>
                            <a:schemeClr val="tx1"/>
                          </a:solidFill>
                          <a:latin typeface="Gill Sans MT" panose="020B0502020104020203" pitchFamily="34" charset="0"/>
                        </a:rPr>
                        <a:t>Los prejuicios del personal alejan a las mujeres de los DIUs</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endParaRPr lang="e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654511843"/>
                  </a:ext>
                </a:extLst>
              </a:tr>
              <a:tr h="1543498">
                <a:tc>
                  <a:txBody>
                    <a:bodyPr/>
                    <a:lstStyle/>
                    <a:p>
                      <a:pPr algn="l" rtl="0"/>
                      <a:r>
                        <a:rPr lang="es" sz="1300" b="0" i="0" u="none" baseline="0" dirty="0">
                          <a:solidFill>
                            <a:schemeClr val="tx1"/>
                          </a:solidFill>
                          <a:latin typeface="Gill Sans MT" panose="020B0502020104020203" pitchFamily="34" charset="0"/>
                        </a:rPr>
                        <a:t>Seguimiento/Resultados de </a:t>
                      </a:r>
                      <a:r>
                        <a:rPr lang="es" sz="1300" b="0" i="0" u="none" baseline="0" dirty="0" smtClean="0">
                          <a:solidFill>
                            <a:schemeClr val="tx1"/>
                          </a:solidFill>
                          <a:latin typeface="Gill Sans MT" panose="020B0502020104020203" pitchFamily="34" charset="0"/>
                        </a:rPr>
                        <a:t>l</a:t>
                      </a:r>
                      <a:r>
                        <a:rPr lang="es-ES" sz="1300" b="0" i="0" u="none" baseline="0" dirty="0" smtClean="0">
                          <a:solidFill>
                            <a:schemeClr val="tx1"/>
                          </a:solidFill>
                          <a:latin typeface="Gill Sans MT" panose="020B0502020104020203" pitchFamily="34" charset="0"/>
                        </a:rPr>
                        <a:t>a</a:t>
                      </a:r>
                      <a:r>
                        <a:rPr lang="es" sz="1300" b="0" i="0" u="none" baseline="0" dirty="0" smtClean="0">
                          <a:solidFill>
                            <a:schemeClr val="tx1"/>
                          </a:solidFill>
                          <a:latin typeface="Gill Sans MT" panose="020B0502020104020203" pitchFamily="34" charset="0"/>
                        </a:rPr>
                        <a:t>s </a:t>
                      </a:r>
                      <a:r>
                        <a:rPr lang="es-ES" sz="1300" b="0" i="0" u="none" baseline="0" dirty="0" smtClean="0">
                          <a:solidFill>
                            <a:schemeClr val="tx1"/>
                          </a:solidFill>
                          <a:latin typeface="Gill Sans MT" panose="020B0502020104020203" pitchFamily="34" charset="0"/>
                        </a:rPr>
                        <a:t>clientes</a:t>
                      </a:r>
                      <a:endParaRPr lang="es" sz="1300" b="0" i="0" u="none" baseline="0" dirty="0">
                        <a:solidFill>
                          <a:schemeClr val="tx1"/>
                        </a:solidFill>
                        <a:latin typeface="Gill Sans MT" panose="020B0502020104020203" pitchFamily="34" charset="0"/>
                      </a:endParaRPr>
                    </a:p>
                  </a:txBody>
                  <a:tcPr marL="68580" marR="68580" marT="34290" marB="34290">
                    <a:noFill/>
                  </a:tcPr>
                </a:tc>
                <a:tc>
                  <a:txBody>
                    <a:bodyPr/>
                    <a:lstStyle/>
                    <a:p>
                      <a:pPr algn="l" rtl="0"/>
                      <a:r>
                        <a:rPr lang="es" sz="1400" b="0" i="0" u="none" baseline="0" dirty="0" smtClean="0">
                          <a:solidFill>
                            <a:schemeClr val="tx1"/>
                          </a:solidFill>
                          <a:latin typeface="Gill Sans MT" panose="020B0502020104020203" pitchFamily="34" charset="0"/>
                        </a:rPr>
                        <a:t>25 usuari</a:t>
                      </a:r>
                      <a:r>
                        <a:rPr lang="es-ES" sz="1400" b="0" i="0" u="none" baseline="0" dirty="0" smtClean="0">
                          <a:solidFill>
                            <a:schemeClr val="tx1"/>
                          </a:solidFill>
                          <a:latin typeface="Gill Sans MT" panose="020B0502020104020203" pitchFamily="34" charset="0"/>
                        </a:rPr>
                        <a:t>a</a:t>
                      </a:r>
                      <a:r>
                        <a:rPr lang="es" sz="1400" b="0" i="0" u="none" baseline="0" dirty="0" smtClean="0">
                          <a:solidFill>
                            <a:schemeClr val="tx1"/>
                          </a:solidFill>
                          <a:latin typeface="Gill Sans MT" panose="020B0502020104020203" pitchFamily="34" charset="0"/>
                        </a:rPr>
                        <a:t>s de </a:t>
                      </a:r>
                      <a:r>
                        <a:rPr lang="es-ES" sz="1400" b="0" i="0" u="none" baseline="0" dirty="0" smtClean="0">
                          <a:solidFill>
                            <a:schemeClr val="tx1"/>
                          </a:solidFill>
                          <a:latin typeface="Gill Sans MT" panose="020B0502020104020203" pitchFamily="34" charset="0"/>
                        </a:rPr>
                        <a:t>MRLD </a:t>
                      </a:r>
                      <a:r>
                        <a:rPr lang="es" sz="1400" b="0" i="0" u="none" baseline="0" dirty="0" smtClean="0">
                          <a:solidFill>
                            <a:schemeClr val="tx1"/>
                          </a:solidFill>
                          <a:latin typeface="Gill Sans MT" panose="020B0502020104020203" pitchFamily="34" charset="0"/>
                        </a:rPr>
                        <a:t>solicitaron la extracción anticipada el mes pasado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109538" indent="-109538" algn="l" rtl="0">
                        <a:buFont typeface="Arial" panose="020B0604020202020204" pitchFamily="34" charset="0"/>
                        <a:buChar char="•"/>
                      </a:pPr>
                      <a:r>
                        <a:rPr lang="es" sz="1400" b="0" i="0" u="none" baseline="0" dirty="0" smtClean="0">
                          <a:solidFill>
                            <a:schemeClr val="tx1"/>
                          </a:solidFill>
                          <a:latin typeface="Gill Sans MT" panose="020B0502020104020203" pitchFamily="34" charset="0"/>
                        </a:rPr>
                        <a:t>Cons</a:t>
                      </a:r>
                      <a:r>
                        <a:rPr lang="es-ES" sz="1400" b="0" i="0" u="none" baseline="0" dirty="0" err="1" smtClean="0">
                          <a:solidFill>
                            <a:schemeClr val="tx1"/>
                          </a:solidFill>
                          <a:latin typeface="Gill Sans MT" panose="020B0502020104020203" pitchFamily="34" charset="0"/>
                        </a:rPr>
                        <a:t>ejería</a:t>
                      </a:r>
                      <a:r>
                        <a:rPr lang="es" sz="1400" b="0" i="0" u="none" baseline="0" dirty="0" smtClean="0">
                          <a:solidFill>
                            <a:schemeClr val="tx1"/>
                          </a:solidFill>
                          <a:latin typeface="Gill Sans MT" panose="020B0502020104020203" pitchFamily="34" charset="0"/>
                        </a:rPr>
                        <a:t> </a:t>
                      </a:r>
                      <a:r>
                        <a:rPr lang="es" sz="1400" b="0" i="0" u="none" baseline="0" dirty="0">
                          <a:solidFill>
                            <a:schemeClr val="tx1"/>
                          </a:solidFill>
                          <a:latin typeface="Gill Sans MT" panose="020B0502020104020203" pitchFamily="34" charset="0"/>
                        </a:rPr>
                        <a:t>de mala calidad</a:t>
                      </a:r>
                      <a:endParaRPr lang="es" sz="1400" b="0" dirty="0">
                        <a:solidFill>
                          <a:schemeClr val="tx1"/>
                        </a:solidFill>
                        <a:latin typeface="Gill Sans MT" panose="020B0502020104020203" pitchFamily="34" charset="0"/>
                      </a:endParaRP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Técnica deficiente</a:t>
                      </a: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El personal no garantiza la elección voluntaria</a:t>
                      </a: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Mala prevención de infecciones</a:t>
                      </a: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El esposo no lo aprueba</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endParaRPr lang="es" sz="1400" b="0" baseline="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3397134005"/>
                  </a:ext>
                </a:extLst>
              </a:tr>
            </a:tbl>
          </a:graphicData>
        </a:graphic>
      </p:graphicFrame>
      <p:sp>
        <p:nvSpPr>
          <p:cNvPr id="2" name="Title 1"/>
          <p:cNvSpPr>
            <a:spLocks noGrp="1"/>
          </p:cNvSpPr>
          <p:nvPr>
            <p:ph type="title"/>
          </p:nvPr>
        </p:nvSpPr>
        <p:spPr/>
        <p:txBody>
          <a:bodyPr>
            <a:normAutofit fontScale="90000"/>
          </a:bodyPr>
          <a:lstStyle/>
          <a:p>
            <a:pPr rtl="0"/>
            <a:r>
              <a:rPr lang="es" b="0" i="0" u="none" baseline="0" dirty="0"/>
              <a:t>Toma de decisiones en base a los datos (cont.)</a:t>
            </a:r>
            <a:endParaRPr lang="es" dirty="0"/>
          </a:p>
        </p:txBody>
      </p:sp>
      <p:sp>
        <p:nvSpPr>
          <p:cNvPr id="3" name="Rectangle 2"/>
          <p:cNvSpPr/>
          <p:nvPr/>
        </p:nvSpPr>
        <p:spPr>
          <a:xfrm>
            <a:off x="276467" y="4952060"/>
            <a:ext cx="8552397" cy="738664"/>
          </a:xfrm>
          <a:prstGeom prst="rect">
            <a:avLst/>
          </a:prstGeom>
        </p:spPr>
        <p:txBody>
          <a:bodyPr wrap="square">
            <a:spAutoFit/>
          </a:bodyPr>
          <a:lstStyle/>
          <a:p>
            <a:r>
              <a:rPr lang="es" sz="1400" dirty="0">
                <a:solidFill>
                  <a:srgbClr val="5F5F5F"/>
                </a:solidFill>
                <a:latin typeface="Gill Sans MT" panose="020B0502020104020203" pitchFamily="34" charset="0"/>
              </a:rPr>
              <a:t>* La calidad de la atención se mide mejor por observación o entrevistas </a:t>
            </a:r>
            <a:r>
              <a:rPr lang="es-ES" sz="1400" dirty="0">
                <a:solidFill>
                  <a:srgbClr val="5F5F5F"/>
                </a:solidFill>
                <a:latin typeface="Gill Sans MT" panose="020B0502020104020203" pitchFamily="34" charset="0"/>
              </a:rPr>
              <a:t>a</a:t>
            </a:r>
            <a:r>
              <a:rPr lang="es" sz="1400" dirty="0">
                <a:solidFill>
                  <a:srgbClr val="5F5F5F"/>
                </a:solidFill>
                <a:latin typeface="Gill Sans MT" panose="020B0502020104020203" pitchFamily="34" charset="0"/>
              </a:rPr>
              <a:t> las </a:t>
            </a:r>
            <a:r>
              <a:rPr lang="es-ES" sz="1400" dirty="0">
                <a:solidFill>
                  <a:srgbClr val="5F5F5F"/>
                </a:solidFill>
                <a:latin typeface="Gill Sans MT" panose="020B0502020104020203" pitchFamily="34" charset="0"/>
              </a:rPr>
              <a:t>clientes</a:t>
            </a:r>
            <a:r>
              <a:rPr lang="es" sz="1400" dirty="0">
                <a:solidFill>
                  <a:srgbClr val="5F5F5F"/>
                </a:solidFill>
                <a:latin typeface="Gill Sans MT" panose="020B0502020104020203" pitchFamily="34" charset="0"/>
              </a:rPr>
              <a:t>. Sin embargo, los datos recopilados de forma habitual pueden proporcionar indicios</a:t>
            </a:r>
            <a:r>
              <a:rPr lang="es-ES" sz="1400" dirty="0">
                <a:solidFill>
                  <a:srgbClr val="5F5F5F"/>
                </a:solidFill>
                <a:latin typeface="Gill Sans MT" panose="020B0502020104020203" pitchFamily="34" charset="0"/>
              </a:rPr>
              <a:t> sobre</a:t>
            </a:r>
            <a:r>
              <a:rPr lang="es" sz="1400" dirty="0">
                <a:solidFill>
                  <a:srgbClr val="5F5F5F"/>
                </a:solidFill>
                <a:latin typeface="Gill Sans MT" panose="020B0502020104020203" pitchFamily="34" charset="0"/>
              </a:rPr>
              <a:t> si se realiza correctamente la </a:t>
            </a:r>
            <a:r>
              <a:rPr lang="es-ES" sz="1400" dirty="0">
                <a:solidFill>
                  <a:srgbClr val="5F5F5F"/>
                </a:solidFill>
                <a:latin typeface="Gill Sans MT" panose="020B0502020104020203" pitchFamily="34" charset="0"/>
              </a:rPr>
              <a:t>consejería</a:t>
            </a:r>
            <a:r>
              <a:rPr lang="es" sz="1400" dirty="0">
                <a:solidFill>
                  <a:srgbClr val="5F5F5F"/>
                </a:solidFill>
                <a:latin typeface="Gill Sans MT" panose="020B0502020104020203" pitchFamily="34" charset="0"/>
              </a:rPr>
              <a:t> </a:t>
            </a:r>
            <a:r>
              <a:rPr lang="es-ES" sz="1400" dirty="0">
                <a:solidFill>
                  <a:srgbClr val="5F5F5F"/>
                </a:solidFill>
                <a:latin typeface="Gill Sans MT" panose="020B0502020104020203" pitchFamily="34" charset="0"/>
              </a:rPr>
              <a:t>en</a:t>
            </a:r>
            <a:r>
              <a:rPr lang="es" sz="1400" dirty="0">
                <a:solidFill>
                  <a:srgbClr val="5F5F5F"/>
                </a:solidFill>
                <a:latin typeface="Gill Sans MT" panose="020B0502020104020203" pitchFamily="34" charset="0"/>
              </a:rPr>
              <a:t> planificación familiar y las </a:t>
            </a:r>
            <a:r>
              <a:rPr lang="es-ES" sz="1400" dirty="0">
                <a:solidFill>
                  <a:srgbClr val="5F5F5F"/>
                </a:solidFill>
                <a:latin typeface="Gill Sans MT" panose="020B0502020104020203" pitchFamily="34" charset="0"/>
              </a:rPr>
              <a:t>clientes</a:t>
            </a:r>
            <a:r>
              <a:rPr lang="es" sz="1400" dirty="0">
                <a:solidFill>
                  <a:srgbClr val="5F5F5F"/>
                </a:solidFill>
                <a:latin typeface="Gill Sans MT" panose="020B0502020104020203" pitchFamily="34" charset="0"/>
              </a:rPr>
              <a:t> tienen acceso a una variedad de métodos.</a:t>
            </a:r>
          </a:p>
        </p:txBody>
      </p:sp>
      <p:sp>
        <p:nvSpPr>
          <p:cNvPr id="5" name="TextBox 4"/>
          <p:cNvSpPr txBox="1"/>
          <p:nvPr/>
        </p:nvSpPr>
        <p:spPr>
          <a:xfrm>
            <a:off x="457200" y="5690724"/>
            <a:ext cx="8425117" cy="954107"/>
          </a:xfrm>
          <a:prstGeom prst="rect">
            <a:avLst/>
          </a:prstGeom>
          <a:noFill/>
          <a:ln>
            <a:noFill/>
          </a:ln>
        </p:spPr>
        <p:txBody>
          <a:bodyPr wrap="square" rtlCol="0">
            <a:spAutoFit/>
          </a:bodyPr>
          <a:lstStyle/>
          <a:p>
            <a:pPr algn="ctr" rtl="0">
              <a:spcAft>
                <a:spcPts val="0"/>
              </a:spcAft>
            </a:pPr>
            <a:r>
              <a:rPr lang="es" sz="2800" b="0" i="0" u="none" baseline="0" dirty="0">
                <a:solidFill>
                  <a:srgbClr val="5F5F5F"/>
                </a:solidFill>
                <a:latin typeface="Gill Sans MT" panose="020B0502020104020203" pitchFamily="34" charset="0"/>
              </a:rPr>
              <a:t>¿</a:t>
            </a:r>
            <a:r>
              <a:rPr lang="es" sz="2400" b="0" i="0" u="none" dirty="0">
                <a:solidFill>
                  <a:srgbClr val="5F5F5F"/>
                </a:solidFill>
                <a:latin typeface="Gill Sans MT" panose="020B0502020104020203" pitchFamily="34" charset="0"/>
              </a:rPr>
              <a:t>Cuáles son las acciones que el personal del centro de salud puede realizar para solucionar el problema o situación</a:t>
            </a:r>
            <a:r>
              <a:rPr lang="es" sz="2800" b="0" i="0" u="none" baseline="0" dirty="0">
                <a:solidFill>
                  <a:srgbClr val="5F5F5F"/>
                </a:solidFill>
                <a:latin typeface="Gill Sans MT" panose="020B0502020104020203" pitchFamily="34" charset="0"/>
              </a:rPr>
              <a:t>?</a:t>
            </a:r>
          </a:p>
        </p:txBody>
      </p:sp>
    </p:spTree>
    <p:extLst>
      <p:ext uri="{BB962C8B-B14F-4D97-AF65-F5344CB8AC3E}">
        <p14:creationId xmlns:p14="http://schemas.microsoft.com/office/powerpoint/2010/main" val="17777297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Toma de decisiones en base a los datos (cont.)" title="Tabla"/>
          <p:cNvGraphicFramePr>
            <a:graphicFrameLocks noGrp="1"/>
          </p:cNvGraphicFramePr>
          <p:nvPr>
            <p:extLst>
              <p:ext uri="{D42A27DB-BD31-4B8C-83A1-F6EECF244321}">
                <p14:modId xmlns:p14="http://schemas.microsoft.com/office/powerpoint/2010/main" val="1526924035"/>
              </p:ext>
            </p:extLst>
          </p:nvPr>
        </p:nvGraphicFramePr>
        <p:xfrm>
          <a:off x="241048" y="1460326"/>
          <a:ext cx="8566045" cy="3345180"/>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val="165127433"/>
                    </a:ext>
                  </a:extLst>
                </a:gridCol>
                <a:gridCol w="2017487">
                  <a:extLst>
                    <a:ext uri="{9D8B030D-6E8A-4147-A177-3AD203B41FA5}">
                      <a16:colId xmlns:a16="http://schemas.microsoft.com/office/drawing/2014/main" val="4225921448"/>
                    </a:ext>
                  </a:extLst>
                </a:gridCol>
                <a:gridCol w="2822262">
                  <a:extLst>
                    <a:ext uri="{9D8B030D-6E8A-4147-A177-3AD203B41FA5}">
                      <a16:colId xmlns:a16="http://schemas.microsoft.com/office/drawing/2014/main" val="504412926"/>
                    </a:ext>
                  </a:extLst>
                </a:gridCol>
                <a:gridCol w="2768378">
                  <a:extLst>
                    <a:ext uri="{9D8B030D-6E8A-4147-A177-3AD203B41FA5}">
                      <a16:colId xmlns:a16="http://schemas.microsoft.com/office/drawing/2014/main" val="1449815412"/>
                    </a:ext>
                  </a:extLst>
                </a:gridCol>
              </a:tblGrid>
              <a:tr h="278266">
                <a:tc>
                  <a:txBody>
                    <a:bodyPr/>
                    <a:lstStyle/>
                    <a:p>
                      <a:pPr algn="ctr" rtl="0"/>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a:solidFill>
                            <a:srgbClr val="FFFFFF"/>
                          </a:solidFill>
                          <a:latin typeface="Gill Sans MT" panose="020B0502020104020203" pitchFamily="34" charset="0"/>
                        </a:rPr>
                        <a:t>Problema/situación</a:t>
                      </a:r>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dirty="0">
                          <a:solidFill>
                            <a:srgbClr val="FFFFFF"/>
                          </a:solidFill>
                          <a:latin typeface="Gill Sans MT" panose="020B0502020104020203" pitchFamily="34" charset="0"/>
                        </a:rPr>
                        <a:t>Razones potenciales</a:t>
                      </a:r>
                      <a:endParaRPr lang="e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rtl="0"/>
                      <a:r>
                        <a:rPr lang="es" sz="1400" b="1" i="0" u="none" baseline="0">
                          <a:solidFill>
                            <a:srgbClr val="FFFFFF"/>
                          </a:solidFill>
                          <a:latin typeface="Gill Sans MT" panose="020B0502020104020203" pitchFamily="34" charset="0"/>
                        </a:rPr>
                        <a:t>Acciones</a:t>
                      </a:r>
                      <a:endParaRPr lang="e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1121561">
                <a:tc>
                  <a:txBody>
                    <a:bodyPr/>
                    <a:lstStyle/>
                    <a:p>
                      <a:pPr algn="l" rtl="0"/>
                      <a:r>
                        <a:rPr lang="es" sz="1400" b="0" i="0" u="none" baseline="0" dirty="0">
                          <a:solidFill>
                            <a:schemeClr val="tx1"/>
                          </a:solidFill>
                          <a:latin typeface="Gill Sans MT" panose="020B0502020104020203" pitchFamily="34" charset="0"/>
                        </a:rPr>
                        <a:t>Calidad*</a:t>
                      </a:r>
                    </a:p>
                  </a:txBody>
                  <a:tcPr marL="68580" marR="68580" marT="34290" marB="34290">
                    <a:noFill/>
                  </a:tcPr>
                </a:tc>
                <a:tc>
                  <a:txBody>
                    <a:bodyPr/>
                    <a:lstStyle/>
                    <a:p>
                      <a:pPr algn="l" rtl="0"/>
                      <a:r>
                        <a:rPr lang="es" sz="1400" b="0" i="0" u="none" baseline="0">
                          <a:solidFill>
                            <a:schemeClr val="tx1"/>
                          </a:solidFill>
                          <a:latin typeface="Gill Sans MT" panose="020B0502020104020203" pitchFamily="34" charset="0"/>
                        </a:rPr>
                        <a:t>50 implantes, 2 DIUs se insertaron el mes pasado</a:t>
                      </a: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a:solidFill>
                            <a:schemeClr val="tx1"/>
                          </a:solidFill>
                          <a:latin typeface="Gill Sans MT" panose="020B0502020104020203" pitchFamily="34" charset="0"/>
                        </a:rPr>
                        <a:t>DIUs no disponibles</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a:solidFill>
                            <a:schemeClr val="tx1"/>
                          </a:solidFill>
                          <a:latin typeface="Gill Sans MT" panose="020B0502020104020203" pitchFamily="34" charset="0"/>
                        </a:rPr>
                        <a:t>El personal no se siente cómodo con la técnica de inserción del DIU</a:t>
                      </a:r>
                    </a:p>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 sz="1400" b="0" i="0" u="none" baseline="0">
                          <a:solidFill>
                            <a:schemeClr val="tx1"/>
                          </a:solidFill>
                          <a:latin typeface="Gill Sans MT" panose="020B0502020104020203" pitchFamily="34" charset="0"/>
                        </a:rPr>
                        <a:t>Los prejuicios del personal alejan a las mujeres de los DIUs</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r>
                        <a:rPr lang="es" sz="1400" b="0" i="0" u="none" baseline="0">
                          <a:solidFill>
                            <a:schemeClr val="tx1"/>
                          </a:solidFill>
                          <a:latin typeface="Gill Sans MT" panose="020B0502020104020203" pitchFamily="34" charset="0"/>
                        </a:rPr>
                        <a:t>Solicitar insumos</a:t>
                      </a:r>
                    </a:p>
                    <a:p>
                      <a:pPr marL="285750" indent="-285750" algn="l" rtl="0">
                        <a:buFont typeface="Arial" panose="020B0604020202020204" pitchFamily="34" charset="0"/>
                        <a:buChar char="•"/>
                      </a:pPr>
                      <a:r>
                        <a:rPr lang="es" sz="1400" b="0" i="0" u="none" baseline="0">
                          <a:solidFill>
                            <a:schemeClr val="tx1"/>
                          </a:solidFill>
                          <a:latin typeface="Gill Sans MT" panose="020B0502020104020203" pitchFamily="34" charset="0"/>
                        </a:rPr>
                        <a:t>Proporcionar una mayor supervisión o capacitación en el trabajo</a:t>
                      </a:r>
                    </a:p>
                    <a:p>
                      <a:pPr marL="285750" indent="-285750" algn="l" rtl="0">
                        <a:buFont typeface="Arial" panose="020B0604020202020204" pitchFamily="34" charset="0"/>
                        <a:buChar char="•"/>
                      </a:pPr>
                      <a:r>
                        <a:rPr lang="es" sz="1400" b="0" i="0" u="none" baseline="0">
                          <a:solidFill>
                            <a:schemeClr val="tx1"/>
                          </a:solidFill>
                          <a:latin typeface="Gill Sans MT" panose="020B0502020104020203" pitchFamily="34" charset="0"/>
                        </a:rPr>
                        <a:t>Identificar y solucionar los prejuicios de los profesionales</a:t>
                      </a:r>
                      <a:endParaRPr lang="e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654511843"/>
                  </a:ext>
                </a:extLst>
              </a:tr>
              <a:tr h="1097815">
                <a:tc>
                  <a:txBody>
                    <a:bodyPr/>
                    <a:lstStyle/>
                    <a:p>
                      <a:pPr algn="l" rtl="0"/>
                      <a:r>
                        <a:rPr lang="es" sz="1300" b="0" i="0" u="none" baseline="0" dirty="0">
                          <a:solidFill>
                            <a:schemeClr val="tx1"/>
                          </a:solidFill>
                          <a:latin typeface="Gill Sans MT" panose="020B0502020104020203" pitchFamily="34" charset="0"/>
                        </a:rPr>
                        <a:t>Seguimiento/Resultados de </a:t>
                      </a:r>
                      <a:r>
                        <a:rPr lang="es" sz="1300" b="0" i="0" u="none" baseline="0" dirty="0" smtClean="0">
                          <a:solidFill>
                            <a:schemeClr val="tx1"/>
                          </a:solidFill>
                          <a:latin typeface="Gill Sans MT" panose="020B0502020104020203" pitchFamily="34" charset="0"/>
                        </a:rPr>
                        <a:t>l</a:t>
                      </a:r>
                      <a:r>
                        <a:rPr lang="es-ES" sz="1300" b="0" i="0" u="none" baseline="0" dirty="0" smtClean="0">
                          <a:solidFill>
                            <a:schemeClr val="tx1"/>
                          </a:solidFill>
                          <a:latin typeface="Gill Sans MT" panose="020B0502020104020203" pitchFamily="34" charset="0"/>
                        </a:rPr>
                        <a:t>a</a:t>
                      </a:r>
                      <a:r>
                        <a:rPr lang="es" sz="1300" b="0" i="0" u="none" baseline="0" dirty="0" smtClean="0">
                          <a:solidFill>
                            <a:schemeClr val="tx1"/>
                          </a:solidFill>
                          <a:latin typeface="Gill Sans MT" panose="020B0502020104020203" pitchFamily="34" charset="0"/>
                        </a:rPr>
                        <a:t>s </a:t>
                      </a:r>
                      <a:r>
                        <a:rPr lang="es-ES" sz="1300" b="0" i="0" u="none" baseline="0" dirty="0" smtClean="0">
                          <a:solidFill>
                            <a:schemeClr val="tx1"/>
                          </a:solidFill>
                          <a:latin typeface="Gill Sans MT" panose="020B0502020104020203" pitchFamily="34" charset="0"/>
                        </a:rPr>
                        <a:t>clientes</a:t>
                      </a:r>
                      <a:endParaRPr lang="es" sz="1300" b="0" i="0" u="none" baseline="0" dirty="0">
                        <a:solidFill>
                          <a:schemeClr val="tx1"/>
                        </a:solidFill>
                        <a:latin typeface="Gill Sans MT" panose="020B0502020104020203" pitchFamily="34" charset="0"/>
                      </a:endParaRPr>
                    </a:p>
                  </a:txBody>
                  <a:tcPr marL="68580" marR="68580" marT="34290" marB="34290">
                    <a:noFill/>
                  </a:tcPr>
                </a:tc>
                <a:tc>
                  <a:txBody>
                    <a:bodyPr/>
                    <a:lstStyle/>
                    <a:p>
                      <a:pPr algn="l" rtl="0"/>
                      <a:r>
                        <a:rPr lang="es" sz="1400" b="0" i="0" u="none" baseline="0" dirty="0" smtClean="0">
                          <a:solidFill>
                            <a:schemeClr val="tx1"/>
                          </a:solidFill>
                          <a:latin typeface="Gill Sans MT" panose="020B0502020104020203" pitchFamily="34" charset="0"/>
                        </a:rPr>
                        <a:t>25 usuari</a:t>
                      </a:r>
                      <a:r>
                        <a:rPr lang="es-ES" sz="1400" b="0" i="0" u="none" baseline="0" dirty="0" smtClean="0">
                          <a:solidFill>
                            <a:schemeClr val="tx1"/>
                          </a:solidFill>
                          <a:latin typeface="Gill Sans MT" panose="020B0502020104020203" pitchFamily="34" charset="0"/>
                        </a:rPr>
                        <a:t>a</a:t>
                      </a:r>
                      <a:r>
                        <a:rPr lang="es" sz="1400" b="0" i="0" u="none" baseline="0" dirty="0" smtClean="0">
                          <a:solidFill>
                            <a:schemeClr val="tx1"/>
                          </a:solidFill>
                          <a:latin typeface="Gill Sans MT" panose="020B0502020104020203" pitchFamily="34" charset="0"/>
                        </a:rPr>
                        <a:t>s de </a:t>
                      </a:r>
                      <a:r>
                        <a:rPr lang="es-ES" sz="1400" b="0" i="0" u="none" baseline="0" dirty="0" smtClean="0">
                          <a:solidFill>
                            <a:schemeClr val="tx1"/>
                          </a:solidFill>
                          <a:latin typeface="Gill Sans MT" panose="020B0502020104020203" pitchFamily="34" charset="0"/>
                        </a:rPr>
                        <a:t>MRLD </a:t>
                      </a:r>
                      <a:r>
                        <a:rPr lang="es" sz="1400" b="0" i="0" u="none" baseline="0" dirty="0" smtClean="0">
                          <a:solidFill>
                            <a:schemeClr val="tx1"/>
                          </a:solidFill>
                          <a:latin typeface="Gill Sans MT" panose="020B0502020104020203" pitchFamily="34" charset="0"/>
                        </a:rPr>
                        <a:t>solicitaron la extracción anticipada el mes pasado</a:t>
                      </a:r>
                    </a:p>
                  </a:txBody>
                  <a:tcPr marL="68580" marR="68580" marT="34290" marB="34290">
                    <a:noFill/>
                  </a:tcPr>
                </a:tc>
                <a:tc>
                  <a:txBody>
                    <a:bodyPr/>
                    <a:lstStyle/>
                    <a:p>
                      <a:pPr marL="109538" indent="-109538" algn="l" rtl="0">
                        <a:buFont typeface="Arial" panose="020B0604020202020204" pitchFamily="34" charset="0"/>
                        <a:buChar char="•"/>
                      </a:pPr>
                      <a:r>
                        <a:rPr lang="es" sz="1400" b="0" i="0" u="none" baseline="0" dirty="0" smtClean="0">
                          <a:solidFill>
                            <a:schemeClr val="tx1"/>
                          </a:solidFill>
                          <a:latin typeface="Gill Sans MT" panose="020B0502020104020203" pitchFamily="34" charset="0"/>
                        </a:rPr>
                        <a:t>Cons</a:t>
                      </a:r>
                      <a:r>
                        <a:rPr lang="es-ES" sz="1400" b="0" i="0" u="none" baseline="0" dirty="0" err="1" smtClean="0">
                          <a:solidFill>
                            <a:schemeClr val="tx1"/>
                          </a:solidFill>
                          <a:latin typeface="Gill Sans MT" panose="020B0502020104020203" pitchFamily="34" charset="0"/>
                        </a:rPr>
                        <a:t>ejería</a:t>
                      </a:r>
                      <a:r>
                        <a:rPr lang="es" sz="1400" b="0" i="0" u="none" baseline="0" dirty="0" smtClean="0">
                          <a:solidFill>
                            <a:schemeClr val="tx1"/>
                          </a:solidFill>
                          <a:latin typeface="Gill Sans MT" panose="020B0502020104020203" pitchFamily="34" charset="0"/>
                        </a:rPr>
                        <a:t> </a:t>
                      </a:r>
                      <a:r>
                        <a:rPr lang="es" sz="1400" b="0" i="0" u="none" baseline="0" dirty="0">
                          <a:solidFill>
                            <a:schemeClr val="tx1"/>
                          </a:solidFill>
                          <a:latin typeface="Gill Sans MT" panose="020B0502020104020203" pitchFamily="34" charset="0"/>
                        </a:rPr>
                        <a:t>de mala calidad</a:t>
                      </a:r>
                      <a:endParaRPr lang="es" sz="1400" b="0" dirty="0">
                        <a:solidFill>
                          <a:schemeClr val="tx1"/>
                        </a:solidFill>
                        <a:latin typeface="Gill Sans MT" panose="020B0502020104020203" pitchFamily="34" charset="0"/>
                      </a:endParaRP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Técnica deficiente</a:t>
                      </a: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El personal no garantiza la elección voluntaria</a:t>
                      </a: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Mala prevención de infecciones</a:t>
                      </a:r>
                    </a:p>
                    <a:p>
                      <a:pPr marL="109538" indent="-109538" algn="l" rtl="0">
                        <a:buFont typeface="Arial" panose="020B0604020202020204" pitchFamily="34" charset="0"/>
                        <a:buChar char="•"/>
                      </a:pPr>
                      <a:r>
                        <a:rPr lang="es" sz="1400" b="0" i="0" u="none" baseline="0" dirty="0">
                          <a:solidFill>
                            <a:schemeClr val="tx1"/>
                          </a:solidFill>
                          <a:latin typeface="Gill Sans MT" panose="020B0502020104020203" pitchFamily="34" charset="0"/>
                        </a:rPr>
                        <a:t>El esposo no lo aprueba</a:t>
                      </a:r>
                      <a:endParaRPr lang="e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rtl="0">
                        <a:buFont typeface="Arial" panose="020B0604020202020204" pitchFamily="34" charset="0"/>
                        <a:buChar char="•"/>
                      </a:pPr>
                      <a:r>
                        <a:rPr lang="es" sz="1200" b="0" i="0" u="none" baseline="0" dirty="0">
                          <a:solidFill>
                            <a:schemeClr val="tx1"/>
                          </a:solidFill>
                          <a:latin typeface="Gill Sans MT" panose="020B0502020104020203" pitchFamily="34" charset="0"/>
                        </a:rPr>
                        <a:t>Proporcionar una mayor supervisión o capacitación en el trabajo</a:t>
                      </a:r>
                    </a:p>
                    <a:p>
                      <a:pPr marL="285750" indent="-285750" algn="l" rtl="0">
                        <a:buFont typeface="Arial" panose="020B0604020202020204" pitchFamily="34" charset="0"/>
                        <a:buChar char="•"/>
                      </a:pPr>
                      <a:r>
                        <a:rPr lang="es" sz="1200" b="0" i="0" u="none" baseline="0" dirty="0">
                          <a:solidFill>
                            <a:schemeClr val="tx1"/>
                          </a:solidFill>
                          <a:latin typeface="Gill Sans MT" panose="020B0502020104020203" pitchFamily="34" charset="0"/>
                        </a:rPr>
                        <a:t>Identificar y solucionar los prejuicios</a:t>
                      </a:r>
                    </a:p>
                    <a:p>
                      <a:pPr marL="285750" indent="-285750" algn="l" rtl="0">
                        <a:buFont typeface="Arial" panose="020B0604020202020204" pitchFamily="34" charset="0"/>
                        <a:buChar char="•"/>
                      </a:pPr>
                      <a:r>
                        <a:rPr lang="es" sz="1200" b="0" i="0" u="none" baseline="0" dirty="0">
                          <a:solidFill>
                            <a:schemeClr val="tx1"/>
                          </a:solidFill>
                          <a:latin typeface="Gill Sans MT" panose="020B0502020104020203" pitchFamily="34" charset="0"/>
                        </a:rPr>
                        <a:t>Revisar y mejorar los procedimientos para la prevención de infecciones</a:t>
                      </a:r>
                    </a:p>
                    <a:p>
                      <a:pPr marL="285750" indent="-285750" algn="l" rtl="0">
                        <a:buFont typeface="Arial" panose="020B0604020202020204" pitchFamily="34" charset="0"/>
                        <a:buChar char="•"/>
                      </a:pPr>
                      <a:r>
                        <a:rPr lang="es" sz="1200" b="0" i="0" u="none" baseline="0" dirty="0">
                          <a:solidFill>
                            <a:schemeClr val="tx1"/>
                          </a:solidFill>
                          <a:latin typeface="Gill Sans MT" panose="020B0502020104020203" pitchFamily="34" charset="0"/>
                        </a:rPr>
                        <a:t>Usar el contacto con la comunidad para informar a las mujeres sobre las opciones de métodos de planificación familiar y la participación del hombre</a:t>
                      </a:r>
                    </a:p>
                  </a:txBody>
                  <a:tcPr marL="68580" marR="68580" marT="34290" marB="34290">
                    <a:noFill/>
                  </a:tcPr>
                </a:tc>
                <a:extLst>
                  <a:ext uri="{0D108BD9-81ED-4DB2-BD59-A6C34878D82A}">
                    <a16:rowId xmlns:a16="http://schemas.microsoft.com/office/drawing/2014/main" val="3397134005"/>
                  </a:ext>
                </a:extLst>
              </a:tr>
            </a:tbl>
          </a:graphicData>
        </a:graphic>
      </p:graphicFrame>
      <p:sp>
        <p:nvSpPr>
          <p:cNvPr id="2" name="Title 1"/>
          <p:cNvSpPr>
            <a:spLocks noGrp="1"/>
          </p:cNvSpPr>
          <p:nvPr>
            <p:ph type="title"/>
          </p:nvPr>
        </p:nvSpPr>
        <p:spPr/>
        <p:txBody>
          <a:bodyPr>
            <a:normAutofit fontScale="90000"/>
          </a:bodyPr>
          <a:lstStyle/>
          <a:p>
            <a:pPr rtl="0"/>
            <a:r>
              <a:rPr lang="es" b="0" i="0" u="none" baseline="0" dirty="0"/>
              <a:t>Toma de decisiones en base a los datos (cont.)</a:t>
            </a:r>
            <a:endParaRPr lang="es" dirty="0"/>
          </a:p>
        </p:txBody>
      </p:sp>
      <p:sp>
        <p:nvSpPr>
          <p:cNvPr id="3" name="Rectangle 2"/>
          <p:cNvSpPr/>
          <p:nvPr/>
        </p:nvSpPr>
        <p:spPr>
          <a:xfrm>
            <a:off x="241048" y="4848194"/>
            <a:ext cx="8552397" cy="738664"/>
          </a:xfrm>
          <a:prstGeom prst="rect">
            <a:avLst/>
          </a:prstGeom>
        </p:spPr>
        <p:txBody>
          <a:bodyPr wrap="square">
            <a:spAutoFit/>
          </a:bodyPr>
          <a:lstStyle/>
          <a:p>
            <a:r>
              <a:rPr lang="es" sz="1400" dirty="0" smtClean="0">
                <a:latin typeface="Gill Sans MT" panose="020B0502020104020203" pitchFamily="34" charset="0"/>
              </a:rPr>
              <a:t>*</a:t>
            </a:r>
            <a:r>
              <a:rPr lang="es-ES" sz="1400" dirty="0" smtClean="0">
                <a:latin typeface="Gill Sans MT" panose="020B0502020104020203" pitchFamily="34" charset="0"/>
              </a:rPr>
              <a:t> La </a:t>
            </a:r>
            <a:r>
              <a:rPr lang="es" sz="1400" dirty="0" smtClean="0">
                <a:solidFill>
                  <a:srgbClr val="5F5F5F"/>
                </a:solidFill>
                <a:latin typeface="Gill Sans MT" panose="020B0502020104020203" pitchFamily="34" charset="0"/>
              </a:rPr>
              <a:t>calidad </a:t>
            </a:r>
            <a:r>
              <a:rPr lang="es" sz="1400" dirty="0">
                <a:solidFill>
                  <a:srgbClr val="5F5F5F"/>
                </a:solidFill>
                <a:latin typeface="Gill Sans MT" panose="020B0502020104020203" pitchFamily="34" charset="0"/>
              </a:rPr>
              <a:t>de la atención se mide mejor por observación o entrevistas </a:t>
            </a:r>
            <a:r>
              <a:rPr lang="es-ES" sz="1400" dirty="0">
                <a:solidFill>
                  <a:srgbClr val="5F5F5F"/>
                </a:solidFill>
                <a:latin typeface="Gill Sans MT" panose="020B0502020104020203" pitchFamily="34" charset="0"/>
              </a:rPr>
              <a:t>a</a:t>
            </a:r>
            <a:r>
              <a:rPr lang="es" sz="1400" dirty="0">
                <a:solidFill>
                  <a:srgbClr val="5F5F5F"/>
                </a:solidFill>
                <a:latin typeface="Gill Sans MT" panose="020B0502020104020203" pitchFamily="34" charset="0"/>
              </a:rPr>
              <a:t> las </a:t>
            </a:r>
            <a:r>
              <a:rPr lang="es-ES" sz="1400" dirty="0">
                <a:solidFill>
                  <a:srgbClr val="5F5F5F"/>
                </a:solidFill>
                <a:latin typeface="Gill Sans MT" panose="020B0502020104020203" pitchFamily="34" charset="0"/>
              </a:rPr>
              <a:t>clientes</a:t>
            </a:r>
            <a:r>
              <a:rPr lang="es" sz="1400" dirty="0">
                <a:solidFill>
                  <a:srgbClr val="5F5F5F"/>
                </a:solidFill>
                <a:latin typeface="Gill Sans MT" panose="020B0502020104020203" pitchFamily="34" charset="0"/>
              </a:rPr>
              <a:t>. Sin embargo, los datos recopilados de forma habitual pueden proporcionar indicios</a:t>
            </a:r>
            <a:r>
              <a:rPr lang="es-ES" sz="1400" dirty="0">
                <a:solidFill>
                  <a:srgbClr val="5F5F5F"/>
                </a:solidFill>
                <a:latin typeface="Gill Sans MT" panose="020B0502020104020203" pitchFamily="34" charset="0"/>
              </a:rPr>
              <a:t> sobre</a:t>
            </a:r>
            <a:r>
              <a:rPr lang="es" sz="1400" dirty="0">
                <a:solidFill>
                  <a:srgbClr val="5F5F5F"/>
                </a:solidFill>
                <a:latin typeface="Gill Sans MT" panose="020B0502020104020203" pitchFamily="34" charset="0"/>
              </a:rPr>
              <a:t> si se realiza correctamente la </a:t>
            </a:r>
            <a:r>
              <a:rPr lang="es-ES" sz="1400" dirty="0">
                <a:solidFill>
                  <a:srgbClr val="5F5F5F"/>
                </a:solidFill>
                <a:latin typeface="Gill Sans MT" panose="020B0502020104020203" pitchFamily="34" charset="0"/>
              </a:rPr>
              <a:t>consejería</a:t>
            </a:r>
            <a:r>
              <a:rPr lang="es" sz="1400" dirty="0">
                <a:solidFill>
                  <a:srgbClr val="5F5F5F"/>
                </a:solidFill>
                <a:latin typeface="Gill Sans MT" panose="020B0502020104020203" pitchFamily="34" charset="0"/>
              </a:rPr>
              <a:t> </a:t>
            </a:r>
            <a:r>
              <a:rPr lang="es-ES" sz="1400" dirty="0">
                <a:solidFill>
                  <a:srgbClr val="5F5F5F"/>
                </a:solidFill>
                <a:latin typeface="Gill Sans MT" panose="020B0502020104020203" pitchFamily="34" charset="0"/>
              </a:rPr>
              <a:t>en</a:t>
            </a:r>
            <a:r>
              <a:rPr lang="es" sz="1400" dirty="0">
                <a:solidFill>
                  <a:srgbClr val="5F5F5F"/>
                </a:solidFill>
                <a:latin typeface="Gill Sans MT" panose="020B0502020104020203" pitchFamily="34" charset="0"/>
              </a:rPr>
              <a:t> planificación familiar y las </a:t>
            </a:r>
            <a:r>
              <a:rPr lang="es-ES" sz="1400" dirty="0">
                <a:solidFill>
                  <a:srgbClr val="5F5F5F"/>
                </a:solidFill>
                <a:latin typeface="Gill Sans MT" panose="020B0502020104020203" pitchFamily="34" charset="0"/>
              </a:rPr>
              <a:t>clientes</a:t>
            </a:r>
            <a:r>
              <a:rPr lang="es" sz="1400" dirty="0">
                <a:solidFill>
                  <a:srgbClr val="5F5F5F"/>
                </a:solidFill>
                <a:latin typeface="Gill Sans MT" panose="020B0502020104020203" pitchFamily="34" charset="0"/>
              </a:rPr>
              <a:t> tienen acceso a una variedad de métodos.</a:t>
            </a:r>
          </a:p>
        </p:txBody>
      </p:sp>
    </p:spTree>
    <p:extLst>
      <p:ext uri="{BB962C8B-B14F-4D97-AF65-F5344CB8AC3E}">
        <p14:creationId xmlns:p14="http://schemas.microsoft.com/office/powerpoint/2010/main" val="20457383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s" b="0" i="0" u="none" baseline="0"/>
              <a:t>Revisión de los datos</a:t>
            </a:r>
          </a:p>
        </p:txBody>
      </p:sp>
      <p:sp>
        <p:nvSpPr>
          <p:cNvPr id="3" name="Content Placeholder 2"/>
          <p:cNvSpPr>
            <a:spLocks noGrp="1"/>
          </p:cNvSpPr>
          <p:nvPr>
            <p:ph idx="1"/>
          </p:nvPr>
        </p:nvSpPr>
        <p:spPr>
          <a:prstGeom prst="rect">
            <a:avLst/>
          </a:prstGeom>
        </p:spPr>
        <p:txBody>
          <a:bodyPr/>
          <a:lstStyle/>
          <a:p>
            <a:pPr algn="l" rtl="0">
              <a:spcAft>
                <a:spcPts val="150"/>
              </a:spcAft>
            </a:pPr>
            <a:r>
              <a:rPr lang="es" sz="2800" b="0" i="0" u="none" baseline="0" dirty="0"/>
              <a:t>Los datos deben ser revisados de forma periódica a fin de tomar decisiones para mejorar la calidad de </a:t>
            </a:r>
            <a:r>
              <a:rPr lang="es" sz="2800" b="0" i="0" u="none" baseline="0" dirty="0" smtClean="0"/>
              <a:t>atención</a:t>
            </a:r>
            <a:r>
              <a:rPr lang="es" sz="2800" b="0" i="0" u="none" baseline="0" dirty="0"/>
              <a:t>.</a:t>
            </a:r>
            <a:endParaRPr lang="es" sz="4000" dirty="0"/>
          </a:p>
          <a:p>
            <a:pPr algn="l" rtl="0">
              <a:spcAft>
                <a:spcPts val="150"/>
              </a:spcAft>
            </a:pPr>
            <a:r>
              <a:rPr lang="es" sz="2800" b="0" i="0" u="none" baseline="0" dirty="0"/>
              <a:t>¿Cuáles son las formas de revisar los datos?</a:t>
            </a:r>
          </a:p>
          <a:p>
            <a:pPr lvl="1" algn="l" rtl="0">
              <a:spcAft>
                <a:spcPts val="150"/>
              </a:spcAft>
            </a:pPr>
            <a:r>
              <a:rPr lang="es" sz="2400" b="0" i="0" u="none" baseline="0" dirty="0" smtClean="0"/>
              <a:t>Revis</a:t>
            </a:r>
            <a:r>
              <a:rPr lang="es-ES" sz="2400" b="0" i="0" u="none" baseline="0" dirty="0" err="1" smtClean="0"/>
              <a:t>ión</a:t>
            </a:r>
            <a:r>
              <a:rPr lang="es-ES" sz="2400" b="0" i="0" u="none" baseline="0" dirty="0" smtClean="0"/>
              <a:t> y análisis </a:t>
            </a:r>
            <a:r>
              <a:rPr lang="es" sz="2400" b="0" i="0" u="none" baseline="0" dirty="0" smtClean="0"/>
              <a:t>durante </a:t>
            </a:r>
            <a:r>
              <a:rPr lang="es-ES" sz="2400" b="0" i="0" u="none" baseline="0" dirty="0" smtClean="0"/>
              <a:t>las </a:t>
            </a:r>
            <a:r>
              <a:rPr lang="es" sz="2400" b="0" i="0" u="none" baseline="0" dirty="0" smtClean="0"/>
              <a:t>reuniones </a:t>
            </a:r>
            <a:r>
              <a:rPr lang="es" sz="2400" b="0" i="0" u="none" baseline="0" dirty="0"/>
              <a:t>mensuales del personal</a:t>
            </a:r>
          </a:p>
          <a:p>
            <a:pPr lvl="1" algn="l" rtl="0">
              <a:spcAft>
                <a:spcPts val="150"/>
              </a:spcAft>
            </a:pPr>
            <a:r>
              <a:rPr lang="es" sz="2400" b="0" i="0" u="none" baseline="0" dirty="0"/>
              <a:t>Publicar los datos en la pared </a:t>
            </a:r>
            <a:r>
              <a:rPr lang="es" sz="2400" b="0" i="0" u="none" baseline="0" dirty="0" smtClean="0"/>
              <a:t>para </a:t>
            </a:r>
            <a:r>
              <a:rPr lang="es" sz="2400" b="0" i="0" u="none" baseline="0" dirty="0"/>
              <a:t>que sean fácilmente visibles para el personal</a:t>
            </a:r>
          </a:p>
          <a:p>
            <a:pPr lvl="1" algn="l" rtl="0">
              <a:spcAft>
                <a:spcPts val="150"/>
              </a:spcAft>
            </a:pPr>
            <a:r>
              <a:rPr lang="es" sz="2400" b="0" i="0" u="none" baseline="0" dirty="0" smtClean="0"/>
              <a:t>Revis</a:t>
            </a:r>
            <a:r>
              <a:rPr lang="es-ES" sz="2400" b="0" i="0" u="none" baseline="0" dirty="0" err="1" smtClean="0"/>
              <a:t>ión</a:t>
            </a:r>
            <a:r>
              <a:rPr lang="es" sz="2400" b="0" i="0" u="none" baseline="0" dirty="0" smtClean="0"/>
              <a:t> </a:t>
            </a:r>
            <a:r>
              <a:rPr lang="es" sz="2400" b="0" i="0" u="none" baseline="0" dirty="0"/>
              <a:t>durante la supervisión de apoyo </a:t>
            </a:r>
          </a:p>
          <a:p>
            <a:pPr lvl="1" algn="l" rtl="0">
              <a:spcAft>
                <a:spcPts val="150"/>
              </a:spcAft>
            </a:pPr>
            <a:r>
              <a:rPr lang="es" sz="2400" b="0" i="0" u="none" baseline="0" dirty="0"/>
              <a:t>¿Otras ideas?</a:t>
            </a:r>
          </a:p>
        </p:txBody>
      </p:sp>
    </p:spTree>
    <p:extLst>
      <p:ext uri="{BB962C8B-B14F-4D97-AF65-F5344CB8AC3E}">
        <p14:creationId xmlns:p14="http://schemas.microsoft.com/office/powerpoint/2010/main" val="458429172"/>
      </p:ext>
    </p:extLst>
  </p:cSld>
  <p:clrMapOvr>
    <a:masterClrMapping/>
  </p:clrMapOvr>
  <p:timing>
    <p:tnLst>
      <p:par>
        <p:cTn id="1" dur="indefinite" restart="never" nodeType="tmRoot"/>
      </p:par>
    </p:tnLst>
  </p:timing>
</p:sld>
</file>

<file path=ppt/theme/theme1.xml><?xml version="1.0" encoding="utf-8"?>
<a:theme xmlns:a="http://schemas.openxmlformats.org/drawingml/2006/main" name="MCSP_PowerPoint">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SP_PowerPoint_Template" id="{41E99D92-D9CB-47D9-9484-943198713460}" vid="{1994C90F-CDCB-4F77-A9F4-C56B0B72ADC1}"/>
    </a:ext>
  </a:extLst>
</a:theme>
</file>

<file path=ppt/theme/theme2.xml><?xml version="1.0" encoding="utf-8"?>
<a:theme xmlns:a="http://schemas.openxmlformats.org/drawingml/2006/main" name="1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SP_PowerPoint_Template" id="{41E99D92-D9CB-47D9-9484-943198713460}" vid="{C264392D-AF5F-46D9-A0F9-5480A9CE2D9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Final Documents Content Type" ma:contentTypeID="0x010100B9FB6409CD70674ABB5349969E1C67F600417965DF27792E4D905388C3849F97E9" ma:contentTypeVersion="31" ma:contentTypeDescription="" ma:contentTypeScope="" ma:versionID="daebe21daf2f026d17f0e4dab69abddd">
  <xsd:schema xmlns:xsd="http://www.w3.org/2001/XMLSchema" xmlns:xs="http://www.w3.org/2001/XMLSchema" xmlns:p="http://schemas.microsoft.com/office/2006/metadata/properties" xmlns:ns2="f0785ec1-1048-4400-be50-ab24b43b924b" xmlns:ns3="http://schemas.microsoft.com/sharepoint.v3" targetNamespace="http://schemas.microsoft.com/office/2006/metadata/properties" ma:root="true" ma:fieldsID="97b5d57c68703c564ba295d338139cb8" ns2:_="" ns3:_="">
    <xsd:import namespace="f0785ec1-1048-4400-be50-ab24b43b924b"/>
    <xsd:import namespace="http://schemas.microsoft.com/sharepoint.v3"/>
    <xsd:element name="properties">
      <xsd:complexType>
        <xsd:sequence>
          <xsd:element name="documentManagement">
            <xsd:complexType>
              <xsd:all>
                <xsd:element ref="ns2:Country_x0020_Technical_x0020_Team" minOccurs="0"/>
                <xsd:element ref="ns2:Description_x002f_Notes" minOccurs="0"/>
                <xsd:element ref="ns2:o1270e96c55b4d968cd1b3c2f154ff87" minOccurs="0"/>
                <xsd:element ref="ns2:TaxCatchAll" minOccurs="0"/>
                <xsd:element ref="ns2:TaxCatchAllLabel" minOccurs="0"/>
                <xsd:element ref="ns2:d752e56ead884e3fa239de669a13281d" minOccurs="0"/>
                <xsd:element ref="ns3:CategoryDescription" minOccurs="0"/>
                <xsd:element ref="ns2:a55e2a9178474b4bb01140e591eaac61" minOccurs="0"/>
                <xsd:element ref="ns2:k4fa48eb2d7b427a813ce27bfad0cec3" minOccurs="0"/>
                <xsd:element ref="ns2:c25934d968004dbc9e688abe03a61615" minOccurs="0"/>
                <xsd:element ref="ns2:k427ab633b7b4938a54a20aba39a9ba7"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85ec1-1048-4400-be50-ab24b43b924b" elementFormDefault="qualified">
    <xsd:import namespace="http://schemas.microsoft.com/office/2006/documentManagement/types"/>
    <xsd:import namespace="http://schemas.microsoft.com/office/infopath/2007/PartnerControls"/>
    <xsd:element name="Country_x0020_Technical_x0020_Team" ma:index="1" nillable="true" ma:displayName="MCSP Team" ma:default="Communications" ma:internalName="Country_x0020_Technical_x0020_Team">
      <xsd:simpleType>
        <xsd:restriction base="dms:Text">
          <xsd:maxLength value="255"/>
        </xsd:restriction>
      </xsd:simpleType>
    </xsd:element>
    <xsd:element name="Description_x002f_Notes" ma:index="8" nillable="true" ma:displayName="Description/Notes" ma:internalName="Description_x002F_Notes" ma:readOnly="false">
      <xsd:simpleType>
        <xsd:restriction base="dms:Note">
          <xsd:maxLength value="255"/>
        </xsd:restriction>
      </xsd:simpleType>
    </xsd:element>
    <xsd:element name="o1270e96c55b4d968cd1b3c2f154ff87" ma:index="10" nillable="true" ma:taxonomy="true" ma:internalName="o1270e96c55b4d968cd1b3c2f154ff87" ma:taxonomyFieldName="Country_x0020_Team" ma:displayName="Country Team Tags" ma:readOnly="false" ma:default="" ma:fieldId="{81270e96-c55b-4d96-8cd1-b3c2f154ff87}" ma:taxonomyMulti="true" ma:sspId="ec767cac-7ca2-4fcb-9b87-cea637044337" ma:termSetId="d4b10962-4fd8-4b73-804a-123b6a8997e6"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64b7ccb9-42e3-4c7c-9f7c-42ec49a0b118}" ma:internalName="TaxCatchAll" ma:showField="CatchAllData"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64b7ccb9-42e3-4c7c-9f7c-42ec49a0b118}" ma:internalName="TaxCatchAllLabel" ma:readOnly="true" ma:showField="CatchAllDataLabel"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d752e56ead884e3fa239de669a13281d" ma:index="14" nillable="true" ma:taxonomy="true" ma:internalName="d752e56ead884e3fa239de669a13281d" ma:taxonomyFieldName="Cross_x002d_cutting_x0020_Team" ma:displayName="Cross-cutting Area Tags" ma:readOnly="false" ma:default="" ma:fieldId="{d752e56e-ad88-4e3f-a239-de669a13281d}" ma:taxonomyMulti="true" ma:sspId="ec767cac-7ca2-4fcb-9b87-cea637044337" ma:termSetId="bf6245ec-2970-481b-b576-f0bd14ff4328" ma:anchorId="00000000-0000-0000-0000-000000000000" ma:open="false" ma:isKeyword="false">
      <xsd:complexType>
        <xsd:sequence>
          <xsd:element ref="pc:Terms" minOccurs="0" maxOccurs="1"/>
        </xsd:sequence>
      </xsd:complexType>
    </xsd:element>
    <xsd:element name="a55e2a9178474b4bb01140e591eaac61" ma:index="17" nillable="true" ma:taxonomy="true" ma:internalName="a55e2a9178474b4bb01140e591eaac61" ma:taxonomyFieldName="Descriptive_x0020_Tags" ma:displayName="Organization/Initiative Tags" ma:default="" ma:fieldId="{a55e2a91-7847-4b4b-b011-40e591eaac61}" ma:taxonomyMulti="true" ma:sspId="ec767cac-7ca2-4fcb-9b87-cea637044337" ma:termSetId="bb3207ae-ec12-4e3b-99d0-1ac6a33ead5e" ma:anchorId="00000000-0000-0000-0000-000000000000" ma:open="true" ma:isKeyword="false">
      <xsd:complexType>
        <xsd:sequence>
          <xsd:element ref="pc:Terms" minOccurs="0" maxOccurs="1"/>
        </xsd:sequence>
      </xsd:complexType>
    </xsd:element>
    <xsd:element name="k4fa48eb2d7b427a813ce27bfad0cec3" ma:index="19" nillable="true" ma:taxonomy="true" ma:internalName="k4fa48eb2d7b427a813ce27bfad0cec3" ma:taxonomyFieldName="Technical_x0020_Team" ma:displayName="Technical Area Tags" ma:readOnly="false" ma:default="" ma:fieldId="{44fa48eb-2d7b-427a-813c-e27bfad0cec3}" ma:taxonomyMulti="true" ma:sspId="ec767cac-7ca2-4fcb-9b87-cea637044337" ma:termSetId="b068aada-bd63-4acb-8779-dfe704f14a94" ma:anchorId="00000000-0000-0000-0000-000000000000" ma:open="false" ma:isKeyword="false">
      <xsd:complexType>
        <xsd:sequence>
          <xsd:element ref="pc:Terms" minOccurs="0" maxOccurs="1"/>
        </xsd:sequence>
      </xsd:complexType>
    </xsd:element>
    <xsd:element name="c25934d968004dbc9e688abe03a61615" ma:index="21" nillable="true" ma:taxonomy="true" ma:internalName="c25934d968004dbc9e688abe03a61615" ma:taxonomyFieldName="Content_x0020_Type" ma:displayName="Resource Type Tags" ma:readOnly="false" ma:default="" ma:fieldId="{c25934d9-6800-4dbc-9e68-8abe03a61615}" ma:taxonomyMulti="true" ma:sspId="ec767cac-7ca2-4fcb-9b87-cea637044337" ma:termSetId="72d02951-e07e-491d-8c93-fb4f0370e9ba" ma:anchorId="00000000-0000-0000-0000-000000000000" ma:open="true" ma:isKeyword="false">
      <xsd:complexType>
        <xsd:sequence>
          <xsd:element ref="pc:Terms" minOccurs="0" maxOccurs="1"/>
        </xsd:sequence>
      </xsd:complexType>
    </xsd:element>
    <xsd:element name="k427ab633b7b4938a54a20aba39a9ba7" ma:index="23" nillable="true" ma:taxonomy="true" ma:internalName="k427ab633b7b4938a54a20aba39a9ba7" ma:taxonomyFieldName="Intervention_x0020_Type" ma:displayName="Intervention Type Tags" ma:default="" ma:fieldId="{4427ab63-3b7b-4938-a54a-20aba39a9ba7}" ma:taxonomyMulti="true" ma:sspId="ec767cac-7ca2-4fcb-9b87-cea637044337" ma:termSetId="b58302f1-69ce-475b-8c6e-4b62fb5d1090"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16" nillable="true" ma:displayName="Description" ma:hidden="true" ma:internalName="CategoryDescription"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f0785ec1-1048-4400-be50-ab24b43b924b"/>
    <Description_x002f_Notes xmlns="f0785ec1-1048-4400-be50-ab24b43b924b" xsi:nil="true"/>
    <a55e2a9178474b4bb01140e591eaac61 xmlns="f0785ec1-1048-4400-be50-ab24b43b924b">
      <Terms xmlns="http://schemas.microsoft.com/office/infopath/2007/PartnerControls"/>
    </a55e2a9178474b4bb01140e591eaac61>
    <k4fa48eb2d7b427a813ce27bfad0cec3 xmlns="f0785ec1-1048-4400-be50-ab24b43b924b">
      <Terms xmlns="http://schemas.microsoft.com/office/infopath/2007/PartnerControls"/>
    </k4fa48eb2d7b427a813ce27bfad0cec3>
    <o1270e96c55b4d968cd1b3c2f154ff87 xmlns="f0785ec1-1048-4400-be50-ab24b43b924b">
      <Terms xmlns="http://schemas.microsoft.com/office/infopath/2007/PartnerControls"/>
    </o1270e96c55b4d968cd1b3c2f154ff87>
    <c25934d968004dbc9e688abe03a61615 xmlns="f0785ec1-1048-4400-be50-ab24b43b924b">
      <Terms xmlns="http://schemas.microsoft.com/office/infopath/2007/PartnerControls"/>
    </c25934d968004dbc9e688abe03a61615>
    <d752e56ead884e3fa239de669a13281d xmlns="f0785ec1-1048-4400-be50-ab24b43b924b">
      <Terms xmlns="http://schemas.microsoft.com/office/infopath/2007/PartnerControls"/>
    </d752e56ead884e3fa239de669a13281d>
    <CategoryDescription xmlns="http://schemas.microsoft.com/sharepoint.v3" xsi:nil="true"/>
    <k427ab633b7b4938a54a20aba39a9ba7 xmlns="f0785ec1-1048-4400-be50-ab24b43b924b">
      <Terms xmlns="http://schemas.microsoft.com/office/infopath/2007/PartnerControls"/>
    </k427ab633b7b4938a54a20aba39a9ba7>
    <Country_x0020_Technical_x0020_Team xmlns="f0785ec1-1048-4400-be50-ab24b43b924b">Communications</Country_x0020_Technical_x0020_Team>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0FBBF40-42AF-4072-B7ED-5E8F1D4F9D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785ec1-1048-4400-be50-ab24b43b924b"/>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EF93955-957A-496F-8736-8AFF84094CA6}">
  <ds:schemaRefs>
    <ds:schemaRef ds:uri="http://schemas.microsoft.com/office/2006/documentManagement/types"/>
    <ds:schemaRef ds:uri="http://purl.org/dc/elements/1.1/"/>
    <ds:schemaRef ds:uri="http://purl.org/dc/dcmitype/"/>
    <ds:schemaRef ds:uri="f0785ec1-1048-4400-be50-ab24b43b924b"/>
    <ds:schemaRef ds:uri="http://schemas.microsoft.com/office/2006/metadata/properties"/>
    <ds:schemaRef ds:uri="http://www.w3.org/XML/1998/namespace"/>
    <ds:schemaRef ds:uri="http://purl.org/dc/terms/"/>
    <ds:schemaRef ds:uri="http://schemas.microsoft.com/office/infopath/2007/PartnerControls"/>
    <ds:schemaRef ds:uri="http://schemas.openxmlformats.org/package/2006/metadata/core-properties"/>
    <ds:schemaRef ds:uri="http://schemas.microsoft.com/sharepoint.v3"/>
  </ds:schemaRefs>
</ds:datastoreItem>
</file>

<file path=customXml/itemProps3.xml><?xml version="1.0" encoding="utf-8"?>
<ds:datastoreItem xmlns:ds="http://schemas.openxmlformats.org/officeDocument/2006/customXml" ds:itemID="{C39A011C-0E51-4428-BFB1-667872945D4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MCSP_PowerPoint_Template</Template>
  <TotalTime>2366</TotalTime>
  <Words>2115</Words>
  <Application>Microsoft Office PowerPoint</Application>
  <PresentationFormat>On-screen Show (4:3)</PresentationFormat>
  <Paragraphs>190</Paragraphs>
  <Slides>13</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Agency FB</vt:lpstr>
      <vt:lpstr>Arial</vt:lpstr>
      <vt:lpstr>Calibri</vt:lpstr>
      <vt:lpstr>Gill Sans MT</vt:lpstr>
      <vt:lpstr>MCSP_PowerPoint</vt:lpstr>
      <vt:lpstr>1_Office Theme</vt:lpstr>
      <vt:lpstr>Módulo 4: Calidad de atención   Presentación 4-2: </vt:lpstr>
      <vt:lpstr>Datos para la toma de decisiones en el establecimiento de salud</vt:lpstr>
      <vt:lpstr>Toma de decisiones en base a los datos</vt:lpstr>
      <vt:lpstr>Toma de decisiones en base a los datos</vt:lpstr>
      <vt:lpstr>Toma de decisiones en base a los datos</vt:lpstr>
      <vt:lpstr>Toma de decisiones en base a los datos (cont.)</vt:lpstr>
      <vt:lpstr>Toma de decisiones en base a los datos (cont.)</vt:lpstr>
      <vt:lpstr>Toma de decisiones en base a los datos (cont.)</vt:lpstr>
      <vt:lpstr>Revisión de los datos</vt:lpstr>
      <vt:lpstr>¿Qué es un tablero?</vt:lpstr>
      <vt:lpstr>¿Cómo crear un buen tablero para usar en un establecimiento de salud?</vt:lpstr>
      <vt:lpstr>Ejemplo de tablero</vt:lpstr>
      <vt:lpstr>PowerPoint Presentation</vt:lpstr>
    </vt:vector>
  </TitlesOfParts>
  <Company>Jhpiego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Módulo 4: Calidad de atención, Módulo 4: Calidad de atención, Uso de datos para la toma de decisiones</dc:title>
  <dc:creator>Jacqueline Wille;Maternal and Child Survival Program</dc:creator>
  <cp:keywords>MCSP, USAID, MRLD</cp:keywords>
  <cp:lastModifiedBy>Katherine Bisulca</cp:lastModifiedBy>
  <cp:revision>27</cp:revision>
  <dcterms:created xsi:type="dcterms:W3CDTF">2016-06-10T20:13:46Z</dcterms:created>
  <dcterms:modified xsi:type="dcterms:W3CDTF">2018-05-22T20:46:19Z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0x010100B9FB6409CD70674ABB5349969E1C67F600417965DF27792E4D905388C3849F97E9</vt:lpwstr>
  </property>
  <property fmtid="{D5CDD505-2E9C-101B-9397-08002B2CF9AE}" pid="3" name="_dlc_DocIdItemGuid">
    <vt:lpwstr>acfa97ba-74b0-413e-b0ac-e36823ddba54</vt:lpwstr>
  </property>
  <property fmtid="{D5CDD505-2E9C-101B-9397-08002B2CF9AE}" pid="4" name="Order">
    <vt:r8>99100</vt:r8>
  </property>
  <property fmtid="{D5CDD505-2E9C-101B-9397-08002B2CF9AE}" pid="5" name="Descriptive Tags">
    <vt:lpwstr/>
  </property>
  <property fmtid="{D5CDD505-2E9C-101B-9397-08002B2CF9AE}" pid="6" name="Cross_x002d_cutting_x0020_Team">
    <vt:lpwstr/>
  </property>
  <property fmtid="{D5CDD505-2E9C-101B-9397-08002B2CF9AE}" pid="7" name="Content_x0020_Type">
    <vt:lpwstr/>
  </property>
  <property fmtid="{D5CDD505-2E9C-101B-9397-08002B2CF9AE}" pid="8" name="Country_x0020_Team">
    <vt:lpwstr/>
  </property>
  <property fmtid="{D5CDD505-2E9C-101B-9397-08002B2CF9AE}" pid="9" name="Intervention_x0020_Type">
    <vt:lpwstr/>
  </property>
  <property fmtid="{D5CDD505-2E9C-101B-9397-08002B2CF9AE}" pid="10" name="Technical_x0020_Team">
    <vt:lpwstr/>
  </property>
</Properties>
</file>