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22"/>
  </p:notesMasterIdLst>
  <p:handoutMasterIdLst>
    <p:handoutMasterId r:id="rId23"/>
  </p:handoutMasterIdLst>
  <p:sldIdLst>
    <p:sldId id="256" r:id="rId7"/>
    <p:sldId id="261" r:id="rId8"/>
    <p:sldId id="284" r:id="rId9"/>
    <p:sldId id="283" r:id="rId10"/>
    <p:sldId id="267" r:id="rId11"/>
    <p:sldId id="285" r:id="rId12"/>
    <p:sldId id="272" r:id="rId13"/>
    <p:sldId id="281" r:id="rId14"/>
    <p:sldId id="286" r:id="rId15"/>
    <p:sldId id="275" r:id="rId16"/>
    <p:sldId id="276" r:id="rId17"/>
    <p:sldId id="277" r:id="rId18"/>
    <p:sldId id="278" r:id="rId19"/>
    <p:sldId id="279" r:id="rId20"/>
    <p:sldId id="28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eeta Bhatnagar" initials="NB" lastIdx="11" clrIdx="6">
    <p:extLst/>
  </p:cmAuthor>
  <p:cmAuthor id="1" name="Julia Bluestone" initials="JB" lastIdx="3" clrIdx="0">
    <p:extLst/>
  </p:cmAuthor>
  <p:cmAuthor id="2" name="CHRIS DAVIS MERRIMAN" initials="CDM" lastIdx="8" clrIdx="1"/>
  <p:cmAuthor id="3" name="shabana Zaeem" initials="sZ" lastIdx="3" clrIdx="2"/>
  <p:cmAuthor id="4" name="lelliott" initials="l" lastIdx="2" clrIdx="3"/>
  <p:cmAuthor id="5" name="Laura Glish" initials="LG" lastIdx="2" clrIdx="4">
    <p:extLst/>
  </p:cmAuthor>
  <p:cmAuthor id="6" name="Shabana` Zaeem" initials="SZ" lastIdx="2"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6C"/>
    <a:srgbClr val="FFFFFF"/>
    <a:srgbClr val="768AAB"/>
    <a:srgbClr val="808080"/>
    <a:srgbClr val="FCF6F7"/>
    <a:srgbClr val="5F5F5F"/>
    <a:srgbClr val="9DBFE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86" autoAdjust="0"/>
    <p:restoredTop sz="85927" autoAdjust="0"/>
  </p:normalViewPr>
  <p:slideViewPr>
    <p:cSldViewPr>
      <p:cViewPr varScale="1">
        <p:scale>
          <a:sx n="99" d="100"/>
          <a:sy n="99" d="100"/>
        </p:scale>
        <p:origin x="1770" y="78"/>
      </p:cViewPr>
      <p:guideLst>
        <p:guide orient="horz" pos="2160"/>
        <p:guide pos="2880"/>
      </p:guideLst>
    </p:cSldViewPr>
  </p:slideViewPr>
  <p:outlineViewPr>
    <p:cViewPr>
      <p:scale>
        <a:sx n="33" d="100"/>
        <a:sy n="33" d="100"/>
      </p:scale>
      <p:origin x="0" y="-1277"/>
    </p:cViewPr>
  </p:outlineViewPr>
  <p:notesTextViewPr>
    <p:cViewPr>
      <p:scale>
        <a:sx n="3" d="2"/>
        <a:sy n="3" d="2"/>
      </p:scale>
      <p:origin x="0" y="0"/>
    </p:cViewPr>
  </p:notesTextViewPr>
  <p:notesViewPr>
    <p:cSldViewPr>
      <p:cViewPr varScale="1">
        <p:scale>
          <a:sx n="52" d="100"/>
          <a:sy n="52" d="100"/>
        </p:scale>
        <p:origin x="157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5/23/2018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dirty="0"/>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Gill Sans MT" panose="020B0502020104020203" pitchFamily="34" charset="0"/>
                <a:cs typeface="+mn-cs"/>
              </a:defRPr>
            </a:lvl1pPr>
          </a:lstStyle>
          <a:p>
            <a:pPr>
              <a:defRPr/>
            </a:pPr>
            <a:fld id="{5AB222FF-92D1-4136-AD76-BADB0E88879F}" type="slidenum">
              <a:rPr lang="en-US" smtClean="0"/>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l" rtl="0"/>
            <a:fld id="{5AB222FF-92D1-4136-AD76-BADB0E88879F}" type="slidenum">
              <a:rPr/>
              <a:pPr/>
              <a:t>1</a:t>
            </a:fld>
            <a:endParaRPr lang="e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lstStyle/>
          <a:p>
            <a:endParaRPr lang="es" dirty="0"/>
          </a:p>
        </p:txBody>
      </p:sp>
    </p:spTree>
    <p:extLst>
      <p:ext uri="{BB962C8B-B14F-4D97-AF65-F5344CB8AC3E}">
        <p14:creationId xmlns:p14="http://schemas.microsoft.com/office/powerpoint/2010/main" val="3329495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39A116C9-4E1A-45B1-9695-226C43DDAFFE}" type="slidenum">
              <a:rPr>
                <a:solidFill>
                  <a:srgbClr val="003399"/>
                </a:solidFill>
              </a:rPr>
              <a:pPr/>
              <a:t>10</a:t>
            </a:fld>
            <a:endParaRPr lang="es" altLang="en-US" dirty="0">
              <a:solidFill>
                <a:srgbClr val="003399"/>
              </a:solidFill>
            </a:endParaRPr>
          </a:p>
        </p:txBody>
      </p:sp>
      <p:sp>
        <p:nvSpPr>
          <p:cNvPr id="24579"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4580" name="Rectangle 3"/>
          <p:cNvSpPr>
            <a:spLocks noGrp="1" noChangeArrowheads="1"/>
          </p:cNvSpPr>
          <p:nvPr>
            <p:ph type="body" idx="1"/>
          </p:nvPr>
        </p:nvSpPr>
        <p:spPr>
          <a:xfrm>
            <a:off x="914400" y="4343400"/>
            <a:ext cx="5029200" cy="4097338"/>
          </a:xfrm>
          <a:noFill/>
        </p:spPr>
        <p:txBody>
          <a:bodyPr lIns="91912" tIns="45177" rIns="91912" bIns="45177"/>
          <a:lstStyle/>
          <a:p>
            <a:pPr algn="l" rtl="0" eaLnBrk="1" hangingPunct="1"/>
            <a:r>
              <a:rPr lang="es" sz="1200" b="0" i="0" u="none" kern="1200" baseline="0">
                <a:solidFill>
                  <a:schemeClr val="tx1"/>
                </a:solidFill>
                <a:effectLst/>
                <a:latin typeface="+mn-lt"/>
                <a:ea typeface="+mn-ea"/>
                <a:cs typeface="+mn-cs"/>
              </a:rPr>
              <a:t>Notas: La expulsión espontánea se produce en alrededor del 2 a 8 % de las clientes (Trieman et al. 1995) y es más probable que ocurra durante los primeros tres meses después de la inserción y durante los períodos menstruales. Más comunes en mujeres nulíparas si el útero es muy pequeño. </a:t>
            </a:r>
            <a:endParaRPr lang="es" altLang="en-US" dirty="0"/>
          </a:p>
        </p:txBody>
      </p:sp>
    </p:spTree>
    <p:extLst>
      <p:ext uri="{BB962C8B-B14F-4D97-AF65-F5344CB8AC3E}">
        <p14:creationId xmlns:p14="http://schemas.microsoft.com/office/powerpoint/2010/main" val="1902694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A234BBEE-D14A-4210-89E2-50307D6F87D7}" type="slidenum">
              <a:rPr>
                <a:solidFill>
                  <a:srgbClr val="003399"/>
                </a:solidFill>
              </a:rPr>
              <a:pPr/>
              <a:t>11</a:t>
            </a:fld>
            <a:endParaRPr lang="es" altLang="en-US" dirty="0">
              <a:solidFill>
                <a:srgbClr val="003399"/>
              </a:solidFill>
            </a:endParaRPr>
          </a:p>
        </p:txBody>
      </p:sp>
      <p:sp>
        <p:nvSpPr>
          <p:cNvPr id="26627"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6628" name="Rectangle 3"/>
          <p:cNvSpPr>
            <a:spLocks noGrp="1" noChangeArrowheads="1"/>
          </p:cNvSpPr>
          <p:nvPr>
            <p:ph type="body" idx="1"/>
          </p:nvPr>
        </p:nvSpPr>
        <p:spPr>
          <a:xfrm>
            <a:off x="914400" y="4343400"/>
            <a:ext cx="5029200" cy="4097338"/>
          </a:xfrm>
          <a:noFill/>
        </p:spPr>
        <p:txBody>
          <a:bodyPr lIns="91912" tIns="45177" rIns="91912" bIns="45177"/>
          <a:lstStyle/>
          <a:p>
            <a:pPr algn="l" rtl="0" eaLnBrk="1" hangingPunct="1"/>
            <a:r>
              <a:rPr lang="es" b="0" i="0" u="none" baseline="0" dirty="0"/>
              <a:t>Notas: Las complicaciones con los DIU son muy pocas y poco comunes. Por lo general ocurren durante la inserción y si la realiza una persona sin experiencia. Si se sospecha que se produjo una perforación, debería mantenerse a la cliente en observación y brindarle tratamiento de inmediato. Si es grave y requiere intervención quirúrgica, derive a la cliente a un </a:t>
            </a:r>
            <a:r>
              <a:rPr lang="es" b="0" i="0" u="none" baseline="0" dirty="0" smtClean="0"/>
              <a:t>e</a:t>
            </a:r>
            <a:r>
              <a:rPr lang="es-ES" b="0" i="0" u="none" baseline="0" dirty="0" err="1" smtClean="0"/>
              <a:t>specialista</a:t>
            </a:r>
            <a:r>
              <a:rPr lang="es" b="0" i="0" u="none" baseline="0" dirty="0" smtClean="0"/>
              <a:t>. </a:t>
            </a:r>
            <a:endParaRPr lang="es" altLang="en-US" dirty="0"/>
          </a:p>
        </p:txBody>
      </p:sp>
    </p:spTree>
    <p:extLst>
      <p:ext uri="{BB962C8B-B14F-4D97-AF65-F5344CB8AC3E}">
        <p14:creationId xmlns:p14="http://schemas.microsoft.com/office/powerpoint/2010/main" val="1213948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CC21D7E7-D47D-431A-9EA4-1617D6016BC0}" type="slidenum">
              <a:rPr>
                <a:solidFill>
                  <a:srgbClr val="003399"/>
                </a:solidFill>
              </a:rPr>
              <a:pPr/>
              <a:t>12</a:t>
            </a:fld>
            <a:endParaRPr lang="es" altLang="en-US" dirty="0">
              <a:solidFill>
                <a:srgbClr val="003399"/>
              </a:solidFill>
            </a:endParaRPr>
          </a:p>
        </p:txBody>
      </p:sp>
      <p:sp>
        <p:nvSpPr>
          <p:cNvPr id="28675"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8676" name="Rectangle 3"/>
          <p:cNvSpPr>
            <a:spLocks noGrp="1" noChangeArrowheads="1"/>
          </p:cNvSpPr>
          <p:nvPr>
            <p:ph type="body" idx="1"/>
          </p:nvPr>
        </p:nvSpPr>
        <p:spPr>
          <a:xfrm>
            <a:off x="914400" y="4343400"/>
            <a:ext cx="5029200" cy="4097338"/>
          </a:xfrm>
          <a:noFill/>
        </p:spPr>
        <p:txBody>
          <a:bodyPr lIns="91912" tIns="45177" rIns="91912" bIns="45177"/>
          <a:lstStyle/>
          <a:p>
            <a:pPr algn="l" rtl="0" eaLnBrk="1" hangingPunct="1"/>
            <a:r>
              <a:rPr lang="es" b="0" i="0" u="none" baseline="0" dirty="0"/>
              <a:t>Notas: Si el proveedor de servicio usa prácticas adecuadas para evitar infecciones, el riesgo de infección es muy bajo. El DIU en sí mismo no genera infección, las prácticas deficientes de prevención de infecciones son las que pueden causarla. Durante </a:t>
            </a:r>
            <a:r>
              <a:rPr lang="es-ES" b="0" i="0" u="none" baseline="0" dirty="0" smtClean="0"/>
              <a:t>la consejería</a:t>
            </a:r>
            <a:r>
              <a:rPr lang="es" b="0" i="0" u="none" baseline="0" dirty="0" smtClean="0"/>
              <a:t>, </a:t>
            </a:r>
            <a:r>
              <a:rPr lang="es" b="0" i="0" u="none" baseline="0" dirty="0"/>
              <a:t>se </a:t>
            </a:r>
            <a:r>
              <a:rPr lang="es" b="0" i="0" u="none" baseline="0" dirty="0" smtClean="0"/>
              <a:t>debe</a:t>
            </a:r>
            <a:r>
              <a:rPr lang="es-ES" b="0" i="0" u="none" baseline="0" dirty="0" smtClean="0"/>
              <a:t> </a:t>
            </a:r>
            <a:r>
              <a:rPr lang="es" b="0" i="0" u="none" baseline="0" dirty="0" smtClean="0"/>
              <a:t>informar </a:t>
            </a:r>
            <a:r>
              <a:rPr lang="es" b="0" i="0" u="none" baseline="0" dirty="0"/>
              <a:t>a la cliente sobre los signos de </a:t>
            </a:r>
            <a:r>
              <a:rPr lang="es" b="0" i="0" u="none" baseline="0" dirty="0" smtClean="0"/>
              <a:t>a</a:t>
            </a:r>
            <a:r>
              <a:rPr lang="es-ES" b="0" i="0" u="none" baseline="0" dirty="0" err="1" smtClean="0"/>
              <a:t>lerta</a:t>
            </a:r>
            <a:r>
              <a:rPr lang="es-ES" b="0" i="0" u="none" baseline="0" dirty="0" smtClean="0"/>
              <a:t> </a:t>
            </a:r>
            <a:r>
              <a:rPr lang="es" b="0" i="0" u="none" baseline="0" dirty="0" smtClean="0"/>
              <a:t>y </a:t>
            </a:r>
            <a:r>
              <a:rPr lang="es" b="0" i="0" u="none" baseline="0" dirty="0"/>
              <a:t>se le </a:t>
            </a:r>
            <a:r>
              <a:rPr lang="es" b="0" i="0" u="none" baseline="0" dirty="0" smtClean="0"/>
              <a:t>debe</a:t>
            </a:r>
            <a:r>
              <a:rPr lang="es-ES" b="0" i="0" u="none" baseline="0" dirty="0" smtClean="0"/>
              <a:t> </a:t>
            </a:r>
            <a:r>
              <a:rPr lang="es" b="0" i="0" u="none" baseline="0" dirty="0" smtClean="0"/>
              <a:t>recomendar </a:t>
            </a:r>
            <a:r>
              <a:rPr lang="es" b="0" i="0" u="none" baseline="0" dirty="0"/>
              <a:t>que regrese de inmediato si no se siente bien o </a:t>
            </a:r>
            <a:r>
              <a:rPr lang="es-ES" b="0" i="0" u="none" baseline="0" dirty="0" smtClean="0"/>
              <a:t>presenta </a:t>
            </a:r>
            <a:r>
              <a:rPr lang="es" b="0" i="0" u="none" baseline="0" dirty="0" smtClean="0"/>
              <a:t> </a:t>
            </a:r>
            <a:r>
              <a:rPr lang="es" b="0" i="0" u="none" baseline="0" dirty="0"/>
              <a:t>fiebre o escalofríos (signo de infección).</a:t>
            </a:r>
            <a:endParaRPr lang="es" altLang="en-US" dirty="0"/>
          </a:p>
        </p:txBody>
      </p:sp>
    </p:spTree>
    <p:extLst>
      <p:ext uri="{BB962C8B-B14F-4D97-AF65-F5344CB8AC3E}">
        <p14:creationId xmlns:p14="http://schemas.microsoft.com/office/powerpoint/2010/main" val="223780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D41679FF-8ECF-4633-86D3-7A1FECC4DE77}" type="slidenum">
              <a:rPr>
                <a:solidFill>
                  <a:srgbClr val="003399"/>
                </a:solidFill>
              </a:rPr>
              <a:pPr/>
              <a:t>13</a:t>
            </a:fld>
            <a:endParaRPr lang="es" altLang="en-US" dirty="0">
              <a:solidFill>
                <a:srgbClr val="003399"/>
              </a:solidFill>
            </a:endParaRPr>
          </a:p>
        </p:txBody>
      </p:sp>
      <p:sp>
        <p:nvSpPr>
          <p:cNvPr id="30723"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30724" name="Rectangle 3"/>
          <p:cNvSpPr>
            <a:spLocks noGrp="1" noChangeArrowheads="1"/>
          </p:cNvSpPr>
          <p:nvPr>
            <p:ph type="body" idx="1"/>
          </p:nvPr>
        </p:nvSpPr>
        <p:spPr>
          <a:xfrm>
            <a:off x="914400" y="4343400"/>
            <a:ext cx="5029200" cy="4097338"/>
          </a:xfrm>
          <a:noFill/>
        </p:spPr>
        <p:txBody>
          <a:bodyPr lIns="91912" tIns="45177" rIns="91912" bIns="45177"/>
          <a:lstStyle/>
          <a:p>
            <a:pPr algn="l" rtl="0" eaLnBrk="1" hangingPunct="1"/>
            <a:r>
              <a:rPr lang="es" b="0" i="0" u="none" baseline="0" dirty="0"/>
              <a:t>Notas: Las contraindicaciones para la inserción de un DIU no son muchas, pero, durante el examen y la evaluación de la cliente, si se presenta alguna de las contraindicaciones, se le debería aconsejar que opte por otro método.</a:t>
            </a:r>
          </a:p>
          <a:p>
            <a:pPr algn="l" rtl="0" eaLnBrk="1" hangingPunct="1"/>
            <a:r>
              <a:rPr lang="es" b="0" i="0" u="none" baseline="0" dirty="0"/>
              <a:t>Toda </a:t>
            </a:r>
            <a:r>
              <a:rPr lang="es" b="0" i="0" u="none" baseline="0" dirty="0" smtClean="0"/>
              <a:t>E</a:t>
            </a:r>
            <a:r>
              <a:rPr lang="es-ES" b="0" i="0" u="none" baseline="0" dirty="0" smtClean="0"/>
              <a:t>IP</a:t>
            </a:r>
            <a:r>
              <a:rPr lang="es" b="0" i="0" u="none" baseline="0" dirty="0" smtClean="0"/>
              <a:t> debe </a:t>
            </a:r>
            <a:r>
              <a:rPr lang="es" b="0" i="0" u="none" baseline="0" dirty="0"/>
              <a:t>tratarse y curarse completamente antes de la inserción del DIU. No obstante, si la infección se desarrolla durante el uso del DIU, Categoría 4A, la mujer puede continuar usando el DIU durante el tratamiento (no es necesario retirarlo).</a:t>
            </a:r>
            <a:endParaRPr lang="es" altLang="en-US" dirty="0"/>
          </a:p>
        </p:txBody>
      </p:sp>
    </p:spTree>
    <p:extLst>
      <p:ext uri="{BB962C8B-B14F-4D97-AF65-F5344CB8AC3E}">
        <p14:creationId xmlns:p14="http://schemas.microsoft.com/office/powerpoint/2010/main" val="2791676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Resuma los puntos principales: los DIU son seguros, muy eficaces, de </a:t>
            </a:r>
            <a:r>
              <a:rPr lang="es" b="0" i="0" u="none" baseline="0" dirty="0" smtClean="0"/>
              <a:t>larg</a:t>
            </a:r>
            <a:r>
              <a:rPr lang="es-ES" b="0" i="0" u="none" baseline="0" dirty="0" smtClean="0"/>
              <a:t>a duración</a:t>
            </a:r>
            <a:r>
              <a:rPr lang="es" b="0" i="0" u="none" baseline="0" dirty="0" smtClean="0"/>
              <a:t> </a:t>
            </a:r>
            <a:r>
              <a:rPr lang="es" b="0" i="0" u="none" baseline="0" dirty="0"/>
              <a:t>y reversibles. Pueden insertarse inmediatamente después del parto o de un aborto. Se espera que se presenten algunos problemas menstruales durante los primeros 3</a:t>
            </a:r>
            <a:r>
              <a:rPr lang="es" sz="1200" b="0" i="0" u="none" kern="1200" baseline="0" dirty="0">
                <a:solidFill>
                  <a:schemeClr val="tx1"/>
                </a:solidFill>
                <a:effectLst/>
                <a:latin typeface="+mn-lt"/>
                <a:ea typeface="+mn-ea"/>
                <a:cs typeface="+mn-cs"/>
              </a:rPr>
              <a:t> a </a:t>
            </a:r>
            <a:r>
              <a:rPr lang="es" b="0" i="0" u="none" baseline="0" dirty="0"/>
              <a:t>6 meses posteriores a la inserción. Se </a:t>
            </a:r>
            <a:r>
              <a:rPr lang="es" b="0" i="0" u="none" baseline="0" dirty="0" smtClean="0"/>
              <a:t>debe</a:t>
            </a:r>
            <a:r>
              <a:rPr lang="es-ES" b="0" i="0" u="none" baseline="0" dirty="0" smtClean="0"/>
              <a:t> brindar una </a:t>
            </a:r>
            <a:r>
              <a:rPr lang="es-ES" b="0" i="0" u="none" baseline="0" smtClean="0"/>
              <a:t>buena consejería</a:t>
            </a:r>
            <a:r>
              <a:rPr lang="es" b="0" i="0" u="none" baseline="0" smtClean="0"/>
              <a:t> </a:t>
            </a:r>
            <a:r>
              <a:rPr lang="es" b="0" i="0" u="none" baseline="0" dirty="0"/>
              <a:t>a la cliente respecto de estos efectos secundarios. Si </a:t>
            </a:r>
            <a:r>
              <a:rPr lang="es-ES" b="0" i="0" u="none" baseline="0" dirty="0" smtClean="0"/>
              <a:t>la consejería es </a:t>
            </a:r>
            <a:r>
              <a:rPr lang="es" b="0" i="0" u="none" baseline="0" dirty="0" smtClean="0"/>
              <a:t>adecuada </a:t>
            </a:r>
            <a:r>
              <a:rPr lang="es-ES" b="0" i="0" u="none" baseline="0" dirty="0" smtClean="0"/>
              <a:t>y </a:t>
            </a:r>
            <a:r>
              <a:rPr lang="es" b="0" i="0" u="none" baseline="0" dirty="0" smtClean="0"/>
              <a:t>la </a:t>
            </a:r>
            <a:r>
              <a:rPr lang="es" b="0" i="0" u="none" baseline="0" dirty="0"/>
              <a:t>cliente </a:t>
            </a:r>
            <a:r>
              <a:rPr lang="es" b="0" i="0" u="none" baseline="0" dirty="0" smtClean="0"/>
              <a:t>se tranquiliza</a:t>
            </a:r>
            <a:r>
              <a:rPr lang="es" b="0" i="0" u="none" baseline="0" dirty="0"/>
              <a:t>, se obtienen mejores tasas de </a:t>
            </a:r>
            <a:r>
              <a:rPr lang="es" b="0" i="0" u="none" baseline="0" dirty="0" smtClean="0"/>
              <a:t>continu</a:t>
            </a:r>
            <a:r>
              <a:rPr lang="es-ES" b="0" i="0" u="none" baseline="0" dirty="0" err="1" smtClean="0"/>
              <a:t>idad</a:t>
            </a:r>
            <a:r>
              <a:rPr lang="es" b="0" i="0" u="none" baseline="0" dirty="0" smtClean="0"/>
              <a:t>. D</a:t>
            </a:r>
            <a:r>
              <a:rPr lang="es-ES" b="0" i="0" u="none" baseline="0" dirty="0" err="1" smtClean="0"/>
              <a:t>iga</a:t>
            </a:r>
            <a:r>
              <a:rPr lang="es-ES" b="0" i="0" u="none" baseline="0" dirty="0" smtClean="0"/>
              <a:t> a los participantes</a:t>
            </a:r>
            <a:r>
              <a:rPr lang="es" b="0" i="0" u="none" baseline="0" dirty="0" smtClean="0"/>
              <a:t> </a:t>
            </a:r>
            <a:r>
              <a:rPr lang="es" b="0" i="0" u="none" baseline="0" dirty="0"/>
              <a:t>que si desean obtener información detallada, consulten </a:t>
            </a:r>
            <a:r>
              <a:rPr lang="es" b="0" i="0" u="none" baseline="0" dirty="0" smtClean="0"/>
              <a:t>la Hoja</a:t>
            </a:r>
            <a:r>
              <a:rPr lang="es-ES" b="0" i="0" u="none" baseline="0" dirty="0" smtClean="0"/>
              <a:t> de información </a:t>
            </a:r>
            <a:r>
              <a:rPr lang="es" b="0" i="0" u="none" baseline="0" dirty="0" smtClean="0"/>
              <a:t>6-1</a:t>
            </a:r>
            <a:r>
              <a:rPr lang="es" b="0" i="0" u="none" baseline="0" dirty="0"/>
              <a:t>.</a:t>
            </a:r>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14</a:t>
            </a:fld>
            <a:endParaRPr lang="es" dirty="0"/>
          </a:p>
        </p:txBody>
      </p:sp>
    </p:spTree>
    <p:extLst>
      <p:ext uri="{BB962C8B-B14F-4D97-AF65-F5344CB8AC3E}">
        <p14:creationId xmlns:p14="http://schemas.microsoft.com/office/powerpoint/2010/main" val="2104084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pPr>
              <a:defRPr/>
            </a:pPr>
            <a:fld id="{5AB222FF-92D1-4136-AD76-BADB0E88879F}" type="slidenum">
              <a:rPr lang="en-US" smtClean="0"/>
              <a:pPr>
                <a:defRPr/>
              </a:pPr>
              <a:t>15</a:t>
            </a:fld>
            <a:endParaRPr lang="en-US" dirty="0"/>
          </a:p>
        </p:txBody>
      </p:sp>
    </p:spTree>
    <p:extLst>
      <p:ext uri="{BB962C8B-B14F-4D97-AF65-F5344CB8AC3E}">
        <p14:creationId xmlns:p14="http://schemas.microsoft.com/office/powerpoint/2010/main" val="658928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2</a:t>
            </a:fld>
            <a:endParaRPr lang="es" dirty="0"/>
          </a:p>
        </p:txBody>
      </p:sp>
    </p:spTree>
    <p:extLst>
      <p:ext uri="{BB962C8B-B14F-4D97-AF65-F5344CB8AC3E}">
        <p14:creationId xmlns:p14="http://schemas.microsoft.com/office/powerpoint/2010/main" val="4062738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p:txBody>
          <a:bodyPr/>
          <a:lstStyle/>
          <a:p>
            <a:pPr algn="l" rtl="0"/>
            <a:r>
              <a:rPr lang="es" b="0" i="0" u="none" baseline="0" dirty="0"/>
              <a:t>Adaptado de </a:t>
            </a:r>
            <a:r>
              <a:rPr lang="es" b="0" i="1" u="none" baseline="0" dirty="0"/>
              <a:t>Decision-making tool for family planning clients and providers</a:t>
            </a:r>
            <a:r>
              <a:rPr lang="es" b="0" i="0" u="none" baseline="0" dirty="0"/>
              <a:t>, de la OMS</a:t>
            </a:r>
          </a:p>
          <a:p>
            <a:pPr algn="l" rtl="0"/>
            <a:r>
              <a:rPr lang="es" b="0" i="0" u="none" baseline="0" dirty="0"/>
              <a:t>Notas: </a:t>
            </a:r>
            <a:r>
              <a:rPr lang="es" sz="1200" b="0" i="0" u="none" kern="1200" baseline="0" dirty="0">
                <a:solidFill>
                  <a:schemeClr val="tx1"/>
                </a:solidFill>
                <a:effectLst/>
                <a:latin typeface="+mn-lt"/>
                <a:ea typeface="+mn-ea"/>
                <a:cs typeface="+mn-cs"/>
              </a:rPr>
              <a:t>El dispositivo anticonceptivo intrauterino (DIU o DIU Cu) es un pequeño dispositivo de plástico que se inserta en el útero de una mujer para evitar el embarazo. Los DIU más usados comúnmente tienen forma de T </a:t>
            </a:r>
            <a:r>
              <a:rPr lang="es" sz="1200" b="0" i="0" u="none" kern="1200" baseline="0" dirty="0" smtClean="0">
                <a:solidFill>
                  <a:schemeClr val="tx1"/>
                </a:solidFill>
                <a:effectLst/>
                <a:latin typeface="+mn-lt"/>
                <a:ea typeface="+mn-ea"/>
                <a:cs typeface="+mn-cs"/>
              </a:rPr>
              <a:t>y</a:t>
            </a:r>
            <a:r>
              <a:rPr lang="es-ES" sz="1200" b="0" i="0" u="none" kern="1200" baseline="0" dirty="0" smtClean="0">
                <a:solidFill>
                  <a:schemeClr val="tx1"/>
                </a:solidFill>
                <a:effectLst/>
                <a:latin typeface="+mn-lt"/>
                <a:ea typeface="+mn-ea"/>
                <a:cs typeface="+mn-cs"/>
              </a:rPr>
              <a:t> barras </a:t>
            </a:r>
            <a:r>
              <a:rPr lang="es" sz="1200" b="0" i="0" u="none" kern="1200" baseline="0" dirty="0" smtClean="0">
                <a:solidFill>
                  <a:schemeClr val="tx1"/>
                </a:solidFill>
                <a:effectLst/>
                <a:latin typeface="+mn-lt"/>
                <a:ea typeface="+mn-ea"/>
                <a:cs typeface="+mn-cs"/>
              </a:rPr>
              <a:t>o </a:t>
            </a:r>
            <a:r>
              <a:rPr lang="es" sz="1200" b="0" i="0" u="none" kern="1200" baseline="0" dirty="0">
                <a:solidFill>
                  <a:schemeClr val="tx1"/>
                </a:solidFill>
                <a:effectLst/>
                <a:latin typeface="+mn-lt"/>
                <a:ea typeface="+mn-ea"/>
                <a:cs typeface="+mn-cs"/>
              </a:rPr>
              <a:t>bandas de cobre en el </a:t>
            </a:r>
            <a:r>
              <a:rPr lang="es-ES" sz="1200" b="0" i="0" u="none" kern="1200" baseline="0" dirty="0" smtClean="0">
                <a:solidFill>
                  <a:schemeClr val="tx1"/>
                </a:solidFill>
                <a:effectLst/>
                <a:latin typeface="+mn-lt"/>
                <a:ea typeface="+mn-ea"/>
                <a:cs typeface="+mn-cs"/>
              </a:rPr>
              <a:t>vástago </a:t>
            </a:r>
            <a:r>
              <a:rPr lang="es" sz="1200" b="0" i="0" u="none" kern="1200" baseline="0" dirty="0" smtClean="0">
                <a:solidFill>
                  <a:schemeClr val="tx1"/>
                </a:solidFill>
                <a:effectLst/>
                <a:latin typeface="+mn-lt"/>
                <a:ea typeface="+mn-ea"/>
                <a:cs typeface="+mn-cs"/>
              </a:rPr>
              <a:t>y los brazos</a:t>
            </a:r>
            <a:r>
              <a:rPr lang="es-ES" sz="1200" b="0" i="0" u="none" kern="1200" baseline="0" dirty="0" smtClean="0">
                <a:solidFill>
                  <a:schemeClr val="tx1"/>
                </a:solidFill>
                <a:effectLst/>
                <a:latin typeface="+mn-lt"/>
                <a:ea typeface="+mn-ea"/>
                <a:cs typeface="+mn-cs"/>
              </a:rPr>
              <a:t> de </a:t>
            </a:r>
            <a:r>
              <a:rPr lang="es" sz="1200" b="0" i="0" u="none" kern="1200" baseline="0" dirty="0" smtClean="0">
                <a:solidFill>
                  <a:schemeClr val="tx1"/>
                </a:solidFill>
                <a:effectLst/>
                <a:latin typeface="+mn-lt"/>
                <a:ea typeface="+mn-ea"/>
                <a:cs typeface="+mn-cs"/>
              </a:rPr>
              <a:t>plástico, </a:t>
            </a:r>
            <a:r>
              <a:rPr lang="es" sz="1200" b="0" i="0" u="none" kern="1200" baseline="0" dirty="0">
                <a:solidFill>
                  <a:schemeClr val="tx1"/>
                </a:solidFill>
                <a:effectLst/>
                <a:latin typeface="+mn-lt"/>
                <a:ea typeface="+mn-ea"/>
                <a:cs typeface="+mn-cs"/>
              </a:rPr>
              <a:t>y son insertados por un proveedor capacitado. Es eficaz durante un máximo de 12 años.</a:t>
            </a:r>
          </a:p>
          <a:p>
            <a:pPr algn="l" rtl="0"/>
            <a:r>
              <a:rPr lang="es" sz="1200" b="0" i="1" u="none" kern="1200" baseline="0" dirty="0">
                <a:solidFill>
                  <a:schemeClr val="tx1"/>
                </a:solidFill>
                <a:effectLst/>
                <a:latin typeface="+mn-lt"/>
                <a:ea typeface="+mn-ea"/>
                <a:cs typeface="+mn-cs"/>
              </a:rPr>
              <a:t>Es seguro para casi todas las mujeres, incluso aquellas que nunca </a:t>
            </a:r>
            <a:r>
              <a:rPr lang="es-ES" sz="1200" b="0" i="1" u="none" kern="1200" baseline="0" dirty="0" smtClean="0">
                <a:solidFill>
                  <a:schemeClr val="tx1"/>
                </a:solidFill>
                <a:effectLst/>
                <a:latin typeface="+mn-lt"/>
                <a:ea typeface="+mn-ea"/>
                <a:cs typeface="+mn-cs"/>
              </a:rPr>
              <a:t>han tenido</a:t>
            </a:r>
            <a:r>
              <a:rPr lang="es" sz="1200" b="0" i="1" u="none" kern="1200" baseline="0" dirty="0" smtClean="0">
                <a:solidFill>
                  <a:schemeClr val="tx1"/>
                </a:solidFill>
                <a:effectLst/>
                <a:latin typeface="+mn-lt"/>
                <a:ea typeface="+mn-ea"/>
                <a:cs typeface="+mn-cs"/>
              </a:rPr>
              <a:t> </a:t>
            </a:r>
            <a:r>
              <a:rPr lang="es" sz="1200" b="0" i="1" u="none" kern="1200" baseline="0" dirty="0">
                <a:solidFill>
                  <a:schemeClr val="tx1"/>
                </a:solidFill>
                <a:effectLst/>
                <a:latin typeface="+mn-lt"/>
                <a:ea typeface="+mn-ea"/>
                <a:cs typeface="+mn-cs"/>
              </a:rPr>
              <a:t>hijos. </a:t>
            </a:r>
          </a:p>
          <a:p>
            <a:pPr algn="l" rtl="0"/>
            <a:r>
              <a:rPr lang="es" sz="1200" b="0" i="0" u="none" kern="1200" baseline="0" dirty="0">
                <a:solidFill>
                  <a:schemeClr val="tx1"/>
                </a:solidFill>
                <a:effectLst/>
                <a:latin typeface="+mn-lt"/>
                <a:ea typeface="+mn-ea"/>
                <a:cs typeface="+mn-cs"/>
              </a:rPr>
              <a:t>Puede insertarse en cualquier momento si se está razonablemente seguro de que la cliente no está embarazada; y no es necesario utilizar un método de respaldo, dado que comienza a actuar de inmediato. Es seguro insertarlo inmediatamente después de </a:t>
            </a:r>
            <a:r>
              <a:rPr lang="es" sz="1200" b="0" i="0" u="none" kern="1200" baseline="0" dirty="0" smtClean="0">
                <a:solidFill>
                  <a:schemeClr val="tx1"/>
                </a:solidFill>
                <a:effectLst/>
                <a:latin typeface="+mn-lt"/>
                <a:ea typeface="+mn-ea"/>
                <a:cs typeface="+mn-cs"/>
              </a:rPr>
              <a:t>la</a:t>
            </a:r>
            <a:r>
              <a:rPr lang="es-ES" sz="1200" b="0" i="0" u="none" kern="1200" baseline="0" dirty="0" smtClean="0">
                <a:solidFill>
                  <a:schemeClr val="tx1"/>
                </a:solidFill>
                <a:effectLst/>
                <a:latin typeface="+mn-lt"/>
                <a:ea typeface="+mn-ea"/>
                <a:cs typeface="+mn-cs"/>
              </a:rPr>
              <a:t> salida</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de la placenta o dentro de las 48 horas </a:t>
            </a:r>
            <a:r>
              <a:rPr lang="es" sz="1200" b="0" i="0" u="none" kern="1200" baseline="0" dirty="0" smtClean="0">
                <a:solidFill>
                  <a:schemeClr val="tx1"/>
                </a:solidFill>
                <a:effectLst/>
                <a:latin typeface="+mn-lt"/>
                <a:ea typeface="+mn-ea"/>
                <a:cs typeface="+mn-cs"/>
              </a:rPr>
              <a:t>posparto</a:t>
            </a:r>
            <a:r>
              <a:rPr lang="es" sz="1200" b="0" i="0" u="none" kern="1200" baseline="0" dirty="0">
                <a:solidFill>
                  <a:schemeClr val="tx1"/>
                </a:solidFill>
                <a:effectLst/>
                <a:latin typeface="+mn-lt"/>
                <a:ea typeface="+mn-ea"/>
                <a:cs typeface="+mn-cs"/>
              </a:rPr>
              <a:t>, y después de un aborto. Puede usarse como anticonceptivo de emergencia si se inserta dentro de los 5 días posteriores al coito sin protección.</a:t>
            </a:r>
            <a:endParaRPr lang="es" altLang="en-US" i="1" dirty="0"/>
          </a:p>
        </p:txBody>
      </p:sp>
      <p:sp>
        <p:nvSpPr>
          <p:cNvPr id="2" name="Slide Number Placeholder 1"/>
          <p:cNvSpPr>
            <a:spLocks noGrp="1"/>
          </p:cNvSpPr>
          <p:nvPr>
            <p:ph type="sldNum" sz="quarter" idx="10"/>
          </p:nvPr>
        </p:nvSpPr>
        <p:spPr/>
        <p:txBody>
          <a:bodyPr/>
          <a:lstStyle/>
          <a:p>
            <a:pPr algn="l" rtl="0"/>
            <a:fld id="{5AB222FF-92D1-4136-AD76-BADB0E88879F}" type="slidenum">
              <a:rPr/>
              <a:pPr/>
              <a:t>3</a:t>
            </a:fld>
            <a:endParaRPr lang="e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121071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pPr algn="l" rtl="0"/>
            <a:r>
              <a:rPr lang="es" b="0" i="0" u="none" baseline="0" dirty="0"/>
              <a:t>Adaptado de </a:t>
            </a:r>
            <a:r>
              <a:rPr lang="es" b="0" i="1" u="none" baseline="0" dirty="0"/>
              <a:t>Training Resource Package for Family Planning </a:t>
            </a:r>
            <a:r>
              <a:rPr lang="es" b="0" i="0" u="none" baseline="0" dirty="0"/>
              <a:t>(USAID,WHO,UNFPA) https://www.fptraining.org</a:t>
            </a:r>
          </a:p>
          <a:p>
            <a:pPr algn="l" rtl="0"/>
            <a:r>
              <a:rPr lang="es" b="0" i="0" u="none" baseline="0" dirty="0"/>
              <a:t>Notas: actúa principalmente impidiendo la fertilización del óvulo deteriorando la viabilidad y el movimiento </a:t>
            </a:r>
            <a:r>
              <a:rPr lang="es" sz="1200" b="0" i="0" u="none" baseline="0" dirty="0" smtClean="0">
                <a:ea typeface="ＭＳ Ｐゴシック" pitchFamily="34" charset="-128"/>
              </a:rPr>
              <a:t>de</a:t>
            </a:r>
            <a:r>
              <a:rPr lang="es-ES" sz="1200" b="0" i="0" u="none" baseline="0" dirty="0" smtClean="0">
                <a:ea typeface="ＭＳ Ｐゴシック" pitchFamily="34" charset="-128"/>
              </a:rPr>
              <a:t> los espermatozoides </a:t>
            </a:r>
            <a:r>
              <a:rPr lang="es" b="0" i="0" u="none" baseline="0" dirty="0" smtClean="0"/>
              <a:t>.</a:t>
            </a:r>
            <a:endParaRPr lang="es" altLang="en-US" dirty="0"/>
          </a:p>
          <a:p>
            <a:endParaRPr lang="es" altLang="en-US" dirty="0"/>
          </a:p>
        </p:txBody>
      </p:sp>
      <p:sp>
        <p:nvSpPr>
          <p:cNvPr id="2" name="Slide Number Placeholder 1"/>
          <p:cNvSpPr>
            <a:spLocks noGrp="1"/>
          </p:cNvSpPr>
          <p:nvPr>
            <p:ph type="sldNum" sz="quarter" idx="10"/>
          </p:nvPr>
        </p:nvSpPr>
        <p:spPr/>
        <p:txBody>
          <a:bodyPr/>
          <a:lstStyle/>
          <a:p>
            <a:pPr algn="l" rtl="0"/>
            <a:fld id="{5AB222FF-92D1-4136-AD76-BADB0E88879F}" type="slidenum">
              <a:rPr/>
              <a:pPr/>
              <a:t>4</a:t>
            </a:fld>
            <a:endParaRPr lang="e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52030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algn="l" rtl="0"/>
            <a:r>
              <a:rPr lang="es" b="0" i="0" u="none" baseline="0" dirty="0"/>
              <a:t>Adaptado de USAID, Capacity Project, Jhpiego</a:t>
            </a:r>
          </a:p>
          <a:p>
            <a:pPr algn="l" rtl="0"/>
            <a:r>
              <a:rPr lang="es" b="0" i="0" u="none" baseline="0" dirty="0"/>
              <a:t>Nota: Es seguro para casi todas las mujeres, incluso aquellas que nunca tuvieron hijos y son jóvenes. Es seguro para las mujeres que siguen una terapia TAR.</a:t>
            </a:r>
            <a:endParaRPr lang="es" dirty="0"/>
          </a:p>
        </p:txBody>
      </p:sp>
      <p:sp>
        <p:nvSpPr>
          <p:cNvPr id="4" name="Slide Number Placeholder 3"/>
          <p:cNvSpPr>
            <a:spLocks noGrp="1"/>
          </p:cNvSpPr>
          <p:nvPr>
            <p:ph type="sldNum" sz="quarter" idx="10"/>
          </p:nvPr>
        </p:nvSpPr>
        <p:spPr/>
        <p:txBody>
          <a:bodyPr/>
          <a:lstStyle/>
          <a:p>
            <a:pPr algn="l" rtl="0"/>
            <a:fld id="{5AB222FF-92D1-4136-AD76-BADB0E88879F}" type="slidenum">
              <a:rPr/>
              <a:pPr/>
              <a:t>5</a:t>
            </a:fld>
            <a:endParaRPr lang="e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1527536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4294967295"/>
          </p:nvPr>
        </p:nvSpPr>
        <p:spPr/>
        <p:txBody>
          <a:bodyPr/>
          <a:lstStyle>
            <a:lvl1pPr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1pPr>
            <a:lvl2pPr marL="742950" indent="-285750" eaLnBrk="0" hangingPunct="0">
              <a:lnSpc>
                <a:spcPct val="95000"/>
              </a:lnSpc>
              <a:spcBef>
                <a:spcPct val="30000"/>
              </a:spcBef>
              <a:buChar char="•"/>
              <a:defRPr sz="1200">
                <a:solidFill>
                  <a:schemeClr val="tx1"/>
                </a:solidFill>
                <a:latin typeface="Times New Roman" panose="02020603050405020304" pitchFamily="18" charset="0"/>
                <a:ea typeface="ＭＳ Ｐゴシック" pitchFamily="34" charset="-128"/>
              </a:defRPr>
            </a:lvl2pPr>
            <a:lvl3pPr marL="11430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3pPr>
            <a:lvl4pPr marL="16002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4pPr>
            <a:lvl5pPr marL="20574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5pPr>
            <a:lvl6pPr marL="25146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6pPr>
            <a:lvl7pPr marL="29718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7pPr>
            <a:lvl8pPr marL="34290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8pPr>
            <a:lvl9pPr marL="38862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9pPr>
          </a:lstStyle>
          <a:p>
            <a:pPr algn="l" rtl="0"/>
            <a:fld id="{83D9AB41-6F5D-497A-85E8-D3A87E165856}" type="slidenum">
              <a:rPr/>
              <a:pPr/>
              <a:t>6</a:t>
            </a:fld>
            <a:endParaRPr lang="es" altLang="en-US" dirty="0"/>
          </a:p>
        </p:txBody>
      </p:sp>
      <p:sp>
        <p:nvSpPr>
          <p:cNvPr id="19460" name="Rectangle 3"/>
          <p:cNvSpPr>
            <a:spLocks noGrp="1" noChangeArrowheads="1"/>
          </p:cNvSpPr>
          <p:nvPr>
            <p:ph type="body" idx="1"/>
          </p:nvPr>
        </p:nvSpPr>
        <p:spPr/>
        <p:txBody>
          <a:bodyPr/>
          <a:lstStyle/>
          <a:p>
            <a:pPr algn="l" rtl="0"/>
            <a:r>
              <a:rPr lang="es" b="0" i="0" u="none" baseline="0" dirty="0"/>
              <a:t>Adaptado de la OMS: Recuerde que el DIU el seguro para casi todas las mujeres.</a:t>
            </a:r>
          </a:p>
          <a:p>
            <a:pPr lvl="0" algn="l" rtl="0"/>
            <a:r>
              <a:rPr lang="es" b="0" i="0" u="none" baseline="0" dirty="0"/>
              <a:t>Pocas contraindicaciones: </a:t>
            </a:r>
          </a:p>
          <a:p>
            <a:pPr lvl="0" algn="l" rtl="0"/>
            <a:r>
              <a:rPr lang="es" sz="1200" b="0" i="0" u="none" kern="1200" baseline="0" dirty="0">
                <a:solidFill>
                  <a:schemeClr val="tx1"/>
                </a:solidFill>
                <a:effectLst/>
                <a:latin typeface="+mn-lt"/>
                <a:ea typeface="+mn-ea"/>
                <a:cs typeface="+mn-cs"/>
              </a:rPr>
              <a:t>Embarazo o sospecha de embarazo</a:t>
            </a:r>
          </a:p>
          <a:p>
            <a:pPr lvl="0" algn="l" rtl="0"/>
            <a:r>
              <a:rPr lang="es" sz="1200" b="0" i="0" u="none" kern="1200" baseline="0" dirty="0" smtClean="0">
                <a:solidFill>
                  <a:schemeClr val="tx1"/>
                </a:solidFill>
                <a:effectLst/>
                <a:latin typeface="+mn-lt"/>
                <a:ea typeface="+mn-ea"/>
                <a:cs typeface="+mn-cs"/>
              </a:rPr>
              <a:t>Sep</a:t>
            </a:r>
            <a:r>
              <a:rPr lang="es-ES" sz="1200" b="0" i="0" u="none" kern="1200" baseline="0" dirty="0" err="1" smtClean="0">
                <a:solidFill>
                  <a:schemeClr val="tx1"/>
                </a:solidFill>
                <a:effectLst/>
                <a:latin typeface="+mn-lt"/>
                <a:ea typeface="+mn-ea"/>
                <a:cs typeface="+mn-cs"/>
              </a:rPr>
              <a:t>sis</a:t>
            </a:r>
            <a:r>
              <a:rPr lang="es-ES" sz="1200" b="0" i="0" u="none" kern="1200" baseline="0" dirty="0" smtClean="0">
                <a:solidFill>
                  <a:schemeClr val="tx1"/>
                </a:solidFill>
                <a:effectLst/>
                <a:latin typeface="+mn-lt"/>
                <a:ea typeface="+mn-ea"/>
                <a:cs typeface="+mn-cs"/>
              </a:rPr>
              <a:t> pos</a:t>
            </a:r>
            <a:r>
              <a:rPr lang="es" sz="1200" b="0" i="0" u="none" kern="1200" baseline="0" dirty="0" smtClean="0">
                <a:solidFill>
                  <a:schemeClr val="tx1"/>
                </a:solidFill>
                <a:effectLst/>
                <a:latin typeface="+mn-lt"/>
                <a:ea typeface="+mn-ea"/>
                <a:cs typeface="+mn-cs"/>
              </a:rPr>
              <a:t>parto </a:t>
            </a:r>
            <a:r>
              <a:rPr lang="es" sz="1200" b="0" i="0" u="none" kern="1200" baseline="0" dirty="0">
                <a:solidFill>
                  <a:schemeClr val="tx1"/>
                </a:solidFill>
                <a:effectLst/>
                <a:latin typeface="+mn-lt"/>
                <a:ea typeface="+mn-ea"/>
                <a:cs typeface="+mn-cs"/>
              </a:rPr>
              <a:t>o </a:t>
            </a:r>
            <a:r>
              <a:rPr lang="es-ES" sz="1200" b="0" i="0" u="none" kern="1200" baseline="0" dirty="0" smtClean="0">
                <a:solidFill>
                  <a:schemeClr val="tx1"/>
                </a:solidFill>
                <a:effectLst/>
                <a:latin typeface="+mn-lt"/>
                <a:ea typeface="+mn-ea"/>
                <a:cs typeface="+mn-cs"/>
              </a:rPr>
              <a:t>post </a:t>
            </a:r>
            <a:r>
              <a:rPr lang="es" sz="1200" b="0" i="0" u="none" kern="1200" baseline="0" dirty="0" smtClean="0">
                <a:solidFill>
                  <a:schemeClr val="tx1"/>
                </a:solidFill>
                <a:effectLst/>
                <a:latin typeface="+mn-lt"/>
                <a:ea typeface="+mn-ea"/>
                <a:cs typeface="+mn-cs"/>
              </a:rPr>
              <a:t>aborto </a:t>
            </a:r>
            <a:r>
              <a:rPr lang="es" sz="1200" b="0" i="0" u="none" kern="1200" baseline="0" dirty="0">
                <a:solidFill>
                  <a:schemeClr val="tx1"/>
                </a:solidFill>
                <a:effectLst/>
                <a:latin typeface="+mn-lt"/>
                <a:ea typeface="+mn-ea"/>
                <a:cs typeface="+mn-cs"/>
              </a:rPr>
              <a:t>(si la inserción se realiza inmediatamente después del parto o aborto)</a:t>
            </a:r>
          </a:p>
          <a:p>
            <a:pPr lvl="0" algn="l" rtl="0"/>
            <a:r>
              <a:rPr lang="es" sz="1200" b="0" i="0" u="none" kern="1200" baseline="0" dirty="0">
                <a:solidFill>
                  <a:schemeClr val="tx1"/>
                </a:solidFill>
                <a:effectLst/>
                <a:latin typeface="+mn-lt"/>
                <a:ea typeface="+mn-ea"/>
                <a:cs typeface="+mn-cs"/>
              </a:rPr>
              <a:t>Sangrado vaginal </a:t>
            </a:r>
            <a:r>
              <a:rPr lang="es-ES" sz="1200" b="0" i="0" u="none" kern="1200" baseline="0" dirty="0" smtClean="0">
                <a:solidFill>
                  <a:schemeClr val="tx1"/>
                </a:solidFill>
                <a:effectLst/>
                <a:latin typeface="+mn-lt"/>
                <a:ea typeface="+mn-ea"/>
                <a:cs typeface="+mn-cs"/>
              </a:rPr>
              <a:t>sin causa conocida</a:t>
            </a:r>
            <a:endParaRPr lang="es" sz="1200" b="0" i="0" u="none" kern="1200" baseline="0" dirty="0">
              <a:solidFill>
                <a:schemeClr val="tx1"/>
              </a:solidFill>
              <a:effectLst/>
              <a:latin typeface="+mn-lt"/>
              <a:ea typeface="+mn-ea"/>
              <a:cs typeface="+mn-cs"/>
            </a:endParaRPr>
          </a:p>
          <a:p>
            <a:pPr lvl="0" algn="l" rtl="0"/>
            <a:r>
              <a:rPr lang="es" sz="1200" b="0" i="0" u="none" kern="1200" baseline="0" dirty="0">
                <a:solidFill>
                  <a:schemeClr val="tx1"/>
                </a:solidFill>
                <a:effectLst/>
                <a:latin typeface="+mn-lt"/>
                <a:ea typeface="+mn-ea"/>
                <a:cs typeface="+mn-cs"/>
              </a:rPr>
              <a:t>Cáncer de cuello uterino, endometrio u ovarios</a:t>
            </a:r>
          </a:p>
          <a:p>
            <a:pPr lvl="0" algn="l" rtl="0"/>
            <a:r>
              <a:rPr lang="es" sz="1200" b="0" i="0" u="none" kern="1200" baseline="0" dirty="0">
                <a:solidFill>
                  <a:schemeClr val="tx1"/>
                </a:solidFill>
                <a:effectLst/>
                <a:latin typeface="+mn-lt"/>
                <a:ea typeface="+mn-ea"/>
                <a:cs typeface="+mn-cs"/>
              </a:rPr>
              <a:t>Presencia de enfermedad inflamatoria pélvica</a:t>
            </a:r>
          </a:p>
          <a:p>
            <a:pPr lvl="0" algn="l" rtl="0"/>
            <a:r>
              <a:rPr lang="es" sz="1200" b="0" i="0" u="none" kern="1200" baseline="0" dirty="0">
                <a:solidFill>
                  <a:schemeClr val="tx1"/>
                </a:solidFill>
                <a:effectLst/>
                <a:latin typeface="+mn-lt"/>
                <a:ea typeface="+mn-ea"/>
                <a:cs typeface="+mn-cs"/>
              </a:rPr>
              <a:t>Presencia de inflamación purulenta del cuello uterino (gonorrea o clamidia)</a:t>
            </a:r>
          </a:p>
          <a:p>
            <a:pPr lvl="0" algn="l" rtl="0"/>
            <a:r>
              <a:rPr lang="es" sz="1200" b="0" i="0" u="none" kern="1200" baseline="0" dirty="0">
                <a:solidFill>
                  <a:schemeClr val="tx1"/>
                </a:solidFill>
                <a:effectLst/>
                <a:latin typeface="+mn-lt"/>
                <a:ea typeface="+mn-ea"/>
                <a:cs typeface="+mn-cs"/>
              </a:rPr>
              <a:t>Enfermedad trofoblástica gestacional maligna</a:t>
            </a:r>
          </a:p>
          <a:p>
            <a:pPr lvl="0" algn="l" rtl="0"/>
            <a:r>
              <a:rPr lang="es" sz="1200" b="0" i="0" u="none" kern="1200" baseline="0" dirty="0">
                <a:solidFill>
                  <a:schemeClr val="tx1"/>
                </a:solidFill>
                <a:effectLst/>
                <a:latin typeface="+mn-lt"/>
                <a:ea typeface="+mn-ea"/>
                <a:cs typeface="+mn-cs"/>
              </a:rPr>
              <a:t>Turberculosis pélvica conocida</a:t>
            </a:r>
          </a:p>
          <a:p>
            <a:pPr lvl="0" algn="l" rtl="0"/>
            <a:r>
              <a:rPr lang="es-ES" sz="1200" b="0" i="0" u="none" kern="1200" baseline="0" dirty="0" smtClean="0">
                <a:solidFill>
                  <a:schemeClr val="tx1"/>
                </a:solidFill>
                <a:effectLst/>
                <a:latin typeface="+mn-lt"/>
                <a:ea typeface="+mn-ea"/>
                <a:cs typeface="+mn-cs"/>
              </a:rPr>
              <a:t>Mioma</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uterino u otras anormalidades anatómicas </a:t>
            </a:r>
            <a:r>
              <a:rPr lang="es-ES" sz="1200" b="0" i="0" u="none" kern="1200" baseline="0" dirty="0" smtClean="0">
                <a:solidFill>
                  <a:schemeClr val="tx1"/>
                </a:solidFill>
                <a:effectLst/>
                <a:latin typeface="+mn-lt"/>
                <a:ea typeface="+mn-ea"/>
                <a:cs typeface="+mn-cs"/>
              </a:rPr>
              <a:t>que causan malformaciones </a:t>
            </a:r>
            <a:r>
              <a:rPr lang="es" sz="1200" b="0" i="0" u="none" kern="1200" baseline="0" dirty="0" smtClean="0">
                <a:solidFill>
                  <a:schemeClr val="tx1"/>
                </a:solidFill>
                <a:effectLst/>
                <a:latin typeface="+mn-lt"/>
                <a:ea typeface="+mn-ea"/>
                <a:cs typeface="+mn-cs"/>
              </a:rPr>
              <a:t>de </a:t>
            </a:r>
            <a:r>
              <a:rPr lang="es" sz="1200" b="0" i="0" u="none" kern="1200" baseline="0" dirty="0">
                <a:solidFill>
                  <a:schemeClr val="tx1"/>
                </a:solidFill>
                <a:effectLst/>
                <a:latin typeface="+mn-lt"/>
                <a:ea typeface="+mn-ea"/>
                <a:cs typeface="+mn-cs"/>
              </a:rPr>
              <a:t>la cavidad </a:t>
            </a:r>
            <a:r>
              <a:rPr lang="es" sz="1200" b="0" i="0" u="none" kern="1200" baseline="0" dirty="0" smtClean="0">
                <a:solidFill>
                  <a:schemeClr val="tx1"/>
                </a:solidFill>
                <a:effectLst/>
                <a:latin typeface="+mn-lt"/>
                <a:ea typeface="+mn-ea"/>
                <a:cs typeface="+mn-cs"/>
              </a:rPr>
              <a:t>uterina</a:t>
            </a:r>
            <a:r>
              <a:rPr lang="es-ES" sz="1200" b="0" i="0" u="none" kern="1200" baseline="0" dirty="0" smtClean="0">
                <a:solidFill>
                  <a:schemeClr val="tx1"/>
                </a:solidFill>
                <a:effectLst/>
                <a:latin typeface="+mn-lt"/>
                <a:ea typeface="+mn-ea"/>
                <a:cs typeface="+mn-cs"/>
              </a:rPr>
              <a:t> </a:t>
            </a:r>
            <a:r>
              <a:rPr lang="es" sz="1200" b="0" i="0" u="none" kern="1200" baseline="0" dirty="0" smtClean="0">
                <a:solidFill>
                  <a:schemeClr val="tx1"/>
                </a:solidFill>
                <a:effectLst/>
                <a:latin typeface="+mn-lt"/>
                <a:ea typeface="+mn-ea"/>
                <a:cs typeface="+mn-cs"/>
              </a:rPr>
              <a:t>incompatibles </a:t>
            </a:r>
            <a:r>
              <a:rPr lang="es" sz="1200" b="0" i="0" u="none" kern="1200" baseline="0" dirty="0">
                <a:solidFill>
                  <a:schemeClr val="tx1"/>
                </a:solidFill>
                <a:effectLst/>
                <a:latin typeface="+mn-lt"/>
                <a:ea typeface="+mn-ea"/>
                <a:cs typeface="+mn-cs"/>
              </a:rPr>
              <a:t>con la inserción de un DIU</a:t>
            </a:r>
          </a:p>
          <a:p>
            <a:endParaRPr lang="es" altLang="en-US" dirty="0"/>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289210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BBE38528-2A8B-4112-A52D-2530F61D587C}" type="slidenum">
              <a:rPr>
                <a:solidFill>
                  <a:srgbClr val="003399"/>
                </a:solidFill>
              </a:rPr>
              <a:pPr/>
              <a:t>7</a:t>
            </a:fld>
            <a:endParaRPr lang="es" altLang="en-US" dirty="0">
              <a:solidFill>
                <a:srgbClr val="003399"/>
              </a:solidFill>
            </a:endParaRPr>
          </a:p>
        </p:txBody>
      </p:sp>
      <p:sp>
        <p:nvSpPr>
          <p:cNvPr id="18435"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18436" name="Rectangle 3"/>
          <p:cNvSpPr>
            <a:spLocks noGrp="1" noChangeArrowheads="1"/>
          </p:cNvSpPr>
          <p:nvPr>
            <p:ph type="body" idx="1"/>
          </p:nvPr>
        </p:nvSpPr>
        <p:spPr>
          <a:xfrm>
            <a:off x="914400" y="4343400"/>
            <a:ext cx="5029200" cy="4097338"/>
          </a:xfrm>
          <a:noFill/>
        </p:spPr>
        <p:txBody>
          <a:bodyPr lIns="91912" tIns="45177" rIns="91912" bIns="45177"/>
          <a:lstStyle/>
          <a:p>
            <a:pPr algn="l" rtl="0" eaLnBrk="1" hangingPunct="1"/>
            <a:r>
              <a:rPr lang="es" b="0" i="0" u="none" baseline="0" dirty="0"/>
              <a:t>Notas: A la mayoría de las mujeres les gustan porque no necesita una acción diaria. Se recupera la fertilidad enseguida después de retirarlo, y la mujer puede quedar embarazada. Son económicos y están fácilmente disponibles.</a:t>
            </a:r>
            <a:endParaRPr lang="es" altLang="en-US" dirty="0"/>
          </a:p>
        </p:txBody>
      </p:sp>
    </p:spTree>
    <p:extLst>
      <p:ext uri="{BB962C8B-B14F-4D97-AF65-F5344CB8AC3E}">
        <p14:creationId xmlns:p14="http://schemas.microsoft.com/office/powerpoint/2010/main" val="3200093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type="body" idx="1"/>
          </p:nvPr>
        </p:nvSpPr>
        <p:spPr/>
        <p:txBody>
          <a:bodyPr/>
          <a:lstStyle/>
          <a:p>
            <a:pPr algn="l" rtl="0"/>
            <a:r>
              <a:rPr lang="es" b="0" i="0" u="none" baseline="0" dirty="0"/>
              <a:t>Adaptado de </a:t>
            </a:r>
            <a:r>
              <a:rPr lang="es" b="0" i="1" u="none" baseline="0" dirty="0"/>
              <a:t>Decision-making tool for family planning clients and providers</a:t>
            </a:r>
            <a:r>
              <a:rPr lang="es" b="0" i="0" u="none" baseline="0" dirty="0"/>
              <a:t>, de la OMS</a:t>
            </a:r>
          </a:p>
          <a:p>
            <a:endParaRPr lang="es" altLang="en-US" dirty="0"/>
          </a:p>
          <a:p>
            <a:pPr algn="l" rtl="0"/>
            <a:r>
              <a:rPr lang="es" b="0" i="0" u="none" baseline="0" dirty="0"/>
              <a:t>Notas: Pocos efectos secundarios, principalmente cambios en los patrones de sangrado mensual durante los primeros 3 a 6 meses. La mujer puede regresar a la clínica si los efectos secundarios son severos o molestos. Es el derecho de la cliente solicitar que se le retire el DIU si no está satisfecha.</a:t>
            </a:r>
            <a:endParaRPr lang="es" altLang="en-US" i="0" dirty="0"/>
          </a:p>
        </p:txBody>
      </p:sp>
      <p:sp>
        <p:nvSpPr>
          <p:cNvPr id="5" name="Slide Number Placeholder 4"/>
          <p:cNvSpPr>
            <a:spLocks noGrp="1"/>
          </p:cNvSpPr>
          <p:nvPr>
            <p:ph type="sldNum" sz="quarter" idx="10"/>
          </p:nvPr>
        </p:nvSpPr>
        <p:spPr/>
        <p:txBody>
          <a:bodyPr/>
          <a:lstStyle/>
          <a:p>
            <a:pPr algn="l" rtl="0"/>
            <a:fld id="{5AB222FF-92D1-4136-AD76-BADB0E88879F}" type="slidenum">
              <a:rPr/>
              <a:pPr/>
              <a:t>8</a:t>
            </a:fld>
            <a:endParaRPr lang="e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2607124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p:txBody>
          <a:bodyPr/>
          <a:lstStyle/>
          <a:p>
            <a:pPr algn="l" rtl="0"/>
            <a:r>
              <a:rPr lang="es" b="0" i="0" u="none" baseline="0" dirty="0"/>
              <a:t>Notas: ¿Sabía que </a:t>
            </a:r>
            <a:r>
              <a:rPr lang="es-ES" b="0" i="0" u="none" baseline="0" dirty="0" smtClean="0"/>
              <a:t>brindar consejería</a:t>
            </a:r>
            <a:r>
              <a:rPr lang="es" b="0" i="0" u="none" baseline="0" dirty="0" smtClean="0"/>
              <a:t> </a:t>
            </a:r>
            <a:r>
              <a:rPr lang="es" b="0" i="0" u="none" baseline="0" dirty="0"/>
              <a:t>a las mujeres respecto de los efectos secundarios que pueden esperarse aumenta las tasas de continuación de uso? Es importante preparar a las mujeres para los efectos secundarios esperados durante </a:t>
            </a:r>
            <a:r>
              <a:rPr lang="es-ES" b="0" i="0" u="none" baseline="0" dirty="0" smtClean="0"/>
              <a:t>la consejería </a:t>
            </a:r>
            <a:r>
              <a:rPr lang="es" b="0" i="0" u="none" baseline="0" dirty="0" smtClean="0"/>
              <a:t>inicial </a:t>
            </a:r>
            <a:r>
              <a:rPr lang="es" b="0" i="0" u="none" baseline="0" dirty="0"/>
              <a:t>antes de la inserción. Tranquilice a la cliente diciendo que estos efectos secundarios son moderados y por lo general necesitan poco o ningún tratamiento. Dígale que puede regresar a la clínica en cualquier momento si tiene problemas.</a:t>
            </a:r>
            <a:endParaRPr lang="es" altLang="en-US" i="0" dirty="0"/>
          </a:p>
          <a:p>
            <a:endParaRPr lang="es" altLang="en-US" dirty="0"/>
          </a:p>
          <a:p>
            <a:endParaRPr lang="es" altLang="en-US" dirty="0"/>
          </a:p>
        </p:txBody>
      </p:sp>
      <p:sp>
        <p:nvSpPr>
          <p:cNvPr id="2" name="Slide Number Placeholder 1"/>
          <p:cNvSpPr>
            <a:spLocks noGrp="1"/>
          </p:cNvSpPr>
          <p:nvPr>
            <p:ph type="sldNum" sz="quarter" idx="10"/>
          </p:nvPr>
        </p:nvSpPr>
        <p:spPr/>
        <p:txBody>
          <a:bodyPr/>
          <a:lstStyle/>
          <a:p>
            <a:pPr algn="l" rtl="0"/>
            <a:fld id="{5AB222FF-92D1-4136-AD76-BADB0E88879F}" type="slidenum">
              <a:rPr/>
              <a:pPr/>
              <a:t>9</a:t>
            </a:fld>
            <a:endParaRPr lang="e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42486201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hf hdr="0" ftr="0" dt="0"/>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hf hdr="0" ftr="0" dt="0"/>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771939" y="2514600"/>
            <a:ext cx="7772400" cy="2667000"/>
          </a:xfrm>
        </p:spPr>
        <p:txBody>
          <a:bodyPr anchor="b"/>
          <a:lstStyle/>
          <a:p>
            <a:r>
              <a:rPr lang="es" dirty="0" smtClean="0">
                <a:solidFill>
                  <a:schemeClr val="tx1"/>
                </a:solidFill>
                <a:cs typeface="Arial" charset="0"/>
              </a:rPr>
              <a:t/>
            </a:r>
            <a:br>
              <a:rPr lang="es" dirty="0" smtClean="0">
                <a:solidFill>
                  <a:schemeClr val="tx1"/>
                </a:solidFill>
                <a:cs typeface="Arial" charset="0"/>
              </a:rPr>
            </a:br>
            <a:r>
              <a:rPr lang="es-ES" b="0" i="0" u="none" baseline="0" dirty="0" smtClean="0">
                <a:solidFill>
                  <a:schemeClr val="tx2"/>
                </a:solidFill>
                <a:cs typeface="Arial" charset="0"/>
              </a:rPr>
              <a:t>Descripción general del DIU</a:t>
            </a:r>
            <a:r>
              <a:rPr lang="es" dirty="0">
                <a:solidFill>
                  <a:schemeClr val="tx2"/>
                </a:solidFill>
                <a:cs typeface="Arial" charset="0"/>
              </a:rPr>
              <a:t> </a:t>
            </a:r>
            <a:r>
              <a:rPr lang="es-ES" dirty="0" smtClean="0">
                <a:solidFill>
                  <a:schemeClr val="tx2"/>
                </a:solidFill>
                <a:cs typeface="Arial" charset="0"/>
              </a:rPr>
              <a:t/>
            </a:r>
            <a:br>
              <a:rPr lang="es-ES" dirty="0" smtClean="0">
                <a:solidFill>
                  <a:schemeClr val="tx2"/>
                </a:solidFill>
                <a:cs typeface="Arial" charset="0"/>
              </a:rPr>
            </a:br>
            <a:r>
              <a:rPr lang="es" dirty="0" smtClean="0">
                <a:solidFill>
                  <a:schemeClr val="tx2"/>
                </a:solidFill>
                <a:cs typeface="Arial" charset="0"/>
              </a:rPr>
              <a:t>T</a:t>
            </a:r>
            <a:r>
              <a:rPr lang="es-ES" dirty="0">
                <a:solidFill>
                  <a:schemeClr val="tx2"/>
                </a:solidFill>
                <a:cs typeface="Arial" charset="0"/>
              </a:rPr>
              <a:t>Cu-</a:t>
            </a:r>
            <a:r>
              <a:rPr lang="es" dirty="0" smtClean="0">
                <a:solidFill>
                  <a:schemeClr val="tx2"/>
                </a:solidFill>
                <a:cs typeface="Arial" charset="0"/>
              </a:rPr>
              <a:t>380A</a:t>
            </a:r>
            <a:r>
              <a:rPr lang="es-ES" b="0" i="0" u="none" baseline="0" dirty="0" smtClean="0">
                <a:solidFill>
                  <a:schemeClr val="tx2"/>
                </a:solidFill>
                <a:cs typeface="Arial" charset="0"/>
              </a:rPr>
              <a:t> </a:t>
            </a:r>
            <a:br>
              <a:rPr lang="es-ES" b="0" i="0" u="none" baseline="0" dirty="0" smtClean="0">
                <a:solidFill>
                  <a:schemeClr val="tx2"/>
                </a:solidFill>
                <a:cs typeface="Arial" charset="0"/>
              </a:rPr>
            </a:br>
            <a:endParaRPr lang="es" altLang="en-US" dirty="0">
              <a:solidFill>
                <a:schemeClr val="tx1"/>
              </a:solidFill>
              <a:cs typeface="Arial" charset="0"/>
            </a:endParaRPr>
          </a:p>
        </p:txBody>
      </p:sp>
      <p:sp>
        <p:nvSpPr>
          <p:cNvPr id="9219" name="Subtitle 4"/>
          <p:cNvSpPr>
            <a:spLocks noGrp="1"/>
          </p:cNvSpPr>
          <p:nvPr>
            <p:ph type="subTitle" idx="1"/>
          </p:nvPr>
        </p:nvSpPr>
        <p:spPr/>
        <p:txBody>
          <a:bodyPr/>
          <a:lstStyle/>
          <a:p>
            <a:pPr rtl="0" eaLnBrk="1" hangingPunct="1"/>
            <a:r>
              <a:rPr lang="es" b="0" i="0" u="none" baseline="0" dirty="0">
                <a:cs typeface="Arial" charset="0"/>
              </a:rPr>
              <a:t>Módulo 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2E40F55B-BEFB-4D4C-A3A0-99555201EE49}" type="slidenum">
              <a:rPr/>
              <a:pPr>
                <a:defRPr/>
              </a:pPr>
              <a:t>10</a:t>
            </a:fld>
            <a:endParaRPr lang="es" altLang="en-US" dirty="0"/>
          </a:p>
        </p:txBody>
      </p:sp>
      <p:sp>
        <p:nvSpPr>
          <p:cNvPr id="23555" name="Rectangle 4"/>
          <p:cNvSpPr>
            <a:spLocks noGrp="1" noChangeArrowheads="1"/>
          </p:cNvSpPr>
          <p:nvPr>
            <p:ph type="title"/>
          </p:nvPr>
        </p:nvSpPr>
        <p:spPr>
          <a:xfrm>
            <a:off x="457200" y="274638"/>
            <a:ext cx="8229600" cy="944562"/>
          </a:xfrm>
        </p:spPr>
        <p:txBody>
          <a:bodyPr>
            <a:normAutofit/>
          </a:bodyPr>
          <a:lstStyle/>
          <a:p>
            <a:pPr rtl="0" eaLnBrk="1" hangingPunct="1"/>
            <a:r>
              <a:rPr lang="es-ES" sz="3600" b="0" i="0" u="none" baseline="0" dirty="0" smtClean="0"/>
              <a:t>DIU: </a:t>
            </a:r>
            <a:r>
              <a:rPr lang="es" sz="3600" b="0" i="0" u="none" baseline="0" dirty="0" smtClean="0"/>
              <a:t>¿Cuáles </a:t>
            </a:r>
            <a:r>
              <a:rPr lang="es" sz="3600" b="0" i="0" u="none" baseline="0" dirty="0"/>
              <a:t>son los riesgos para la salud?</a:t>
            </a:r>
          </a:p>
        </p:txBody>
      </p:sp>
      <p:sp>
        <p:nvSpPr>
          <p:cNvPr id="23556" name="Rectangle 5"/>
          <p:cNvSpPr>
            <a:spLocks noGrp="1" noChangeArrowheads="1"/>
          </p:cNvSpPr>
          <p:nvPr>
            <p:ph type="body" idx="1"/>
          </p:nvPr>
        </p:nvSpPr>
        <p:spPr>
          <a:xfrm>
            <a:off x="533400" y="1219200"/>
            <a:ext cx="8229600" cy="4953000"/>
          </a:xfrm>
        </p:spPr>
        <p:txBody>
          <a:bodyPr/>
          <a:lstStyle/>
          <a:p>
            <a:pPr algn="l" rtl="0" eaLnBrk="1" hangingPunct="1">
              <a:lnSpc>
                <a:spcPct val="90000"/>
              </a:lnSpc>
              <a:buFont typeface="Wingdings" panose="05000000000000000000" pitchFamily="2" charset="2"/>
              <a:buNone/>
            </a:pPr>
            <a:r>
              <a:rPr lang="es" sz="2800" b="0" i="0" u="none" baseline="0" dirty="0"/>
              <a:t>Expulsión (poco común): </a:t>
            </a:r>
          </a:p>
          <a:p>
            <a:pPr algn="l" rtl="0">
              <a:lnSpc>
                <a:spcPct val="90000"/>
              </a:lnSpc>
            </a:pPr>
            <a:r>
              <a:rPr lang="es" sz="2800" b="0" i="0" u="none" baseline="0" dirty="0"/>
              <a:t>Puede expulsarse en forma espontánea (2 % a 8 %)</a:t>
            </a:r>
            <a:endParaRPr lang="es" altLang="en-US" sz="2800" dirty="0"/>
          </a:p>
          <a:p>
            <a:pPr algn="l" rtl="0" eaLnBrk="1" hangingPunct="1">
              <a:lnSpc>
                <a:spcPct val="90000"/>
              </a:lnSpc>
            </a:pPr>
            <a:r>
              <a:rPr lang="es" sz="2800" b="0" i="0" u="none" baseline="0" dirty="0"/>
              <a:t>Más común durante los primeros 3 meses y durante el período menstrual </a:t>
            </a:r>
          </a:p>
          <a:p>
            <a:pPr algn="l" rtl="0" eaLnBrk="1" hangingPunct="1">
              <a:lnSpc>
                <a:spcPct val="90000"/>
              </a:lnSpc>
            </a:pPr>
            <a:r>
              <a:rPr lang="es" sz="2800" b="0" i="0" u="none" baseline="0" dirty="0"/>
              <a:t>Factores que aumentan los riesgos de expulsión: </a:t>
            </a:r>
            <a:endParaRPr lang="es" altLang="en-US" sz="2800" dirty="0"/>
          </a:p>
          <a:p>
            <a:pPr lvl="1" algn="l" rtl="0" eaLnBrk="1" hangingPunct="1">
              <a:lnSpc>
                <a:spcPct val="90000"/>
              </a:lnSpc>
            </a:pPr>
            <a:r>
              <a:rPr lang="es-ES" b="0" i="0" u="none" baseline="0" dirty="0" err="1" smtClean="0"/>
              <a:t>Nuliparidad</a:t>
            </a:r>
            <a:endParaRPr lang="es" b="0" i="0" u="none" baseline="0" dirty="0"/>
          </a:p>
          <a:p>
            <a:pPr lvl="1" algn="l" rtl="0" eaLnBrk="1" hangingPunct="1">
              <a:lnSpc>
                <a:spcPct val="90000"/>
              </a:lnSpc>
            </a:pPr>
            <a:r>
              <a:rPr lang="es" b="0" i="0" u="none" baseline="0" dirty="0"/>
              <a:t>Flujos menstruales intensos</a:t>
            </a:r>
          </a:p>
          <a:p>
            <a:pPr lvl="1" algn="l" rtl="0" eaLnBrk="1" hangingPunct="1">
              <a:lnSpc>
                <a:spcPct val="90000"/>
              </a:lnSpc>
            </a:pPr>
            <a:r>
              <a:rPr lang="es" b="0" i="0" u="none" baseline="0" dirty="0"/>
              <a:t>Inserción inmediatamente </a:t>
            </a:r>
            <a:r>
              <a:rPr lang="es-ES" b="0" i="0" u="none" baseline="0" dirty="0" smtClean="0"/>
              <a:t>pos</a:t>
            </a:r>
            <a:r>
              <a:rPr lang="es" b="0" i="0" u="none" baseline="0" dirty="0" smtClean="0"/>
              <a:t>parto </a:t>
            </a:r>
            <a:r>
              <a:rPr lang="es" b="0" i="0" u="none" baseline="0" dirty="0"/>
              <a:t>o </a:t>
            </a:r>
            <a:r>
              <a:rPr lang="es-ES" b="0" i="0" u="none" baseline="0" dirty="0" smtClean="0"/>
              <a:t>post</a:t>
            </a:r>
            <a:r>
              <a:rPr lang="es-ES" dirty="0" smtClean="0"/>
              <a:t> </a:t>
            </a:r>
            <a:r>
              <a:rPr lang="es" b="0" i="0" u="none" baseline="0" dirty="0" smtClean="0"/>
              <a:t>aborto </a:t>
            </a:r>
            <a:r>
              <a:rPr lang="es" b="0" i="0" u="none" baseline="0" dirty="0"/>
              <a:t>durante el segundo trimestre</a:t>
            </a:r>
          </a:p>
          <a:p>
            <a:pPr lvl="1" algn="l" rtl="0" eaLnBrk="1" hangingPunct="1">
              <a:lnSpc>
                <a:spcPct val="90000"/>
              </a:lnSpc>
            </a:pPr>
            <a:r>
              <a:rPr lang="es" b="0" i="0" u="none" baseline="0" dirty="0"/>
              <a:t>Competencia del proveedor</a:t>
            </a:r>
          </a:p>
          <a:p>
            <a:pPr lvl="1" algn="l" rtl="0" eaLnBrk="1" hangingPunct="1">
              <a:lnSpc>
                <a:spcPct val="90000"/>
              </a:lnSpc>
            </a:pPr>
            <a:endParaRPr lang="es" altLang="en-US" dirty="0"/>
          </a:p>
        </p:txBody>
      </p:sp>
    </p:spTree>
    <p:extLst>
      <p:ext uri="{BB962C8B-B14F-4D97-AF65-F5344CB8AC3E}">
        <p14:creationId xmlns:p14="http://schemas.microsoft.com/office/powerpoint/2010/main" val="2116654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CBA37524-0B31-4D33-AD04-9D82D131A2D0}" type="slidenum">
              <a:rPr/>
              <a:pPr>
                <a:defRPr/>
              </a:pPr>
              <a:t>11</a:t>
            </a:fld>
            <a:endParaRPr lang="es" altLang="en-US" dirty="0"/>
          </a:p>
        </p:txBody>
      </p:sp>
      <p:sp>
        <p:nvSpPr>
          <p:cNvPr id="25603" name="Rectangle 4"/>
          <p:cNvSpPr>
            <a:spLocks noGrp="1" noChangeArrowheads="1"/>
          </p:cNvSpPr>
          <p:nvPr>
            <p:ph type="title"/>
          </p:nvPr>
        </p:nvSpPr>
        <p:spPr/>
        <p:txBody>
          <a:bodyPr>
            <a:noAutofit/>
          </a:bodyPr>
          <a:lstStyle/>
          <a:p>
            <a:pPr rtl="0" eaLnBrk="1" hangingPunct="1"/>
            <a:r>
              <a:rPr lang="es" sz="3600" b="0" i="0" u="none" baseline="0"/>
              <a:t>DIU: ¿Cuáles son los riesgos para la salud? </a:t>
            </a:r>
            <a:r>
              <a:rPr lang="es" sz="2800" b="0" i="0" u="none" baseline="0"/>
              <a:t>(continuación) </a:t>
            </a:r>
          </a:p>
        </p:txBody>
      </p:sp>
      <p:sp>
        <p:nvSpPr>
          <p:cNvPr id="25604" name="Rectangle 5"/>
          <p:cNvSpPr>
            <a:spLocks noGrp="1" noChangeArrowheads="1"/>
          </p:cNvSpPr>
          <p:nvPr>
            <p:ph type="body" idx="1"/>
          </p:nvPr>
        </p:nvSpPr>
        <p:spPr/>
        <p:txBody>
          <a:bodyPr/>
          <a:lstStyle/>
          <a:p>
            <a:pPr algn="l" rtl="0" eaLnBrk="1" hangingPunct="1">
              <a:buFont typeface="Wingdings" panose="05000000000000000000" pitchFamily="2" charset="2"/>
              <a:buNone/>
            </a:pPr>
            <a:r>
              <a:rPr lang="es" b="0" i="0" u="none" baseline="0" dirty="0"/>
              <a:t>Perforación uterina (poco común):</a:t>
            </a:r>
          </a:p>
          <a:p>
            <a:pPr algn="l" rtl="0" eaLnBrk="1" hangingPunct="1"/>
            <a:r>
              <a:rPr lang="es" b="0" i="0" u="none" baseline="0" dirty="0"/>
              <a:t>Ocurre con poca frecuencia (&lt;1,5/1000 casos)</a:t>
            </a:r>
          </a:p>
          <a:p>
            <a:pPr algn="l" rtl="0" eaLnBrk="1" hangingPunct="1"/>
            <a:r>
              <a:rPr lang="es" b="0" i="0" u="none" baseline="0" dirty="0"/>
              <a:t>Por lo general ocurre durante la inserción</a:t>
            </a:r>
          </a:p>
          <a:p>
            <a:pPr algn="l" rtl="0" eaLnBrk="1" hangingPunct="1"/>
            <a:r>
              <a:rPr lang="es" b="0" i="0" u="none" baseline="0" dirty="0"/>
              <a:t>Las complicaciones graves por </a:t>
            </a:r>
            <a:r>
              <a:rPr lang="es" b="0" i="0" u="none" baseline="0" dirty="0" smtClean="0"/>
              <a:t>perforación </a:t>
            </a:r>
            <a:r>
              <a:rPr lang="es" b="0" i="0" u="none" baseline="0" dirty="0"/>
              <a:t>son poco comunes</a:t>
            </a:r>
          </a:p>
          <a:p>
            <a:pPr algn="l" rtl="0" eaLnBrk="1" hangingPunct="1"/>
            <a:r>
              <a:rPr lang="es" b="0" i="0" u="none" baseline="0" dirty="0"/>
              <a:t>Es poco común que se requiera intervención quirúrgica</a:t>
            </a:r>
          </a:p>
        </p:txBody>
      </p:sp>
    </p:spTree>
    <p:extLst>
      <p:ext uri="{BB962C8B-B14F-4D97-AF65-F5344CB8AC3E}">
        <p14:creationId xmlns:p14="http://schemas.microsoft.com/office/powerpoint/2010/main" val="3276561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69E05D41-DDD0-4F23-933A-9CA29647AF41}" type="slidenum">
              <a:rPr/>
              <a:pPr>
                <a:defRPr/>
              </a:pPr>
              <a:t>12</a:t>
            </a:fld>
            <a:endParaRPr lang="es" altLang="en-US" dirty="0"/>
          </a:p>
        </p:txBody>
      </p:sp>
      <p:sp>
        <p:nvSpPr>
          <p:cNvPr id="27651" name="Rectangle 4"/>
          <p:cNvSpPr>
            <a:spLocks noGrp="1" noChangeArrowheads="1"/>
          </p:cNvSpPr>
          <p:nvPr>
            <p:ph type="title"/>
          </p:nvPr>
        </p:nvSpPr>
        <p:spPr/>
        <p:txBody>
          <a:bodyPr>
            <a:noAutofit/>
          </a:bodyPr>
          <a:lstStyle/>
          <a:p>
            <a:pPr rtl="0" eaLnBrk="1" hangingPunct="1"/>
            <a:r>
              <a:rPr lang="es" sz="3600" b="0" i="0" u="none" baseline="0"/>
              <a:t>DIU: ¿Cuáles son los riesgos para la salud? </a:t>
            </a:r>
            <a:r>
              <a:rPr lang="es" sz="2800" b="0" i="0" u="none" baseline="0"/>
              <a:t>(continuación) </a:t>
            </a:r>
          </a:p>
        </p:txBody>
      </p:sp>
      <p:sp>
        <p:nvSpPr>
          <p:cNvPr id="27652" name="Rectangle 5"/>
          <p:cNvSpPr>
            <a:spLocks noGrp="1" noChangeArrowheads="1"/>
          </p:cNvSpPr>
          <p:nvPr>
            <p:ph type="body" idx="1"/>
          </p:nvPr>
        </p:nvSpPr>
        <p:spPr/>
        <p:txBody>
          <a:bodyPr/>
          <a:lstStyle/>
          <a:p>
            <a:pPr algn="l" rtl="0" eaLnBrk="1" hangingPunct="1">
              <a:buFont typeface="Wingdings" panose="05000000000000000000" pitchFamily="2" charset="2"/>
              <a:buNone/>
            </a:pPr>
            <a:r>
              <a:rPr lang="es" b="0" i="0" u="none" baseline="0"/>
              <a:t>Infección (poco común):</a:t>
            </a:r>
          </a:p>
          <a:p>
            <a:pPr algn="l" rtl="0" eaLnBrk="1" hangingPunct="1"/>
            <a:r>
              <a:rPr lang="es" b="0" i="0" u="none" baseline="0"/>
              <a:t>Riesgo mínimo (menos del 1 %)</a:t>
            </a:r>
            <a:endParaRPr lang="es" altLang="en-US" dirty="0"/>
          </a:p>
          <a:p>
            <a:pPr algn="l" rtl="0" eaLnBrk="1" hangingPunct="1"/>
            <a:r>
              <a:rPr lang="es" b="0" i="0" u="none" baseline="0"/>
              <a:t>No se debe al DIU en sí mismo, sino a la falta de una técnica de inserción aséptica</a:t>
            </a:r>
            <a:endParaRPr lang="es" altLang="en-US" dirty="0"/>
          </a:p>
        </p:txBody>
      </p:sp>
    </p:spTree>
    <p:extLst>
      <p:ext uri="{BB962C8B-B14F-4D97-AF65-F5344CB8AC3E}">
        <p14:creationId xmlns:p14="http://schemas.microsoft.com/office/powerpoint/2010/main" val="1315462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734620A0-C3A8-4BB8-830B-8A73E147B9F1}" type="slidenum">
              <a:rPr/>
              <a:pPr>
                <a:defRPr/>
              </a:pPr>
              <a:t>13</a:t>
            </a:fld>
            <a:endParaRPr lang="es" altLang="en-US" dirty="0"/>
          </a:p>
        </p:txBody>
      </p:sp>
      <p:sp>
        <p:nvSpPr>
          <p:cNvPr id="29699" name="Rectangle 5"/>
          <p:cNvSpPr>
            <a:spLocks noGrp="1" noChangeArrowheads="1"/>
          </p:cNvSpPr>
          <p:nvPr>
            <p:ph type="title"/>
          </p:nvPr>
        </p:nvSpPr>
        <p:spPr/>
        <p:txBody>
          <a:bodyPr>
            <a:noAutofit/>
          </a:bodyPr>
          <a:lstStyle/>
          <a:p>
            <a:pPr rtl="0" eaLnBrk="1" hangingPunct="1"/>
            <a:r>
              <a:rPr lang="es" sz="3600" b="0" i="0" u="none" baseline="0"/>
              <a:t>DIU: ¿Qué mujeres no deberían usarlo? </a:t>
            </a:r>
            <a:r>
              <a:rPr lang="es" sz="3600"/>
              <a:t/>
            </a:r>
            <a:br>
              <a:rPr lang="es" sz="3600"/>
            </a:br>
            <a:r>
              <a:rPr lang="es" sz="3600" b="0" i="0" u="none" baseline="0"/>
              <a:t>(Categoría 4 de CME de la OMS)</a:t>
            </a:r>
          </a:p>
        </p:txBody>
      </p:sp>
      <p:sp>
        <p:nvSpPr>
          <p:cNvPr id="29700" name="Rectangle 6"/>
          <p:cNvSpPr>
            <a:spLocks noGrp="1" noChangeArrowheads="1"/>
          </p:cNvSpPr>
          <p:nvPr>
            <p:ph type="body" idx="1"/>
          </p:nvPr>
        </p:nvSpPr>
        <p:spPr>
          <a:xfrm>
            <a:off x="457200" y="1447800"/>
            <a:ext cx="8458200" cy="4525963"/>
          </a:xfrm>
        </p:spPr>
        <p:txBody>
          <a:bodyPr/>
          <a:lstStyle/>
          <a:p>
            <a:pPr algn="l" rtl="0" eaLnBrk="1" hangingPunct="1">
              <a:buFont typeface="Wingdings" panose="05000000000000000000" pitchFamily="2" charset="2"/>
              <a:buNone/>
            </a:pPr>
            <a:r>
              <a:rPr lang="es" b="0" i="0" u="none" baseline="0" dirty="0"/>
              <a:t>El DIU </a:t>
            </a:r>
            <a:r>
              <a:rPr lang="es" b="1" i="0" u="none" baseline="0" dirty="0"/>
              <a:t>no</a:t>
            </a:r>
            <a:r>
              <a:rPr lang="es" b="0" i="0" u="none" baseline="0" dirty="0"/>
              <a:t> debería insertarse si la </a:t>
            </a:r>
            <a:r>
              <a:rPr lang="es" b="0" i="0" u="none" baseline="0" dirty="0" smtClean="0"/>
              <a:t>mujer:</a:t>
            </a:r>
            <a:endParaRPr lang="es" b="0" i="0" u="none" baseline="0" dirty="0"/>
          </a:p>
          <a:p>
            <a:pPr algn="l" rtl="0" eaLnBrk="1" hangingPunct="1"/>
            <a:r>
              <a:rPr lang="es" b="0" i="0" u="none" baseline="0" dirty="0"/>
              <a:t>Está embarazada</a:t>
            </a:r>
          </a:p>
          <a:p>
            <a:pPr algn="l" rtl="0" eaLnBrk="1" hangingPunct="1"/>
            <a:r>
              <a:rPr lang="es" b="0" i="0" u="none" baseline="0" dirty="0"/>
              <a:t>Tiene </a:t>
            </a:r>
            <a:r>
              <a:rPr lang="es" b="0" i="0" u="none" baseline="0" dirty="0" smtClean="0"/>
              <a:t>sep</a:t>
            </a:r>
            <a:r>
              <a:rPr lang="es-ES" b="0" i="0" u="none" baseline="0" dirty="0" err="1" smtClean="0"/>
              <a:t>sis</a:t>
            </a:r>
            <a:r>
              <a:rPr lang="es-ES" b="0" i="0" u="none" baseline="0" dirty="0" smtClean="0"/>
              <a:t> </a:t>
            </a:r>
            <a:r>
              <a:rPr lang="es-ES" dirty="0" smtClean="0"/>
              <a:t>puerperal</a:t>
            </a:r>
            <a:r>
              <a:rPr lang="es" b="0" i="0" u="none" baseline="0" dirty="0" smtClean="0"/>
              <a:t> </a:t>
            </a:r>
            <a:r>
              <a:rPr lang="es" b="0" i="0" u="none" baseline="0" dirty="0"/>
              <a:t>o </a:t>
            </a:r>
            <a:r>
              <a:rPr lang="es-ES" b="0" i="0" u="none" baseline="0" dirty="0" smtClean="0"/>
              <a:t>una sepsis post </a:t>
            </a:r>
            <a:r>
              <a:rPr lang="es" b="0" i="0" u="none" baseline="0" dirty="0" smtClean="0"/>
              <a:t>aborto </a:t>
            </a:r>
            <a:endParaRPr lang="es-ES" b="0" i="0" u="none" baseline="0" dirty="0" smtClean="0"/>
          </a:p>
          <a:p>
            <a:pPr algn="l" rtl="0" eaLnBrk="1" hangingPunct="1"/>
            <a:r>
              <a:rPr lang="es" b="0" i="0" u="none" baseline="0" dirty="0" smtClean="0"/>
              <a:t>Tiene </a:t>
            </a:r>
            <a:r>
              <a:rPr lang="es-ES" b="0" i="0" u="none" baseline="0" dirty="0" smtClean="0"/>
              <a:t>una malformación en </a:t>
            </a:r>
            <a:r>
              <a:rPr lang="es" b="0" i="0" u="none" baseline="0" dirty="0" smtClean="0"/>
              <a:t>la </a:t>
            </a:r>
            <a:r>
              <a:rPr lang="es" b="0" i="0" u="none" baseline="0" dirty="0"/>
              <a:t>cavidad </a:t>
            </a:r>
            <a:r>
              <a:rPr lang="es" b="0" i="0" u="none" baseline="0" dirty="0" smtClean="0"/>
              <a:t>uterina</a:t>
            </a:r>
            <a:endParaRPr lang="es" b="0" i="0" u="none" baseline="0" dirty="0"/>
          </a:p>
          <a:p>
            <a:pPr algn="l" rtl="0" eaLnBrk="1" hangingPunct="1"/>
            <a:r>
              <a:rPr lang="es" b="0" i="0" u="none" baseline="0" dirty="0" smtClean="0"/>
              <a:t>P</a:t>
            </a:r>
            <a:r>
              <a:rPr lang="es-ES" b="0" i="0" u="none" baseline="0" dirty="0" err="1" smtClean="0"/>
              <a:t>resenta</a:t>
            </a:r>
            <a:r>
              <a:rPr lang="es-ES" b="0" i="0" u="none" dirty="0" smtClean="0"/>
              <a:t> </a:t>
            </a:r>
            <a:r>
              <a:rPr lang="es" b="0" i="0" u="none" baseline="0" dirty="0" smtClean="0"/>
              <a:t>E</a:t>
            </a:r>
            <a:r>
              <a:rPr lang="es-ES" b="0" i="0" u="none" baseline="0" dirty="0" smtClean="0"/>
              <a:t>I</a:t>
            </a:r>
            <a:r>
              <a:rPr lang="es" b="0" i="0" u="none" baseline="0" dirty="0" smtClean="0"/>
              <a:t>P, </a:t>
            </a:r>
            <a:r>
              <a:rPr lang="es" b="0" i="0" u="none" baseline="0" dirty="0"/>
              <a:t>gonorrea o </a:t>
            </a:r>
            <a:r>
              <a:rPr lang="es" b="0" i="0" u="none" baseline="0" dirty="0" smtClean="0"/>
              <a:t>clamidia</a:t>
            </a:r>
            <a:r>
              <a:rPr lang="es-ES" b="0" i="0" u="none" baseline="0" dirty="0" smtClean="0"/>
              <a:t> actual</a:t>
            </a:r>
            <a:r>
              <a:rPr lang="es" b="0" i="0" u="none" baseline="0" dirty="0" smtClean="0"/>
              <a:t>*</a:t>
            </a:r>
            <a:endParaRPr lang="es" b="0" i="0" u="none" baseline="0" dirty="0"/>
          </a:p>
          <a:p>
            <a:pPr algn="l" rtl="0" eaLnBrk="1" hangingPunct="1"/>
            <a:r>
              <a:rPr lang="es-ES" dirty="0" smtClean="0"/>
              <a:t>Presenta</a:t>
            </a:r>
            <a:r>
              <a:rPr lang="es" b="0" i="0" u="none" baseline="0" dirty="0" smtClean="0"/>
              <a:t> secreci</a:t>
            </a:r>
            <a:r>
              <a:rPr lang="es-ES" b="0" i="0" u="none" baseline="0" dirty="0" err="1" smtClean="0"/>
              <a:t>ón</a:t>
            </a:r>
            <a:r>
              <a:rPr lang="es" b="0" i="0" u="none" baseline="0" dirty="0" smtClean="0"/>
              <a:t> purulenta</a:t>
            </a:r>
            <a:r>
              <a:rPr lang="es-ES" b="0" i="0" u="none" dirty="0" smtClean="0"/>
              <a:t> cervical actual</a:t>
            </a:r>
            <a:r>
              <a:rPr lang="es" b="0" i="0" u="none" baseline="0" dirty="0" smtClean="0"/>
              <a:t>*</a:t>
            </a:r>
            <a:endParaRPr lang="es" b="0" i="0" u="none" baseline="0" dirty="0"/>
          </a:p>
          <a:p>
            <a:pPr algn="l" rtl="0" eaLnBrk="1" hangingPunct="1">
              <a:buFont typeface="Wingdings" panose="05000000000000000000" pitchFamily="2" charset="2"/>
              <a:buNone/>
            </a:pPr>
            <a:r>
              <a:rPr lang="es" sz="1800" b="0" i="0" u="none" baseline="0" dirty="0"/>
              <a:t>* Categoría 4A </a:t>
            </a:r>
            <a:r>
              <a:rPr lang="es-ES" sz="1800" b="0" i="0" u="none" baseline="0" dirty="0" smtClean="0"/>
              <a:t>para </a:t>
            </a:r>
            <a:r>
              <a:rPr lang="es-ES" sz="1800" dirty="0" smtClean="0"/>
              <a:t>continuar</a:t>
            </a:r>
            <a:r>
              <a:rPr lang="es" sz="1800" b="0" i="0" u="none" baseline="0" dirty="0" smtClean="0"/>
              <a:t> </a:t>
            </a:r>
            <a:r>
              <a:rPr lang="es" sz="1800" b="0" i="0" u="none" baseline="0" dirty="0"/>
              <a:t>mientras se lleva a cabo </a:t>
            </a:r>
            <a:r>
              <a:rPr lang="es-ES" sz="1800" b="0" i="0" u="none" baseline="0" dirty="0" smtClean="0"/>
              <a:t>la </a:t>
            </a:r>
            <a:r>
              <a:rPr lang="es" sz="1800" b="0" i="0" u="none" baseline="0" dirty="0" smtClean="0"/>
              <a:t>evaluación </a:t>
            </a:r>
            <a:r>
              <a:rPr lang="es" sz="1800" b="0" i="0" u="none" baseline="0" dirty="0"/>
              <a:t>y tratamiento</a:t>
            </a:r>
          </a:p>
        </p:txBody>
      </p:sp>
    </p:spTree>
    <p:extLst>
      <p:ext uri="{BB962C8B-B14F-4D97-AF65-F5344CB8AC3E}">
        <p14:creationId xmlns:p14="http://schemas.microsoft.com/office/powerpoint/2010/main" val="626035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5233ABE3-295F-4CA4-A57A-237DD5E26050}" type="slidenum">
              <a:rPr/>
              <a:pPr>
                <a:defRPr/>
              </a:pPr>
              <a:t>14</a:t>
            </a:fld>
            <a:endParaRPr lang="es" altLang="en-US" dirty="0"/>
          </a:p>
        </p:txBody>
      </p:sp>
      <p:sp>
        <p:nvSpPr>
          <p:cNvPr id="31747" name="Rectangle 5"/>
          <p:cNvSpPr>
            <a:spLocks noGrp="1" noChangeArrowheads="1"/>
          </p:cNvSpPr>
          <p:nvPr>
            <p:ph type="title"/>
          </p:nvPr>
        </p:nvSpPr>
        <p:spPr/>
        <p:txBody>
          <a:bodyPr>
            <a:normAutofit/>
          </a:bodyPr>
          <a:lstStyle/>
          <a:p>
            <a:pPr rtl="0" eaLnBrk="1" hangingPunct="1"/>
            <a:r>
              <a:rPr lang="es" sz="3600" b="0" i="0" u="none" baseline="0"/>
              <a:t>Resumen</a:t>
            </a:r>
          </a:p>
        </p:txBody>
      </p:sp>
      <p:sp>
        <p:nvSpPr>
          <p:cNvPr id="31748" name="Rectangle 6"/>
          <p:cNvSpPr>
            <a:spLocks noGrp="1" noChangeArrowheads="1"/>
          </p:cNvSpPr>
          <p:nvPr>
            <p:ph type="body" idx="1"/>
          </p:nvPr>
        </p:nvSpPr>
        <p:spPr>
          <a:xfrm>
            <a:off x="457200" y="1600201"/>
            <a:ext cx="8229600" cy="4114800"/>
          </a:xfrm>
        </p:spPr>
        <p:txBody>
          <a:bodyPr/>
          <a:lstStyle/>
          <a:p>
            <a:pPr algn="l" rtl="0" eaLnBrk="1" hangingPunct="1"/>
            <a:r>
              <a:rPr lang="es" b="0" i="0" u="none" baseline="0" dirty="0"/>
              <a:t>Los DIU son seguros, muy eficaces, de </a:t>
            </a:r>
            <a:r>
              <a:rPr lang="es" b="0" i="0" u="none" baseline="0" dirty="0" smtClean="0"/>
              <a:t>larg</a:t>
            </a:r>
            <a:r>
              <a:rPr lang="es-ES" b="0" i="0" u="none" baseline="0" dirty="0" smtClean="0"/>
              <a:t>a</a:t>
            </a:r>
            <a:r>
              <a:rPr lang="es-ES" b="0" i="0" u="none" dirty="0" smtClean="0"/>
              <a:t> duración </a:t>
            </a:r>
            <a:r>
              <a:rPr lang="es" b="0" i="0" u="none" baseline="0" dirty="0" smtClean="0"/>
              <a:t>y </a:t>
            </a:r>
            <a:r>
              <a:rPr lang="es" b="0" i="0" u="none" baseline="0" dirty="0"/>
              <a:t>reversibles.</a:t>
            </a:r>
            <a:endParaRPr lang="es" altLang="en-US" dirty="0"/>
          </a:p>
          <a:p>
            <a:pPr algn="l" rtl="0" eaLnBrk="1" hangingPunct="1"/>
            <a:r>
              <a:rPr lang="es" b="0" i="0" u="none" baseline="0" dirty="0"/>
              <a:t>Los problemas menstruales son el efecto secundario más común y son una causa frecuente </a:t>
            </a:r>
            <a:r>
              <a:rPr lang="es-ES" smtClean="0"/>
              <a:t>para </a:t>
            </a:r>
            <a:r>
              <a:rPr lang="es" b="0" i="0" u="none" baseline="0" smtClean="0"/>
              <a:t>discontinua</a:t>
            </a:r>
            <a:r>
              <a:rPr lang="es-ES" b="0" i="0" u="none" baseline="0" dirty="0" smtClean="0"/>
              <a:t>r</a:t>
            </a:r>
            <a:r>
              <a:rPr lang="es-ES" b="0" i="0" u="none" dirty="0" smtClean="0"/>
              <a:t> </a:t>
            </a:r>
            <a:r>
              <a:rPr lang="es" b="0" i="0" u="none" baseline="0" dirty="0" smtClean="0"/>
              <a:t>el </a:t>
            </a:r>
            <a:r>
              <a:rPr lang="es" b="0" i="0" u="none" baseline="0" dirty="0"/>
              <a:t>uso.</a:t>
            </a:r>
          </a:p>
          <a:p>
            <a:pPr algn="l" rtl="0" eaLnBrk="1" hangingPunct="1"/>
            <a:r>
              <a:rPr lang="es" b="0" i="0" u="none" baseline="0" dirty="0"/>
              <a:t>Son pocas </a:t>
            </a:r>
            <a:r>
              <a:rPr lang="es" b="0" i="0" u="none" baseline="0" dirty="0" smtClean="0"/>
              <a:t>l</a:t>
            </a:r>
            <a:r>
              <a:rPr lang="es-ES" b="0" i="0" u="none" baseline="0" dirty="0" smtClean="0"/>
              <a:t>as</a:t>
            </a:r>
            <a:r>
              <a:rPr lang="es-ES" b="0" i="0" u="none" dirty="0" smtClean="0"/>
              <a:t> </a:t>
            </a:r>
            <a:r>
              <a:rPr lang="es" b="0" i="0" u="none" baseline="0" dirty="0" smtClean="0"/>
              <a:t>contraindicaciones </a:t>
            </a:r>
            <a:r>
              <a:rPr lang="es" b="0" i="0" u="none" baseline="0" dirty="0"/>
              <a:t>para el uso de los DIU.</a:t>
            </a:r>
          </a:p>
          <a:p>
            <a:pPr marL="0" indent="0" algn="l" rtl="0" eaLnBrk="1" hangingPunct="1">
              <a:buNone/>
            </a:pPr>
            <a:endParaRPr lang="es" altLang="en-US" dirty="0"/>
          </a:p>
        </p:txBody>
      </p:sp>
    </p:spTree>
    <p:extLst>
      <p:ext uri="{BB962C8B-B14F-4D97-AF65-F5344CB8AC3E}">
        <p14:creationId xmlns:p14="http://schemas.microsoft.com/office/powerpoint/2010/main" val="1721089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43000" y="1981200"/>
            <a:ext cx="6934200" cy="1077218"/>
          </a:xfrm>
          <a:prstGeom prst="rect">
            <a:avLst/>
          </a:prstGeom>
          <a:solidFill>
            <a:srgbClr val="FFFFFF"/>
          </a:solidFill>
        </p:spPr>
        <p:txBody>
          <a:bodyPr wrap="square" rtlCol="0">
            <a:spAutoFit/>
          </a:bodyPr>
          <a:lstStyle/>
          <a:p>
            <a:pPr algn="ctr"/>
            <a:r>
              <a:rPr lang="es-ES" sz="3200" dirty="0" smtClean="0">
                <a:solidFill>
                  <a:schemeClr val="tx2"/>
                </a:solidFill>
                <a:latin typeface="Gill Sans MT" panose="020B0502020104020203" pitchFamily="34" charset="0"/>
              </a:rPr>
              <a:t>Para obtener más información, visite</a:t>
            </a:r>
          </a:p>
          <a:p>
            <a:pPr algn="ctr"/>
            <a:r>
              <a:rPr lang="es-ES" sz="3200" b="1" dirty="0" smtClean="0">
                <a:solidFill>
                  <a:schemeClr val="tx2"/>
                </a:solidFill>
                <a:latin typeface="Gill Sans MT" panose="020B0502020104020203" pitchFamily="34" charset="0"/>
              </a:rPr>
              <a:t>www.mcsprogram.org</a:t>
            </a:r>
            <a:endParaRPr lang="es-ES" sz="3200" b="1" dirty="0">
              <a:solidFill>
                <a:schemeClr val="tx2"/>
              </a:solidFill>
              <a:latin typeface="Gill Sans MT" panose="020B0502020104020203" pitchFamily="34" charset="0"/>
            </a:endParaRPr>
          </a:p>
        </p:txBody>
      </p:sp>
      <p:sp>
        <p:nvSpPr>
          <p:cNvPr id="3" name="CuadroTexto 2"/>
          <p:cNvSpPr txBox="1"/>
          <p:nvPr/>
        </p:nvSpPr>
        <p:spPr>
          <a:xfrm>
            <a:off x="914400" y="3733800"/>
            <a:ext cx="7391400" cy="954107"/>
          </a:xfrm>
          <a:prstGeom prst="rect">
            <a:avLst/>
          </a:prstGeom>
          <a:solidFill>
            <a:srgbClr val="FFFFFF"/>
          </a:solidFill>
        </p:spPr>
        <p:txBody>
          <a:bodyPr wrap="square" rtlCol="0">
            <a:spAutoFit/>
          </a:bodyPr>
          <a:lstStyle/>
          <a:p>
            <a:pPr algn="ctr"/>
            <a:r>
              <a:rPr lang="es-ES" sz="1400" dirty="0">
                <a:latin typeface="Gill Sans MT" panose="020B0502020104020203" pitchFamily="34" charset="0"/>
              </a:rPr>
              <a:t>Esta </a:t>
            </a:r>
            <a:r>
              <a:rPr lang="es-ES" sz="1400" dirty="0" smtClean="0">
                <a:latin typeface="Gill Sans MT" panose="020B0502020104020203" pitchFamily="34" charset="0"/>
              </a:rPr>
              <a:t>presentación es </a:t>
            </a:r>
            <a:r>
              <a:rPr lang="es-ES" sz="1400" dirty="0">
                <a:latin typeface="Gill Sans MT" panose="020B0502020104020203" pitchFamily="34" charset="0"/>
              </a:rPr>
              <a:t>posible gracias al generoso aporte de los estadounidenses a través de la Agencia de los Estados Unidos para el Desarrollo Internacional (USAID) en virtud de los términos del Acuerdo de cooperación AID-OAA-A-14-00028. El contenido es responsabilidad de </a:t>
            </a:r>
            <a:r>
              <a:rPr lang="es-ES" sz="1400" dirty="0" smtClean="0">
                <a:latin typeface="Gill Sans MT" panose="020B0502020104020203" pitchFamily="34" charset="0"/>
              </a:rPr>
              <a:t>los autores y </a:t>
            </a:r>
            <a:r>
              <a:rPr lang="es-ES" sz="1400" dirty="0">
                <a:latin typeface="Gill Sans MT" panose="020B0502020104020203" pitchFamily="34" charset="0"/>
              </a:rPr>
              <a:t>no necesariamente refleja los puntos de vista de USAID o del Gobierno de </a:t>
            </a:r>
            <a:r>
              <a:rPr lang="es-ES" sz="1400" dirty="0" smtClean="0">
                <a:latin typeface="Gill Sans MT" panose="020B0502020104020203" pitchFamily="34" charset="0"/>
              </a:rPr>
              <a:t>los Estados </a:t>
            </a:r>
            <a:r>
              <a:rPr lang="es-ES" sz="1400" dirty="0">
                <a:latin typeface="Gill Sans MT" panose="020B0502020104020203" pitchFamily="34" charset="0"/>
              </a:rPr>
              <a:t>Unidos.</a:t>
            </a:r>
            <a:endParaRPr lang="es-ES" sz="1400" b="1" dirty="0">
              <a:latin typeface="Gill Sans MT" panose="020B0502020104020203" pitchFamily="34" charset="0"/>
            </a:endParaRPr>
          </a:p>
        </p:txBody>
      </p:sp>
    </p:spTree>
    <p:extLst>
      <p:ext uri="{BB962C8B-B14F-4D97-AF65-F5344CB8AC3E}">
        <p14:creationId xmlns:p14="http://schemas.microsoft.com/office/powerpoint/2010/main" val="1780648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81479E3D-2DCD-4396-A76B-6CA1EBB9B188}" type="slidenum">
              <a:rPr/>
              <a:pPr>
                <a:defRPr/>
              </a:pPr>
              <a:t>2</a:t>
            </a:fld>
            <a:endParaRPr lang="es" altLang="en-US" dirty="0"/>
          </a:p>
        </p:txBody>
      </p:sp>
      <p:sp>
        <p:nvSpPr>
          <p:cNvPr id="8195" name="Rectangle 14"/>
          <p:cNvSpPr>
            <a:spLocks noGrp="1" noChangeArrowheads="1"/>
          </p:cNvSpPr>
          <p:nvPr>
            <p:ph type="title"/>
          </p:nvPr>
        </p:nvSpPr>
        <p:spPr/>
        <p:txBody>
          <a:bodyPr>
            <a:normAutofit/>
          </a:bodyPr>
          <a:lstStyle/>
          <a:p>
            <a:pPr rtl="0" eaLnBrk="1" hangingPunct="1"/>
            <a:r>
              <a:rPr lang="es" sz="3600" b="0" i="0" u="none" baseline="0"/>
              <a:t>Introducción a los DIU</a:t>
            </a:r>
          </a:p>
        </p:txBody>
      </p:sp>
      <p:sp>
        <p:nvSpPr>
          <p:cNvPr id="8196" name="Rectangle 15"/>
          <p:cNvSpPr>
            <a:spLocks noGrp="1" noChangeArrowheads="1"/>
          </p:cNvSpPr>
          <p:nvPr>
            <p:ph type="body" idx="1"/>
          </p:nvPr>
        </p:nvSpPr>
        <p:spPr>
          <a:xfrm>
            <a:off x="457200" y="1295400"/>
            <a:ext cx="8229600" cy="4525963"/>
          </a:xfrm>
        </p:spPr>
        <p:txBody>
          <a:bodyPr/>
          <a:lstStyle/>
          <a:p>
            <a:pPr algn="l" rtl="0" eaLnBrk="1" hangingPunct="1">
              <a:buFont typeface="Wingdings" panose="05000000000000000000" pitchFamily="2" charset="2"/>
              <a:buNone/>
            </a:pPr>
            <a:r>
              <a:rPr lang="es-ES" sz="2400" b="0" i="0" u="none" baseline="0" dirty="0" smtClean="0"/>
              <a:t>Esquema</a:t>
            </a:r>
            <a:r>
              <a:rPr lang="es" sz="2400" b="0" i="0" u="none" baseline="0" dirty="0" smtClean="0"/>
              <a:t> </a:t>
            </a:r>
            <a:r>
              <a:rPr lang="es" sz="2400" b="0" i="0" u="none" baseline="0" dirty="0"/>
              <a:t>de la presentación:</a:t>
            </a:r>
          </a:p>
          <a:p>
            <a:pPr algn="l" rtl="0" eaLnBrk="1" hangingPunct="1"/>
            <a:r>
              <a:rPr lang="es" sz="2400" b="0" i="0" u="none" baseline="0" dirty="0"/>
              <a:t>Explicar </a:t>
            </a:r>
            <a:r>
              <a:rPr lang="es-ES" sz="2400" b="0" i="0" u="none" baseline="0" dirty="0" smtClean="0"/>
              <a:t>cómo </a:t>
            </a:r>
            <a:r>
              <a:rPr lang="es" sz="2400" b="0" i="0" u="none" baseline="0" dirty="0" smtClean="0"/>
              <a:t>los </a:t>
            </a:r>
            <a:r>
              <a:rPr lang="es" sz="2400" b="0" i="0" u="none" baseline="0" dirty="0"/>
              <a:t>DIU con cobre evitan el embarazo </a:t>
            </a:r>
          </a:p>
          <a:p>
            <a:pPr algn="l" rtl="0" eaLnBrk="1" hangingPunct="1"/>
            <a:r>
              <a:rPr lang="es" sz="2400" b="0" i="0" u="none" baseline="0" dirty="0"/>
              <a:t>Describir </a:t>
            </a:r>
            <a:r>
              <a:rPr lang="es" sz="2400" b="0" i="0" u="none" baseline="0" dirty="0" smtClean="0"/>
              <a:t>el </a:t>
            </a:r>
            <a:r>
              <a:rPr lang="es" sz="2400" b="0" i="0" u="none" baseline="0" dirty="0"/>
              <a:t>momento </a:t>
            </a:r>
            <a:r>
              <a:rPr lang="es-ES" sz="2400" dirty="0" smtClean="0"/>
              <a:t>adecuado</a:t>
            </a:r>
            <a:r>
              <a:rPr lang="es" sz="2400" b="0" i="0" u="none" baseline="0" dirty="0" smtClean="0"/>
              <a:t> </a:t>
            </a:r>
            <a:r>
              <a:rPr lang="es" sz="2400" b="0" i="0" u="none" baseline="0" dirty="0"/>
              <a:t>para la inserción de un DIU</a:t>
            </a:r>
          </a:p>
          <a:p>
            <a:pPr algn="l" rtl="0" eaLnBrk="1" hangingPunct="1"/>
            <a:r>
              <a:rPr lang="es" sz="2400" b="0" i="0" u="none" baseline="0" dirty="0"/>
              <a:t>Comprender quiénes pueden y no pueden usar un DIU</a:t>
            </a:r>
          </a:p>
          <a:p>
            <a:pPr algn="l" rtl="0" eaLnBrk="1" hangingPunct="1"/>
            <a:r>
              <a:rPr lang="es" sz="2400" b="0" i="0" u="none" baseline="0" dirty="0"/>
              <a:t>Comparar la eficacia de los métodos de planificación familiar usando </a:t>
            </a:r>
            <a:r>
              <a:rPr lang="es-ES" sz="2400" b="0" i="0" u="none" baseline="0" dirty="0" smtClean="0"/>
              <a:t>los Apoyos de trabajo</a:t>
            </a:r>
            <a:endParaRPr lang="es" sz="2400" b="0" i="0" u="none" baseline="0" dirty="0"/>
          </a:p>
          <a:p>
            <a:pPr algn="l" rtl="0" eaLnBrk="1" hangingPunct="1"/>
            <a:r>
              <a:rPr lang="es" sz="2400" b="0" i="0" u="none" baseline="0" dirty="0"/>
              <a:t>Describir los beneficios </a:t>
            </a:r>
            <a:r>
              <a:rPr lang="es" sz="2400" b="0" i="0" u="none" baseline="0" dirty="0" smtClean="0"/>
              <a:t>y </a:t>
            </a:r>
            <a:r>
              <a:rPr lang="es" sz="2400" b="0" i="0" u="none" baseline="0" dirty="0"/>
              <a:t>riesgos para la salud, y los efectos secundarios asociados con los DIU</a:t>
            </a:r>
          </a:p>
          <a:p>
            <a:pPr algn="l" rtl="0" eaLnBrk="1" hangingPunct="1"/>
            <a:r>
              <a:rPr lang="es" sz="2400" b="0" i="0" u="none" baseline="0" dirty="0"/>
              <a:t>Explicar las contraindicaciones y precauciones según los criterios médicos de elegibilidad (CME) de la Organización Mundial de la Salud (OMS) 2015</a:t>
            </a:r>
            <a:endParaRPr lang="es" altLang="en-US" sz="2400" dirty="0"/>
          </a:p>
        </p:txBody>
      </p:sp>
    </p:spTree>
    <p:extLst>
      <p:ext uri="{BB962C8B-B14F-4D97-AF65-F5344CB8AC3E}">
        <p14:creationId xmlns:p14="http://schemas.microsoft.com/office/powerpoint/2010/main" val="158131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04" name="Group 1" descr="DIU: Puntos clave para proveedores y clientes" title="DIU: Puntos clave para proveedores y clientes"/>
          <p:cNvGrpSpPr>
            <a:grpSpLocks/>
          </p:cNvGrpSpPr>
          <p:nvPr/>
        </p:nvGrpSpPr>
        <p:grpSpPr bwMode="auto">
          <a:xfrm>
            <a:off x="-1588" y="0"/>
            <a:ext cx="9144001" cy="1154113"/>
            <a:chOff x="-2050" y="0"/>
            <a:chExt cx="9144000" cy="1154113"/>
          </a:xfrm>
          <a:solidFill>
            <a:schemeClr val="bg2"/>
          </a:solidFill>
        </p:grpSpPr>
        <p:sp>
          <p:nvSpPr>
            <p:cNvPr id="10"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marL="1146175" algn="l" rtl="0">
                <a:lnSpc>
                  <a:spcPct val="90000"/>
                </a:lnSpc>
                <a:defRPr/>
              </a:pPr>
              <a:r>
                <a:rPr lang="es-ES" sz="3400" b="1" i="0" u="none" baseline="0" dirty="0" smtClean="0">
                  <a:solidFill>
                    <a:srgbClr val="000000"/>
                  </a:solidFill>
                  <a:latin typeface="Gill Sans MT" panose="020B0502020104020203" pitchFamily="34" charset="0"/>
                </a:rPr>
                <a:t>  </a:t>
              </a:r>
              <a:r>
                <a:rPr lang="es" sz="3400" b="1" i="0" u="none" baseline="0" dirty="0" smtClean="0">
                  <a:solidFill>
                    <a:srgbClr val="000000"/>
                  </a:solidFill>
                  <a:latin typeface="Gill Sans MT" panose="020B0502020104020203" pitchFamily="34" charset="0"/>
                </a:rPr>
                <a:t>DIU</a:t>
              </a:r>
              <a:r>
                <a:rPr lang="es" sz="3400" b="1" i="0" u="none" baseline="0" dirty="0">
                  <a:solidFill>
                    <a:srgbClr val="000000"/>
                  </a:solidFill>
                  <a:latin typeface="Gill Sans MT" panose="020B0502020104020203" pitchFamily="34" charset="0"/>
                </a:rPr>
                <a:t>: Puntos clave para proveedores </a:t>
              </a:r>
              <a:r>
                <a:rPr lang="es" sz="3400" b="1" i="0" u="none" baseline="0" dirty="0" smtClean="0">
                  <a:solidFill>
                    <a:srgbClr val="000000"/>
                  </a:solidFill>
                  <a:latin typeface="Gill Sans MT" panose="020B0502020104020203" pitchFamily="34" charset="0"/>
                </a:rPr>
                <a:t>y</a:t>
              </a:r>
              <a:endParaRPr lang="es-ES" sz="3400" b="1" i="0" u="none" baseline="0" dirty="0" smtClean="0">
                <a:solidFill>
                  <a:srgbClr val="000000"/>
                </a:solidFill>
                <a:latin typeface="Gill Sans MT" panose="020B0502020104020203" pitchFamily="34" charset="0"/>
              </a:endParaRPr>
            </a:p>
            <a:p>
              <a:pPr marL="1146175" algn="l" rtl="0">
                <a:lnSpc>
                  <a:spcPct val="90000"/>
                </a:lnSpc>
                <a:defRPr/>
              </a:pPr>
              <a:r>
                <a:rPr lang="es-ES" sz="3400" b="1" dirty="0">
                  <a:solidFill>
                    <a:srgbClr val="000000"/>
                  </a:solidFill>
                  <a:latin typeface="Gill Sans MT" panose="020B0502020104020203" pitchFamily="34" charset="0"/>
                </a:rPr>
                <a:t> </a:t>
              </a:r>
              <a:r>
                <a:rPr lang="es-ES" sz="3400" b="1" dirty="0" smtClean="0">
                  <a:solidFill>
                    <a:srgbClr val="000000"/>
                  </a:solidFill>
                  <a:latin typeface="Gill Sans MT" panose="020B0502020104020203" pitchFamily="34" charset="0"/>
                </a:rPr>
                <a:t>  clientes</a:t>
              </a:r>
              <a:endParaRPr lang="es" sz="3400" b="1" i="0" u="none" baseline="0" dirty="0">
                <a:solidFill>
                  <a:srgbClr val="000000"/>
                </a:solidFill>
                <a:latin typeface="Gill Sans MT" panose="020B0502020104020203" pitchFamily="34" charset="0"/>
              </a:endParaRPr>
            </a:p>
          </p:txBody>
        </p:sp>
        <p:sp>
          <p:nvSpPr>
            <p:cNvPr id="11" name="AutoShape 53"/>
            <p:cNvSpPr>
              <a:spLocks noChangeArrowheads="1"/>
            </p:cNvSpPr>
            <p:nvPr/>
          </p:nvSpPr>
          <p:spPr bwMode="auto">
            <a:xfrm>
              <a:off x="69388" y="103188"/>
              <a:ext cx="1158875" cy="887412"/>
            </a:xfrm>
            <a:prstGeom prst="roundRect">
              <a:avLst>
                <a:gd name="adj" fmla="val 16667"/>
              </a:avLst>
            </a:prstGeom>
            <a:grpFill/>
            <a:ln>
              <a:noFill/>
              <a:headEnd/>
              <a:tailEnd/>
            </a:ln>
            <a:effectLst/>
            <a:extLst/>
          </p:spPr>
          <p:style>
            <a:lnRef idx="1">
              <a:schemeClr val="dk1"/>
            </a:lnRef>
            <a:fillRef idx="2">
              <a:schemeClr val="dk1"/>
            </a:fillRef>
            <a:effectRef idx="1">
              <a:schemeClr val="dk1"/>
            </a:effectRef>
            <a:fontRef idx="minor">
              <a:schemeClr val="dk1"/>
            </a:fontRef>
          </p:style>
          <p:txBody>
            <a:bodyPr lIns="54000" tIns="10800" rIns="54000" bIns="10800" anchor="ctr" anchorCtr="1"/>
            <a:lstStyle/>
            <a:p>
              <a:pPr algn="ctr" rtl="0" eaLnBrk="0" hangingPunct="0">
                <a:lnSpc>
                  <a:spcPct val="90000"/>
                </a:lnSpc>
                <a:defRPr/>
              </a:pPr>
              <a:endParaRPr lang="es" sz="1600" b="1" dirty="0">
                <a:solidFill>
                  <a:srgbClr val="000000"/>
                </a:solidFill>
                <a:latin typeface="Arial" charset="0"/>
                <a:cs typeface="+mn-cs"/>
              </a:endParaRPr>
            </a:p>
          </p:txBody>
        </p:sp>
      </p:grpSp>
      <p:sp>
        <p:nvSpPr>
          <p:cNvPr id="2" name="Slide Number Placeholder 1"/>
          <p:cNvSpPr>
            <a:spLocks noGrp="1"/>
          </p:cNvSpPr>
          <p:nvPr>
            <p:ph type="sldNum" sz="quarter" idx="10"/>
          </p:nvPr>
        </p:nvSpPr>
        <p:spPr/>
        <p:txBody>
          <a:bodyPr/>
          <a:lstStyle/>
          <a:p>
            <a:pPr algn="r" rtl="0">
              <a:defRPr/>
            </a:pPr>
            <a:fld id="{EBC1EBD9-0337-43EE-B526-2D0F89511152}" type="slidenum">
              <a:rPr/>
              <a:pPr>
                <a:defRPr/>
              </a:pPr>
              <a:t>3</a:t>
            </a:fld>
            <a:endParaRPr lang="es" dirty="0"/>
          </a:p>
        </p:txBody>
      </p:sp>
      <p:sp>
        <p:nvSpPr>
          <p:cNvPr id="13" name="AutoShape 53" descr="DIU con cobre" title="Imagen"/>
          <p:cNvSpPr>
            <a:spLocks noChangeArrowheads="1"/>
          </p:cNvSpPr>
          <p:nvPr/>
        </p:nvSpPr>
        <p:spPr bwMode="auto">
          <a:xfrm>
            <a:off x="69850" y="43148"/>
            <a:ext cx="1359994"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rtl="0" eaLnBrk="0" hangingPunct="0">
              <a:lnSpc>
                <a:spcPct val="90000"/>
              </a:lnSpc>
              <a:defRPr/>
            </a:pPr>
            <a:endParaRPr lang="es" sz="1600" b="1" dirty="0">
              <a:solidFill>
                <a:srgbClr val="000000"/>
              </a:solidFill>
              <a:latin typeface="Arial" charset="0"/>
              <a:cs typeface="+mn-cs"/>
            </a:endParaRPr>
          </a:p>
        </p:txBody>
      </p:sp>
      <p:sp>
        <p:nvSpPr>
          <p:cNvPr id="14" name="Text Box 58"/>
          <p:cNvSpPr txBox="1">
            <a:spLocks noChangeArrowheads="1"/>
          </p:cNvSpPr>
          <p:nvPr/>
        </p:nvSpPr>
        <p:spPr bwMode="auto">
          <a:xfrm>
            <a:off x="128340" y="86118"/>
            <a:ext cx="1243013" cy="307777"/>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eaLnBrk="0" hangingPunct="0">
              <a:spcBef>
                <a:spcPct val="50000"/>
              </a:spcBef>
              <a:defRPr/>
            </a:pPr>
            <a:r>
              <a:rPr lang="es" sz="1400" b="1" i="0" u="none" baseline="0" dirty="0">
                <a:solidFill>
                  <a:srgbClr val="000000"/>
                </a:solidFill>
                <a:latin typeface="Gill Sans MT" panose="020B0502020104020203" pitchFamily="34" charset="0"/>
                <a:cs typeface="+mn-cs"/>
              </a:rPr>
              <a:t>DIU con cobre</a:t>
            </a:r>
            <a:endParaRPr lang="es" sz="1400" b="1" u="sng" dirty="0">
              <a:solidFill>
                <a:srgbClr val="000000"/>
              </a:solidFill>
              <a:latin typeface="Gill Sans MT" panose="020B0502020104020203" pitchFamily="34" charset="0"/>
              <a:cs typeface="+mn-cs"/>
            </a:endParaRPr>
          </a:p>
        </p:txBody>
      </p:sp>
      <p:pic>
        <p:nvPicPr>
          <p:cNvPr id="16" name="Picture 74" descr="IU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093" y="424635"/>
            <a:ext cx="774207" cy="585351"/>
          </a:xfrm>
          <a:prstGeom prst="rect">
            <a:avLst/>
          </a:prstGeom>
          <a:solidFill>
            <a:schemeClr val="bg2">
              <a:lumMod val="40000"/>
              <a:lumOff val="60000"/>
            </a:schemeClr>
          </a:solidFill>
          <a:ln w="9525">
            <a:noFill/>
            <a:miter lim="800000"/>
            <a:headEnd/>
            <a:tailEnd/>
          </a:ln>
          <a:extLst/>
        </p:spPr>
      </p:pic>
      <p:graphicFrame>
        <p:nvGraphicFramePr>
          <p:cNvPr id="15" name="Group 50" descr="Tabla" title="Tabla"/>
          <p:cNvGraphicFramePr>
            <a:graphicFrameLocks/>
          </p:cNvGraphicFramePr>
          <p:nvPr>
            <p:extLst>
              <p:ext uri="{D42A27DB-BD31-4B8C-83A1-F6EECF244321}">
                <p14:modId xmlns:p14="http://schemas.microsoft.com/office/powerpoint/2010/main" val="3084779286"/>
              </p:ext>
            </p:extLst>
          </p:nvPr>
        </p:nvGraphicFramePr>
        <p:xfrm>
          <a:off x="332210" y="1244108"/>
          <a:ext cx="8476403" cy="5443839"/>
        </p:xfrm>
        <a:graphic>
          <a:graphicData uri="http://schemas.openxmlformats.org/drawingml/2006/table">
            <a:tbl>
              <a:tblPr/>
              <a:tblGrid>
                <a:gridCol w="2585840">
                  <a:extLst>
                    <a:ext uri="{9D8B030D-6E8A-4147-A177-3AD203B41FA5}">
                      <a16:colId xmlns:a16="http://schemas.microsoft.com/office/drawing/2014/main" val="20000"/>
                    </a:ext>
                  </a:extLst>
                </a:gridCol>
                <a:gridCol w="5890563">
                  <a:extLst>
                    <a:ext uri="{9D8B030D-6E8A-4147-A177-3AD203B41FA5}">
                      <a16:colId xmlns:a16="http://schemas.microsoft.com/office/drawing/2014/main" val="20001"/>
                    </a:ext>
                  </a:extLst>
                </a:gridCol>
              </a:tblGrid>
              <a:tr h="2094877">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s" sz="1800" b="1" i="0" u="none" kern="1200" baseline="0" dirty="0">
                          <a:solidFill>
                            <a:srgbClr val="000000"/>
                          </a:solidFill>
                          <a:latin typeface="Gill Sans MT" panose="020B0502020104020203" pitchFamily="34" charset="0"/>
                          <a:ea typeface="+mn-ea"/>
                          <a:cs typeface="+mn-cs"/>
                        </a:rPr>
                        <a:t>Dispositivo </a:t>
                      </a:r>
                      <a:r>
                        <a:rPr lang="es-ES" sz="1800" b="1" i="0" u="none" kern="1200" baseline="0" dirty="0" smtClean="0">
                          <a:solidFill>
                            <a:srgbClr val="000000"/>
                          </a:solidFill>
                          <a:latin typeface="Gill Sans MT" panose="020B0502020104020203" pitchFamily="34" charset="0"/>
                          <a:ea typeface="+mn-ea"/>
                          <a:cs typeface="+mn-cs"/>
                        </a:rPr>
                        <a:t>de </a:t>
                      </a:r>
                      <a:r>
                        <a:rPr lang="es" sz="1800" b="1" i="0" u="none" kern="1200" baseline="0" dirty="0" smtClean="0">
                          <a:solidFill>
                            <a:srgbClr val="000000"/>
                          </a:solidFill>
                          <a:latin typeface="Gill Sans MT" panose="020B0502020104020203" pitchFamily="34" charset="0"/>
                          <a:ea typeface="+mn-ea"/>
                          <a:cs typeface="+mn-cs"/>
                        </a:rPr>
                        <a:t>plástico </a:t>
                      </a:r>
                      <a:r>
                        <a:rPr lang="es" sz="1800" b="1" i="0" u="none" kern="1200" baseline="0" dirty="0">
                          <a:solidFill>
                            <a:srgbClr val="000000"/>
                          </a:solidFill>
                          <a:latin typeface="Gill Sans MT" panose="020B0502020104020203" pitchFamily="34" charset="0"/>
                          <a:ea typeface="+mn-ea"/>
                          <a:cs typeface="+mn-cs"/>
                        </a:rPr>
                        <a:t>pequeño que se inserta en el útero a través del cuello uterino.</a:t>
                      </a: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indent="-231775" algn="l" rtl="0" eaLnBrk="1" hangingPunct="1">
                        <a:spcBef>
                          <a:spcPts val="0"/>
                        </a:spcBef>
                        <a:buClr>
                          <a:srgbClr val="FF3300"/>
                        </a:buClr>
                        <a:buFontTx/>
                        <a:buChar char="•"/>
                      </a:pPr>
                      <a:r>
                        <a:rPr lang="es" sz="1800" b="0" i="0" u="none" baseline="0" dirty="0">
                          <a:solidFill>
                            <a:srgbClr val="000000"/>
                          </a:solidFill>
                          <a:latin typeface="Gill Sans MT" panose="020B0502020104020203" pitchFamily="34" charset="0"/>
                        </a:rPr>
                        <a:t>Actúa principalmente interfiriendo con la motilidad </a:t>
                      </a:r>
                      <a:r>
                        <a:rPr lang="es" sz="1800" b="0" i="0" u="none" baseline="0" dirty="0" smtClean="0">
                          <a:solidFill>
                            <a:srgbClr val="000000"/>
                          </a:solidFill>
                          <a:latin typeface="Gill Sans MT" panose="020B0502020104020203" pitchFamily="34" charset="0"/>
                        </a:rPr>
                        <a:t>de</a:t>
                      </a:r>
                      <a:r>
                        <a:rPr lang="es-ES" sz="1800" b="0" i="0" u="none" baseline="0" dirty="0" smtClean="0">
                          <a:solidFill>
                            <a:srgbClr val="000000"/>
                          </a:solidFill>
                          <a:latin typeface="Gill Sans MT" panose="020B0502020104020203" pitchFamily="34" charset="0"/>
                        </a:rPr>
                        <a:t> los espermatozoides </a:t>
                      </a:r>
                      <a:r>
                        <a:rPr lang="es" sz="1800" b="0" i="0" u="none" baseline="0" dirty="0" smtClean="0">
                          <a:solidFill>
                            <a:srgbClr val="000000"/>
                          </a:solidFill>
                          <a:latin typeface="Gill Sans MT" panose="020B0502020104020203" pitchFamily="34" charset="0"/>
                        </a:rPr>
                        <a:t> </a:t>
                      </a:r>
                      <a:r>
                        <a:rPr lang="es" sz="1800" b="0" i="0" u="none" baseline="0" dirty="0">
                          <a:solidFill>
                            <a:srgbClr val="000000"/>
                          </a:solidFill>
                          <a:latin typeface="Gill Sans MT" panose="020B0502020104020203" pitchFamily="34" charset="0"/>
                        </a:rPr>
                        <a:t>y evitando que </a:t>
                      </a:r>
                      <a:r>
                        <a:rPr lang="es-ES" sz="1800" b="0" i="0" u="none" baseline="0" dirty="0" smtClean="0">
                          <a:solidFill>
                            <a:srgbClr val="000000"/>
                          </a:solidFill>
                          <a:latin typeface="Gill Sans MT" panose="020B0502020104020203" pitchFamily="34" charset="0"/>
                        </a:rPr>
                        <a:t>estos </a:t>
                      </a:r>
                      <a:r>
                        <a:rPr lang="es" sz="1800" b="0" i="0" u="none" baseline="0" dirty="0" smtClean="0">
                          <a:solidFill>
                            <a:srgbClr val="000000"/>
                          </a:solidFill>
                          <a:latin typeface="Gill Sans MT" panose="020B0502020104020203" pitchFamily="34" charset="0"/>
                        </a:rPr>
                        <a:t>se </a:t>
                      </a:r>
                      <a:r>
                        <a:rPr lang="es" sz="1800" b="0" i="0" u="none" baseline="0" dirty="0">
                          <a:solidFill>
                            <a:srgbClr val="000000"/>
                          </a:solidFill>
                          <a:latin typeface="Gill Sans MT" panose="020B0502020104020203" pitchFamily="34" charset="0"/>
                        </a:rPr>
                        <a:t>encuentre con el óvulo </a:t>
                      </a:r>
                      <a:endParaRPr lang="es" sz="1800" baseline="0" dirty="0">
                        <a:solidFill>
                          <a:srgbClr val="000000"/>
                        </a:solidFill>
                        <a:latin typeface="Gill Sans MT" panose="020B0502020104020203" pitchFamily="34" charset="0"/>
                      </a:endParaRPr>
                    </a:p>
                    <a:p>
                      <a:pPr marL="231775" indent="-231775" algn="l" rtl="0" eaLnBrk="1" hangingPunct="1">
                        <a:spcBef>
                          <a:spcPts val="0"/>
                        </a:spcBef>
                        <a:buClr>
                          <a:srgbClr val="FF3300"/>
                        </a:buClr>
                        <a:buFontTx/>
                        <a:buChar char="•"/>
                      </a:pPr>
                      <a:r>
                        <a:rPr lang="es" sz="1800" b="0" i="0" u="none" baseline="0" dirty="0">
                          <a:solidFill>
                            <a:srgbClr val="000000"/>
                          </a:solidFill>
                          <a:latin typeface="Gill Sans MT" panose="020B0502020104020203" pitchFamily="34" charset="0"/>
                        </a:rPr>
                        <a:t>No requiere acción por parte </a:t>
                      </a:r>
                      <a:r>
                        <a:rPr lang="es" sz="1800" b="0" i="0" u="none" baseline="0" dirty="0" smtClean="0">
                          <a:solidFill>
                            <a:srgbClr val="000000"/>
                          </a:solidFill>
                          <a:latin typeface="Gill Sans MT" panose="020B0502020104020203" pitchFamily="34" charset="0"/>
                        </a:rPr>
                        <a:t>de</a:t>
                      </a:r>
                      <a:r>
                        <a:rPr lang="es-ES" sz="1800" b="0" i="0" u="none" baseline="0" dirty="0" smtClean="0">
                          <a:solidFill>
                            <a:srgbClr val="000000"/>
                          </a:solidFill>
                          <a:latin typeface="Gill Sans MT" panose="020B0502020104020203" pitchFamily="34" charset="0"/>
                        </a:rPr>
                        <a:t> </a:t>
                      </a:r>
                      <a:r>
                        <a:rPr lang="es" sz="1800" b="0" i="0" u="none" baseline="0" dirty="0" smtClean="0">
                          <a:solidFill>
                            <a:srgbClr val="000000"/>
                          </a:solidFill>
                          <a:latin typeface="Gill Sans MT" panose="020B0502020104020203" pitchFamily="34" charset="0"/>
                        </a:rPr>
                        <a:t>l</a:t>
                      </a:r>
                      <a:r>
                        <a:rPr lang="es-ES" sz="1800" b="0" i="0" u="none" baseline="0" dirty="0" smtClean="0">
                          <a:solidFill>
                            <a:srgbClr val="000000"/>
                          </a:solidFill>
                          <a:latin typeface="Gill Sans MT" panose="020B0502020104020203" pitchFamily="34" charset="0"/>
                        </a:rPr>
                        <a:t>a</a:t>
                      </a:r>
                      <a:r>
                        <a:rPr lang="es" sz="1800" b="0" i="0" u="none" baseline="0" dirty="0" smtClean="0">
                          <a:solidFill>
                            <a:srgbClr val="000000"/>
                          </a:solidFill>
                          <a:latin typeface="Gill Sans MT" panose="020B0502020104020203" pitchFamily="34" charset="0"/>
                        </a:rPr>
                        <a:t> usuari</a:t>
                      </a:r>
                      <a:r>
                        <a:rPr lang="es-ES" sz="1800" b="0" i="0" u="none" baseline="0" dirty="0" smtClean="0">
                          <a:solidFill>
                            <a:srgbClr val="000000"/>
                          </a:solidFill>
                          <a:latin typeface="Gill Sans MT" panose="020B0502020104020203" pitchFamily="34" charset="0"/>
                        </a:rPr>
                        <a:t>a</a:t>
                      </a:r>
                      <a:endParaRPr lang="es" sz="1800" baseline="0" dirty="0">
                        <a:solidFill>
                          <a:srgbClr val="000000"/>
                        </a:solidFill>
                        <a:latin typeface="Gill Sans MT" panose="020B0502020104020203" pitchFamily="34" charset="0"/>
                      </a:endParaRPr>
                    </a:p>
                    <a:p>
                      <a:pPr marL="231775" indent="-231775" algn="l" rtl="0" eaLnBrk="1" hangingPunct="1">
                        <a:spcBef>
                          <a:spcPts val="0"/>
                        </a:spcBef>
                        <a:buClr>
                          <a:srgbClr val="FF3300"/>
                        </a:buClr>
                        <a:buFontTx/>
                        <a:buChar char="•"/>
                      </a:pPr>
                      <a:r>
                        <a:rPr lang="es" sz="1800" b="0" i="0" u="none" baseline="0" dirty="0">
                          <a:solidFill>
                            <a:srgbClr val="000000"/>
                          </a:solidFill>
                          <a:latin typeface="Gill Sans MT" panose="020B0502020104020203" pitchFamily="34" charset="0"/>
                        </a:rPr>
                        <a:t>Requiere que un proveedor capacitado lo inserte y retire</a:t>
                      </a:r>
                      <a:endParaRPr lang="es" sz="1800" baseline="0" dirty="0">
                        <a:solidFill>
                          <a:srgbClr val="000000"/>
                        </a:solidFill>
                        <a:latin typeface="Gill Sans MT" panose="020B0502020104020203" pitchFamily="34" charset="0"/>
                      </a:endParaRPr>
                    </a:p>
                    <a:p>
                      <a:pPr marL="231775" indent="-231775" algn="l" rtl="0" eaLnBrk="1" hangingPunct="1">
                        <a:spcBef>
                          <a:spcPts val="0"/>
                        </a:spcBef>
                        <a:buClr>
                          <a:srgbClr val="FF3300"/>
                        </a:buClr>
                        <a:buFontTx/>
                        <a:buChar char="•"/>
                      </a:pPr>
                      <a:r>
                        <a:rPr lang="es" sz="1800" b="0" i="0" u="none" baseline="0" dirty="0">
                          <a:solidFill>
                            <a:srgbClr val="000000"/>
                          </a:solidFill>
                          <a:latin typeface="Gill Sans MT" panose="020B0502020104020203" pitchFamily="34" charset="0"/>
                        </a:rPr>
                        <a:t>La mayoría de las mujeres pueden usar el DIU, incluso aquellas que nunca estuvieron embarazadas</a:t>
                      </a:r>
                      <a:endParaRPr lang="es" sz="1800" baseline="0" dirty="0">
                        <a:solidFill>
                          <a:srgbClr val="000000"/>
                        </a:solidFill>
                        <a:latin typeface="Gill Sans MT" panose="020B0502020104020203" pitchFamily="34" charset="0"/>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22644">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s" sz="1800" b="1" i="0" u="none" kern="1200" baseline="0" dirty="0">
                          <a:solidFill>
                            <a:srgbClr val="000000"/>
                          </a:solidFill>
                          <a:latin typeface="Gill Sans MT" panose="020B0502020104020203" pitchFamily="34" charset="0"/>
                          <a:ea typeface="+mn-ea"/>
                          <a:cs typeface="+mn-cs"/>
                        </a:rPr>
                        <a:t>Momento adecuado para la inserción</a:t>
                      </a:r>
                      <a:endParaRPr lang="es" sz="1800" b="1"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1" fontAlgn="auto" latinLnBrk="0" hangingPunct="1">
                        <a:lnSpc>
                          <a:spcPct val="100000"/>
                        </a:lnSpc>
                        <a:spcBef>
                          <a:spcPts val="0"/>
                        </a:spcBef>
                        <a:spcAft>
                          <a:spcPts val="0"/>
                        </a:spcAft>
                        <a:buClr>
                          <a:srgbClr val="FF3300"/>
                        </a:buClr>
                        <a:buSzTx/>
                        <a:buFontTx/>
                        <a:buChar char="•"/>
                        <a:tabLst/>
                        <a:defRPr/>
                      </a:pPr>
                      <a:r>
                        <a:rPr lang="es" sz="1800" b="0" i="0" u="none" kern="1200" baseline="0" dirty="0">
                          <a:solidFill>
                            <a:srgbClr val="000000"/>
                          </a:solidFill>
                          <a:latin typeface="Gill Sans MT" panose="020B0502020104020203" pitchFamily="34" charset="0"/>
                          <a:ea typeface="+mn-ea"/>
                          <a:cs typeface="+mn-cs"/>
                        </a:rPr>
                        <a:t>Cualquier día del ciclo menstrual si se está razonablemente seguro de que la cliente no está embarazada</a:t>
                      </a:r>
                      <a:endParaRPr lang="es" sz="1800" b="1" kern="1200" dirty="0">
                        <a:solidFill>
                          <a:srgbClr val="000000"/>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0"/>
                        </a:spcBef>
                        <a:spcAft>
                          <a:spcPts val="0"/>
                        </a:spcAft>
                        <a:buClr>
                          <a:srgbClr val="FF3300"/>
                        </a:buClr>
                        <a:buSzTx/>
                        <a:buFontTx/>
                        <a:buChar char="•"/>
                        <a:tabLst/>
                        <a:defRPr/>
                      </a:pPr>
                      <a:r>
                        <a:rPr lang="es" sz="1800" b="0" i="0" u="none" kern="1200" baseline="0" dirty="0">
                          <a:solidFill>
                            <a:srgbClr val="000000"/>
                          </a:solidFill>
                          <a:latin typeface="Gill Sans MT" panose="020B0502020104020203" pitchFamily="34" charset="0"/>
                          <a:ea typeface="+mn-ea"/>
                          <a:cs typeface="+mn-cs"/>
                        </a:rPr>
                        <a:t>Posparto (dentro de las 48 horas </a:t>
                      </a:r>
                      <a:r>
                        <a:rPr lang="es" sz="1800" b="0" i="0" u="none" kern="1200" baseline="0" dirty="0" smtClean="0">
                          <a:solidFill>
                            <a:srgbClr val="000000"/>
                          </a:solidFill>
                          <a:latin typeface="Gill Sans MT" panose="020B0502020104020203" pitchFamily="34" charset="0"/>
                          <a:ea typeface="+mn-ea"/>
                          <a:cs typeface="+mn-cs"/>
                        </a:rPr>
                        <a:t>posparto</a:t>
                      </a:r>
                      <a:r>
                        <a:rPr lang="es" sz="1800" b="0" i="0" u="none" kern="1200" baseline="0" dirty="0">
                          <a:solidFill>
                            <a:srgbClr val="000000"/>
                          </a:solidFill>
                          <a:latin typeface="Gill Sans MT" panose="020B0502020104020203" pitchFamily="34" charset="0"/>
                          <a:ea typeface="+mn-ea"/>
                          <a:cs typeface="+mn-cs"/>
                        </a:rPr>
                        <a:t>)</a:t>
                      </a:r>
                      <a:endParaRPr lang="es" sz="1800" b="0" kern="1200" baseline="0" dirty="0">
                        <a:solidFill>
                          <a:schemeClr val="tx1"/>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0"/>
                        </a:spcBef>
                        <a:spcAft>
                          <a:spcPts val="0"/>
                        </a:spcAft>
                        <a:buClr>
                          <a:srgbClr val="FF3300"/>
                        </a:buClr>
                        <a:buSzTx/>
                        <a:buFontTx/>
                        <a:buChar char="•"/>
                        <a:tabLst/>
                        <a:defRPr/>
                      </a:pPr>
                      <a:r>
                        <a:rPr lang="es" sz="1800" b="0" i="0" u="none" kern="1200" baseline="0" dirty="0">
                          <a:solidFill>
                            <a:srgbClr val="000000"/>
                          </a:solidFill>
                          <a:latin typeface="Gill Sans MT" panose="020B0502020104020203" pitchFamily="34" charset="0"/>
                          <a:ea typeface="+mn-ea"/>
                          <a:cs typeface="+mn-cs"/>
                        </a:rPr>
                        <a:t>Después de un aborto inducido o espontáneo si no hay infección</a:t>
                      </a:r>
                      <a:endParaRPr lang="es" sz="1800" b="0" kern="1200" dirty="0" smtClean="0">
                        <a:solidFill>
                          <a:srgbClr val="000000"/>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0"/>
                        </a:spcBef>
                        <a:spcAft>
                          <a:spcPts val="0"/>
                        </a:spcAft>
                        <a:buClr>
                          <a:srgbClr val="FF3300"/>
                        </a:buClr>
                        <a:buSzTx/>
                        <a:buFontTx/>
                        <a:buChar char="•"/>
                        <a:tabLst/>
                        <a:defRPr/>
                      </a:pPr>
                      <a:r>
                        <a:rPr lang="es" sz="1800" b="0" i="0" u="none" kern="1200" baseline="0" dirty="0">
                          <a:solidFill>
                            <a:srgbClr val="000000"/>
                          </a:solidFill>
                          <a:latin typeface="Gill Sans MT" panose="020B0502020104020203" pitchFamily="34" charset="0"/>
                          <a:ea typeface="+mn-ea"/>
                          <a:cs typeface="+mn-cs"/>
                        </a:rPr>
                        <a:t>Cambio desde otro método</a:t>
                      </a:r>
                    </a:p>
                    <a:p>
                      <a:pPr marL="231775" marR="0" lvl="0" indent="-231775" algn="l" defTabSz="914400" rtl="0" eaLnBrk="1" fontAlgn="auto" latinLnBrk="0" hangingPunct="1">
                        <a:lnSpc>
                          <a:spcPct val="100000"/>
                        </a:lnSpc>
                        <a:spcBef>
                          <a:spcPts val="0"/>
                        </a:spcBef>
                        <a:spcAft>
                          <a:spcPts val="0"/>
                        </a:spcAft>
                        <a:buClr>
                          <a:srgbClr val="FF3300"/>
                        </a:buClr>
                        <a:buSzTx/>
                        <a:buFontTx/>
                        <a:buChar char="•"/>
                        <a:tabLst/>
                        <a:defRPr/>
                      </a:pPr>
                      <a:r>
                        <a:rPr lang="es" sz="1800" b="0" i="0" u="none" kern="1200" baseline="0" dirty="0">
                          <a:solidFill>
                            <a:srgbClr val="000000"/>
                          </a:solidFill>
                          <a:latin typeface="Gill Sans MT" panose="020B0502020104020203" pitchFamily="34" charset="0"/>
                          <a:ea typeface="+mn-ea"/>
                          <a:cs typeface="+mn-cs"/>
                        </a:rPr>
                        <a:t>Puede usarse para anticoncepción de emergencia</a:t>
                      </a:r>
                      <a:endParaRPr lang="es" sz="1800" b="0"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6318">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s" sz="1800" b="1" i="0" u="none" kern="1200" baseline="0" dirty="0" smtClean="0">
                          <a:solidFill>
                            <a:srgbClr val="000000"/>
                          </a:solidFill>
                          <a:latin typeface="Gill Sans MT" panose="020B0502020104020203" pitchFamily="34" charset="0"/>
                          <a:ea typeface="+mn-ea"/>
                          <a:cs typeface="+mn-cs"/>
                        </a:rPr>
                        <a:t>Larg</a:t>
                      </a:r>
                      <a:r>
                        <a:rPr lang="es-ES" sz="1800" b="1" i="0" u="none" kern="1200" baseline="0" dirty="0" smtClean="0">
                          <a:solidFill>
                            <a:srgbClr val="000000"/>
                          </a:solidFill>
                          <a:latin typeface="Gill Sans MT" panose="020B0502020104020203" pitchFamily="34" charset="0"/>
                          <a:ea typeface="+mn-ea"/>
                          <a:cs typeface="+mn-cs"/>
                        </a:rPr>
                        <a:t>a duración</a:t>
                      </a:r>
                      <a:endParaRPr lang="es" sz="1800" b="1" i="0" u="none" kern="1200" baseline="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indent="-231775" algn="l" rtl="0" eaLnBrk="1" hangingPunct="1">
                        <a:spcBef>
                          <a:spcPts val="0"/>
                        </a:spcBef>
                        <a:buClr>
                          <a:srgbClr val="FF3300"/>
                        </a:buClr>
                        <a:buFontTx/>
                        <a:buChar char="•"/>
                      </a:pPr>
                      <a:r>
                        <a:rPr lang="es" sz="1800" b="0" i="0" u="none" baseline="0" dirty="0">
                          <a:solidFill>
                            <a:srgbClr val="000000"/>
                          </a:solidFill>
                          <a:latin typeface="Gill Sans MT" panose="020B0502020104020203" pitchFamily="34" charset="0"/>
                        </a:rPr>
                        <a:t>Es eficaz durante un máximo de 12 años.</a:t>
                      </a:r>
                    </a:p>
                    <a:p>
                      <a:pPr marL="231775" indent="-231775" algn="l" rtl="0" eaLnBrk="1" hangingPunct="1">
                        <a:spcBef>
                          <a:spcPts val="0"/>
                        </a:spcBef>
                        <a:buClr>
                          <a:srgbClr val="FF3300"/>
                        </a:buClr>
                        <a:buFontTx/>
                        <a:buChar char="•"/>
                      </a:pPr>
                      <a:r>
                        <a:rPr lang="es" sz="1800" b="1" i="0" u="none" kern="1200" baseline="0" dirty="0">
                          <a:solidFill>
                            <a:srgbClr val="FF0000"/>
                          </a:solidFill>
                          <a:latin typeface="Gill Sans MT" panose="020B0502020104020203" pitchFamily="34" charset="0"/>
                          <a:ea typeface="+mn-ea"/>
                          <a:cs typeface="+mn-cs"/>
                        </a:rPr>
                        <a:t>Puede retirarse en cualquier momento que la mujer lo desee</a:t>
                      </a:r>
                      <a:endParaRPr lang="es" sz="1800" b="1" kern="1200" baseline="0" dirty="0">
                        <a:solidFill>
                          <a:srgbClr val="FF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9738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idx="4294967295"/>
          </p:nvPr>
        </p:nvSpPr>
        <p:spPr>
          <a:xfrm>
            <a:off x="434975" y="246063"/>
            <a:ext cx="8305800" cy="1143000"/>
          </a:xfrm>
        </p:spPr>
        <p:txBody>
          <a:bodyPr/>
          <a:lstStyle/>
          <a:p>
            <a:pPr rtl="0" eaLnBrk="1" hangingPunct="1"/>
            <a:r>
              <a:rPr lang="es" sz="3600" b="0" i="0" u="none" baseline="0">
                <a:ea typeface="ＭＳ Ｐゴシック" pitchFamily="34" charset="-128"/>
              </a:rPr>
              <a:t>DIU: ¿Cuál es el mecanismo de acción?</a:t>
            </a:r>
          </a:p>
        </p:txBody>
      </p:sp>
      <p:sp>
        <p:nvSpPr>
          <p:cNvPr id="93187" name="Rectangle 26"/>
          <p:cNvSpPr>
            <a:spLocks noGrp="1" noChangeArrowheads="1"/>
          </p:cNvSpPr>
          <p:nvPr>
            <p:ph type="body" sz="half" idx="4294967295"/>
          </p:nvPr>
        </p:nvSpPr>
        <p:spPr>
          <a:xfrm>
            <a:off x="446088" y="1908175"/>
            <a:ext cx="4572000" cy="3916363"/>
          </a:xfrm>
        </p:spPr>
        <p:txBody>
          <a:bodyPr/>
          <a:lstStyle/>
          <a:p>
            <a:pPr algn="l" rtl="0" eaLnBrk="1" hangingPunct="1">
              <a:buFontTx/>
              <a:buNone/>
            </a:pPr>
            <a:r>
              <a:rPr lang="es" sz="2800" b="0" i="0" u="none" baseline="0" dirty="0">
                <a:ea typeface="ＭＳ Ｐゴシック" pitchFamily="34" charset="-128"/>
              </a:rPr>
              <a:t>Evita la fertilización mediante:</a:t>
            </a:r>
          </a:p>
          <a:p>
            <a:pPr algn="l" rtl="0">
              <a:spcBef>
                <a:spcPct val="100000"/>
              </a:spcBef>
            </a:pPr>
            <a:r>
              <a:rPr lang="es" sz="2800" b="0" i="0" u="none" baseline="0" dirty="0">
                <a:ea typeface="ＭＳ Ｐゴシック" pitchFamily="34" charset="-128"/>
              </a:rPr>
              <a:t>Interferencia con </a:t>
            </a:r>
            <a:r>
              <a:rPr lang="es-ES" sz="2800" b="0" i="0" u="none" baseline="0" dirty="0" smtClean="0">
                <a:ea typeface="ＭＳ Ｐゴシック" pitchFamily="34" charset="-128"/>
              </a:rPr>
              <a:t>la motilidad</a:t>
            </a:r>
            <a:r>
              <a:rPr lang="es" sz="2800" b="0" i="0" u="none" baseline="0" dirty="0" smtClean="0">
                <a:ea typeface="ＭＳ Ｐゴシック" pitchFamily="34" charset="-128"/>
              </a:rPr>
              <a:t> de</a:t>
            </a:r>
            <a:r>
              <a:rPr lang="es-ES" sz="2800" b="0" i="0" u="none" baseline="0" dirty="0" smtClean="0">
                <a:ea typeface="ＭＳ Ｐゴシック" pitchFamily="34" charset="-128"/>
              </a:rPr>
              <a:t> los espermatozoides </a:t>
            </a:r>
          </a:p>
          <a:p>
            <a:pPr>
              <a:spcBef>
                <a:spcPct val="100000"/>
              </a:spcBef>
            </a:pPr>
            <a:r>
              <a:rPr lang="es" sz="2800" b="0" i="0" u="none" baseline="0" dirty="0" smtClean="0">
                <a:ea typeface="ＭＳ Ｐゴシック" pitchFamily="34" charset="-128"/>
              </a:rPr>
              <a:t>Deterioro </a:t>
            </a:r>
            <a:r>
              <a:rPr lang="es" sz="2800" b="0" i="0" u="none" baseline="0" dirty="0">
                <a:ea typeface="ＭＳ Ｐゴシック" pitchFamily="34" charset="-128"/>
              </a:rPr>
              <a:t>de la viabilidad </a:t>
            </a:r>
            <a:r>
              <a:rPr lang="es" sz="2800" dirty="0">
                <a:ea typeface="ＭＳ Ｐゴシック" pitchFamily="34" charset="-128"/>
              </a:rPr>
              <a:t>de</a:t>
            </a:r>
            <a:r>
              <a:rPr lang="es-ES" sz="2800" dirty="0">
                <a:ea typeface="ＭＳ Ｐゴシック" pitchFamily="34" charset="-128"/>
              </a:rPr>
              <a:t> los espermatozoides </a:t>
            </a:r>
            <a:endParaRPr lang="es" altLang="en-US" sz="2800" dirty="0">
              <a:ea typeface="ＭＳ Ｐゴシック" pitchFamily="34" charset="-128"/>
            </a:endParaRPr>
          </a:p>
        </p:txBody>
      </p:sp>
      <p:pic>
        <p:nvPicPr>
          <p:cNvPr id="17412" name="Picture 28" descr="Imagen" title="Imagen"/>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4975225" y="1795463"/>
            <a:ext cx="3657600" cy="3582987"/>
          </a:xfrm>
        </p:spPr>
      </p:pic>
      <p:sp>
        <p:nvSpPr>
          <p:cNvPr id="17413" name="Rectangle 29"/>
          <p:cNvSpPr>
            <a:spLocks noChangeArrowheads="1"/>
          </p:cNvSpPr>
          <p:nvPr/>
        </p:nvSpPr>
        <p:spPr bwMode="auto">
          <a:xfrm>
            <a:off x="619125" y="6280150"/>
            <a:ext cx="53467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a:r>
              <a:rPr lang="es" sz="1300" b="0" i="1" u="none" baseline="0">
                <a:solidFill>
                  <a:srgbClr val="000000"/>
                </a:solidFill>
                <a:ea typeface="ＭＳ Ｐゴシック" pitchFamily="34" charset="-128"/>
              </a:rPr>
              <a:t>Fuente: Ortiz 1996</a:t>
            </a:r>
          </a:p>
        </p:txBody>
      </p:sp>
      <p:sp>
        <p:nvSpPr>
          <p:cNvPr id="2" name="Slide Number Placeholder 1"/>
          <p:cNvSpPr>
            <a:spLocks noGrp="1"/>
          </p:cNvSpPr>
          <p:nvPr>
            <p:ph type="sldNum" sz="quarter" idx="10"/>
          </p:nvPr>
        </p:nvSpPr>
        <p:spPr/>
        <p:txBody>
          <a:bodyPr/>
          <a:lstStyle/>
          <a:p>
            <a:pPr algn="r" rtl="0">
              <a:defRPr/>
            </a:pPr>
            <a:fld id="{EBC1EBD9-0337-43EE-B526-2D0F89511152}" type="slidenum">
              <a:rPr/>
              <a:pPr>
                <a:defRPr/>
              </a:pPr>
              <a:t>4</a:t>
            </a:fld>
            <a:endParaRPr lang="es" dirty="0"/>
          </a:p>
        </p:txBody>
      </p:sp>
    </p:spTree>
    <p:extLst>
      <p:ext uri="{BB962C8B-B14F-4D97-AF65-F5344CB8AC3E}">
        <p14:creationId xmlns:p14="http://schemas.microsoft.com/office/powerpoint/2010/main" val="1232340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FC9FE0BC-BDFC-4155-8293-40BDD017A78D}" type="slidenum">
              <a:rPr/>
              <a:pPr>
                <a:defRPr/>
              </a:pPr>
              <a:t>5</a:t>
            </a:fld>
            <a:endParaRPr lang="es" altLang="en-US" dirty="0"/>
          </a:p>
        </p:txBody>
      </p:sp>
      <p:sp>
        <p:nvSpPr>
          <p:cNvPr id="12291" name="Rectangle 4"/>
          <p:cNvSpPr>
            <a:spLocks noGrp="1" noChangeArrowheads="1"/>
          </p:cNvSpPr>
          <p:nvPr>
            <p:ph type="title"/>
          </p:nvPr>
        </p:nvSpPr>
        <p:spPr/>
        <p:txBody>
          <a:bodyPr/>
          <a:lstStyle/>
          <a:p>
            <a:pPr rtl="0" eaLnBrk="1" hangingPunct="1"/>
            <a:r>
              <a:rPr lang="es" b="0" i="0" u="none" baseline="0"/>
              <a:t>Es seguro para casi todas las mujeres</a:t>
            </a:r>
            <a:endParaRPr lang="es" altLang="en-US" dirty="0"/>
          </a:p>
        </p:txBody>
      </p:sp>
      <p:sp>
        <p:nvSpPr>
          <p:cNvPr id="12292" name="Rectangle 5"/>
          <p:cNvSpPr>
            <a:spLocks noGrp="1" noChangeArrowheads="1"/>
          </p:cNvSpPr>
          <p:nvPr>
            <p:ph type="body" idx="1"/>
          </p:nvPr>
        </p:nvSpPr>
        <p:spPr>
          <a:xfrm>
            <a:off x="457200" y="1600201"/>
            <a:ext cx="8229600" cy="3276600"/>
          </a:xfrm>
        </p:spPr>
        <p:txBody>
          <a:bodyPr/>
          <a:lstStyle/>
          <a:p>
            <a:pPr marL="0" indent="0" algn="l" rtl="0" eaLnBrk="1" hangingPunct="1">
              <a:buNone/>
            </a:pPr>
            <a:endParaRPr lang="es" altLang="en-US" sz="2600" dirty="0"/>
          </a:p>
          <a:p>
            <a:pPr lvl="1" algn="l" rtl="0" eaLnBrk="1" hangingPunct="1"/>
            <a:r>
              <a:rPr lang="es" sz="2200" b="0" i="0" u="none" baseline="0" dirty="0"/>
              <a:t>Menores de 20 años y/o nulíparas</a:t>
            </a:r>
          </a:p>
          <a:p>
            <a:pPr lvl="1" algn="l" rtl="0" eaLnBrk="1" hangingPunct="1"/>
            <a:r>
              <a:rPr lang="es" sz="2200" b="0" i="0" u="none" baseline="0" dirty="0"/>
              <a:t>Infectadas con VIH y en buen estado clínico</a:t>
            </a:r>
          </a:p>
          <a:p>
            <a:pPr lvl="1" algn="l" rtl="0" eaLnBrk="1" hangingPunct="1"/>
            <a:r>
              <a:rPr lang="es" sz="2200" b="0" i="0" u="none" baseline="0" dirty="0"/>
              <a:t>Con SIDA y siguiendo terapia antirretroviral, y en buen estado clínico</a:t>
            </a:r>
          </a:p>
          <a:p>
            <a:pPr lvl="1" algn="l" rtl="0" eaLnBrk="1" hangingPunct="1"/>
            <a:r>
              <a:rPr lang="es" sz="2200" b="0" i="0" u="none" baseline="0" dirty="0"/>
              <a:t>Antecedentes de embarazo ectópico</a:t>
            </a:r>
          </a:p>
          <a:p>
            <a:pPr lvl="1" algn="l" rtl="0" eaLnBrk="1" hangingPunct="1"/>
            <a:r>
              <a:rPr lang="es" sz="2200" b="0" i="0" u="none" baseline="0" dirty="0"/>
              <a:t>Antecedentes de enfermedad inflamatoria pélvica (</a:t>
            </a:r>
            <a:r>
              <a:rPr lang="es" sz="2200" b="0" i="0" u="none" baseline="0" dirty="0" smtClean="0"/>
              <a:t>E</a:t>
            </a:r>
            <a:r>
              <a:rPr lang="es-ES" sz="2200" b="0" i="0" u="none" baseline="0" dirty="0" smtClean="0"/>
              <a:t>IP</a:t>
            </a:r>
            <a:r>
              <a:rPr lang="es" sz="2200" b="0" i="0" u="none" baseline="0" dirty="0" smtClean="0"/>
              <a:t>)</a:t>
            </a:r>
            <a:endParaRPr lang="es" altLang="en-US" sz="2200" dirty="0"/>
          </a:p>
          <a:p>
            <a:pPr lvl="1" algn="l" rtl="0" eaLnBrk="1" hangingPunct="1"/>
            <a:endParaRPr lang="es" altLang="en-US" sz="2200" dirty="0"/>
          </a:p>
        </p:txBody>
      </p:sp>
    </p:spTree>
    <p:extLst>
      <p:ext uri="{BB962C8B-B14F-4D97-AF65-F5344CB8AC3E}">
        <p14:creationId xmlns:p14="http://schemas.microsoft.com/office/powerpoint/2010/main" val="4092947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 descr="La mayoría de las mujeres pueden usar el DIU en forma segura&#10;" title="Caja de texto"/>
          <p:cNvGrpSpPr>
            <a:grpSpLocks/>
          </p:cNvGrpSpPr>
          <p:nvPr/>
        </p:nvGrpSpPr>
        <p:grpSpPr bwMode="auto">
          <a:xfrm>
            <a:off x="211138" y="1268413"/>
            <a:ext cx="6799262" cy="1646237"/>
            <a:chOff x="211138" y="1268413"/>
            <a:chExt cx="7808912" cy="2022475"/>
          </a:xfrm>
        </p:grpSpPr>
        <p:sp>
          <p:nvSpPr>
            <p:cNvPr id="67595" name="Oval 11"/>
            <p:cNvSpPr>
              <a:spLocks noChangeArrowheads="1"/>
            </p:cNvSpPr>
            <p:nvPr/>
          </p:nvSpPr>
          <p:spPr bwMode="auto">
            <a:xfrm rot="21523011">
              <a:off x="3270187" y="1268413"/>
              <a:ext cx="4749863" cy="1932761"/>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04" name="Rectangle 20"/>
            <p:cNvSpPr>
              <a:spLocks noChangeArrowheads="1"/>
            </p:cNvSpPr>
            <p:nvPr/>
          </p:nvSpPr>
          <p:spPr bwMode="auto">
            <a:xfrm>
              <a:off x="211138" y="1309369"/>
              <a:ext cx="3305269" cy="1039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algn="l" rtl="0" eaLnBrk="0" hangingPunct="0">
                <a:lnSpc>
                  <a:spcPct val="110000"/>
                </a:lnSpc>
                <a:spcBef>
                  <a:spcPct val="10000"/>
                </a:spcBef>
                <a:spcAft>
                  <a:spcPct val="15000"/>
                </a:spcAft>
                <a:buClr>
                  <a:srgbClr val="FF0000"/>
                </a:buClr>
                <a:defRPr/>
              </a:pPr>
              <a:r>
                <a:rPr lang="es" sz="2000" b="1" i="0" u="none" baseline="0" dirty="0">
                  <a:solidFill>
                    <a:srgbClr val="FF3300"/>
                  </a:solidFill>
                  <a:latin typeface="Gill Sans MT" panose="020B0502020104020203" pitchFamily="34" charset="0"/>
                  <a:cs typeface="+mn-cs"/>
                </a:rPr>
                <a:t>La mayoría de las mujeres pueden usar el DIU en forma segura</a:t>
              </a:r>
            </a:p>
          </p:txBody>
        </p:sp>
        <p:pic>
          <p:nvPicPr>
            <p:cNvPr id="7196" name="Picture 41" descr="SafeWomen(6-17-03)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48050" y="1409700"/>
              <a:ext cx="4079875"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71" name="Group 3" descr="Texto/Imagen" title="Texto/Imagen"/>
          <p:cNvGrpSpPr>
            <a:grpSpLocks/>
          </p:cNvGrpSpPr>
          <p:nvPr/>
        </p:nvGrpSpPr>
        <p:grpSpPr bwMode="auto">
          <a:xfrm>
            <a:off x="0" y="2971800"/>
            <a:ext cx="9147175" cy="3129428"/>
            <a:chOff x="0" y="3603625"/>
            <a:chExt cx="9147175" cy="3129428"/>
          </a:xfrm>
        </p:grpSpPr>
        <p:sp>
          <p:nvSpPr>
            <p:cNvPr id="67593" name="Rectangle 9"/>
            <p:cNvSpPr>
              <a:spLocks noChangeArrowheads="1"/>
            </p:cNvSpPr>
            <p:nvPr/>
          </p:nvSpPr>
          <p:spPr bwMode="auto">
            <a:xfrm>
              <a:off x="141288" y="3603625"/>
              <a:ext cx="5276850" cy="525463"/>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marL="173038" indent="-173038" algn="l" rtl="0" eaLnBrk="0" hangingPunct="0">
                <a:lnSpc>
                  <a:spcPct val="90000"/>
                </a:lnSpc>
                <a:spcBef>
                  <a:spcPct val="40000"/>
                </a:spcBef>
                <a:buClr>
                  <a:srgbClr val="FF0000"/>
                </a:buClr>
                <a:defRPr/>
              </a:pPr>
              <a:r>
                <a:rPr lang="es" b="1" i="0" u="none" baseline="0" dirty="0">
                  <a:solidFill>
                    <a:srgbClr val="FF3300"/>
                  </a:solidFill>
                  <a:latin typeface="Gill Sans MT" panose="020B0502020104020203" pitchFamily="34" charset="0"/>
                  <a:cs typeface="+mn-cs"/>
                </a:rPr>
                <a:t>Pero no pueden usar </a:t>
              </a:r>
              <a:r>
                <a:rPr lang="es" b="1" i="0" u="none" baseline="0" dirty="0" smtClean="0">
                  <a:solidFill>
                    <a:srgbClr val="FF3300"/>
                  </a:solidFill>
                  <a:latin typeface="Gill Sans MT" panose="020B0502020104020203" pitchFamily="34" charset="0"/>
                  <a:cs typeface="+mn-cs"/>
                </a:rPr>
                <a:t>un </a:t>
              </a:r>
              <a:r>
                <a:rPr lang="es" b="1" i="0" u="none" baseline="0" dirty="0">
                  <a:solidFill>
                    <a:srgbClr val="FF3300"/>
                  </a:solidFill>
                  <a:latin typeface="Gill Sans MT" panose="020B0502020104020203" pitchFamily="34" charset="0"/>
                  <a:cs typeface="+mn-cs"/>
                </a:rPr>
                <a:t>DIU </a:t>
              </a:r>
              <a:r>
                <a:rPr lang="es-ES" b="1" i="0" u="none" baseline="0" dirty="0" smtClean="0">
                  <a:solidFill>
                    <a:srgbClr val="FF3300"/>
                  </a:solidFill>
                  <a:latin typeface="Gill Sans MT" panose="020B0502020104020203" pitchFamily="34" charset="0"/>
                  <a:cs typeface="+mn-cs"/>
                </a:rPr>
                <a:t>si tienen</a:t>
              </a:r>
              <a:r>
                <a:rPr lang="es" b="1" i="0" u="none" baseline="0" dirty="0" smtClean="0">
                  <a:solidFill>
                    <a:srgbClr val="FF3300"/>
                  </a:solidFill>
                  <a:latin typeface="Gill Sans MT" panose="020B0502020104020203" pitchFamily="34" charset="0"/>
                  <a:cs typeface="+mn-cs"/>
                </a:rPr>
                <a:t>:</a:t>
              </a:r>
              <a:endParaRPr lang="es" b="1" dirty="0">
                <a:solidFill>
                  <a:srgbClr val="FF3300"/>
                </a:solidFill>
                <a:latin typeface="Gill Sans MT" panose="020B0502020104020203" pitchFamily="34" charset="0"/>
                <a:cs typeface="+mn-cs"/>
              </a:endParaRPr>
            </a:p>
          </p:txBody>
        </p:sp>
        <p:grpSp>
          <p:nvGrpSpPr>
            <p:cNvPr id="7178" name="Group 2"/>
            <p:cNvGrpSpPr>
              <a:grpSpLocks/>
            </p:cNvGrpSpPr>
            <p:nvPr/>
          </p:nvGrpSpPr>
          <p:grpSpPr bwMode="auto">
            <a:xfrm>
              <a:off x="0" y="4038600"/>
              <a:ext cx="9147175" cy="2694453"/>
              <a:chOff x="0" y="4038600"/>
              <a:chExt cx="9147175" cy="2694453"/>
            </a:xfrm>
          </p:grpSpPr>
          <p:sp>
            <p:nvSpPr>
              <p:cNvPr id="67621" name="Oval 37"/>
              <p:cNvSpPr>
                <a:spLocks noChangeArrowheads="1"/>
              </p:cNvSpPr>
              <p:nvPr/>
            </p:nvSpPr>
            <p:spPr bwMode="auto">
              <a:xfrm rot="20766328">
                <a:off x="5870575" y="4114800"/>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20" name="Oval 36"/>
              <p:cNvSpPr>
                <a:spLocks noChangeArrowheads="1"/>
              </p:cNvSpPr>
              <p:nvPr/>
            </p:nvSpPr>
            <p:spPr bwMode="auto">
              <a:xfrm rot="21530536">
                <a:off x="3306763" y="4067175"/>
                <a:ext cx="2111375" cy="11906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19" name="Oval 35"/>
              <p:cNvSpPr>
                <a:spLocks noChangeArrowheads="1"/>
              </p:cNvSpPr>
              <p:nvPr/>
            </p:nvSpPr>
            <p:spPr bwMode="auto">
              <a:xfrm rot="20766328">
                <a:off x="1547813" y="4191000"/>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17" name="Oval 33"/>
              <p:cNvSpPr>
                <a:spLocks noChangeArrowheads="1"/>
              </p:cNvSpPr>
              <p:nvPr/>
            </p:nvSpPr>
            <p:spPr bwMode="auto">
              <a:xfrm rot="20766328">
                <a:off x="69850" y="4219575"/>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06" name="Text Box 22"/>
              <p:cNvSpPr txBox="1">
                <a:spLocks noChangeArrowheads="1"/>
              </p:cNvSpPr>
              <p:nvPr/>
            </p:nvSpPr>
            <p:spPr bwMode="auto">
              <a:xfrm>
                <a:off x="0" y="5844823"/>
                <a:ext cx="1406525" cy="480131"/>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rtl="0" eaLnBrk="0" hangingPunct="0">
                  <a:lnSpc>
                    <a:spcPct val="90000"/>
                  </a:lnSpc>
                  <a:spcBef>
                    <a:spcPct val="50000"/>
                  </a:spcBef>
                  <a:buClr>
                    <a:srgbClr val="FF3300"/>
                  </a:buClr>
                  <a:defRPr/>
                </a:pPr>
                <a:r>
                  <a:rPr lang="es" sz="1400" b="1" i="0" u="none" baseline="0" dirty="0">
                    <a:solidFill>
                      <a:srgbClr val="000000"/>
                    </a:solidFill>
                    <a:latin typeface="Gill Sans MT" panose="020B0502020104020203" pitchFamily="34" charset="0"/>
                    <a:cs typeface="+mn-cs"/>
                  </a:rPr>
                  <a:t> </a:t>
                </a:r>
                <a:r>
                  <a:rPr lang="es" sz="1400" b="1" i="0" u="none" baseline="0" dirty="0" smtClean="0">
                    <a:solidFill>
                      <a:srgbClr val="000000"/>
                    </a:solidFill>
                    <a:latin typeface="Gill Sans MT" panose="020B0502020104020203" pitchFamily="34" charset="0"/>
                    <a:cs typeface="+mn-cs"/>
                  </a:rPr>
                  <a:t>Sospecha</a:t>
                </a:r>
                <a:r>
                  <a:rPr lang="es-ES" sz="1400" b="1" i="0" u="none" dirty="0" smtClean="0">
                    <a:solidFill>
                      <a:srgbClr val="000000"/>
                    </a:solidFill>
                    <a:latin typeface="Gill Sans MT" panose="020B0502020104020203" pitchFamily="34" charset="0"/>
                    <a:cs typeface="+mn-cs"/>
                  </a:rPr>
                  <a:t> de embarazo</a:t>
                </a:r>
                <a:r>
                  <a:rPr lang="es" sz="1400" b="1" i="0" u="none" baseline="0" dirty="0" smtClean="0">
                    <a:solidFill>
                      <a:srgbClr val="000000"/>
                    </a:solidFill>
                    <a:latin typeface="Gill Sans MT" panose="020B0502020104020203" pitchFamily="34" charset="0"/>
                    <a:cs typeface="+mn-cs"/>
                  </a:rPr>
                  <a:t> </a:t>
                </a:r>
                <a:endParaRPr lang="es" sz="1400" b="1" dirty="0">
                  <a:solidFill>
                    <a:srgbClr val="000000"/>
                  </a:solidFill>
                  <a:latin typeface="Gill Sans MT" panose="020B0502020104020203" pitchFamily="34" charset="0"/>
                  <a:cs typeface="+mn-cs"/>
                </a:endParaRPr>
              </a:p>
            </p:txBody>
          </p:sp>
          <p:sp>
            <p:nvSpPr>
              <p:cNvPr id="67607" name="Text Box 23"/>
              <p:cNvSpPr txBox="1">
                <a:spLocks noChangeArrowheads="1"/>
              </p:cNvSpPr>
              <p:nvPr/>
            </p:nvSpPr>
            <p:spPr bwMode="auto">
              <a:xfrm flipH="1">
                <a:off x="1266825" y="6086122"/>
                <a:ext cx="1898650" cy="480131"/>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rtl="0" eaLnBrk="0" hangingPunct="0">
                  <a:lnSpc>
                    <a:spcPct val="90000"/>
                  </a:lnSpc>
                  <a:spcBef>
                    <a:spcPct val="50000"/>
                  </a:spcBef>
                  <a:buClr>
                    <a:srgbClr val="FF3300"/>
                  </a:buClr>
                  <a:defRPr/>
                </a:pPr>
                <a:r>
                  <a:rPr lang="es-ES" sz="1400" b="1" i="0" u="none" baseline="0" dirty="0" smtClean="0">
                    <a:solidFill>
                      <a:srgbClr val="000000"/>
                    </a:solidFill>
                    <a:latin typeface="Gill Sans MT" panose="020B0502020104020203" pitchFamily="34" charset="0"/>
                    <a:cs typeface="+mn-cs"/>
                  </a:rPr>
                  <a:t>M</a:t>
                </a:r>
                <a:r>
                  <a:rPr lang="es" sz="1400" b="1" i="0" u="none" baseline="0" dirty="0" smtClean="0">
                    <a:solidFill>
                      <a:srgbClr val="000000"/>
                    </a:solidFill>
                    <a:latin typeface="Gill Sans MT" panose="020B0502020104020203" pitchFamily="34" charset="0"/>
                    <a:cs typeface="+mn-cs"/>
                  </a:rPr>
                  <a:t>ás </a:t>
                </a:r>
                <a:r>
                  <a:rPr lang="es" sz="1400" b="1" i="0" u="none" baseline="0" dirty="0">
                    <a:solidFill>
                      <a:srgbClr val="000000"/>
                    </a:solidFill>
                    <a:latin typeface="Gill Sans MT" panose="020B0502020104020203" pitchFamily="34" charset="0"/>
                    <a:cs typeface="+mn-cs"/>
                  </a:rPr>
                  <a:t>de 48 horas a 4 semanas </a:t>
                </a:r>
                <a:r>
                  <a:rPr lang="es-ES" sz="1400" b="1" i="0" u="none" baseline="0" dirty="0" smtClean="0">
                    <a:solidFill>
                      <a:srgbClr val="000000"/>
                    </a:solidFill>
                    <a:latin typeface="Gill Sans MT" panose="020B0502020104020203" pitchFamily="34" charset="0"/>
                    <a:cs typeface="+mn-cs"/>
                  </a:rPr>
                  <a:t>pos</a:t>
                </a:r>
                <a:r>
                  <a:rPr lang="es" sz="1400" b="1" i="0" u="none" baseline="0" dirty="0" smtClean="0">
                    <a:solidFill>
                      <a:srgbClr val="000000"/>
                    </a:solidFill>
                    <a:latin typeface="Gill Sans MT" panose="020B0502020104020203" pitchFamily="34" charset="0"/>
                    <a:cs typeface="+mn-cs"/>
                  </a:rPr>
                  <a:t>parto</a:t>
                </a:r>
                <a:endParaRPr lang="es" sz="1400" b="1" dirty="0">
                  <a:solidFill>
                    <a:srgbClr val="000000"/>
                  </a:solidFill>
                  <a:latin typeface="Gill Sans MT" panose="020B0502020104020203" pitchFamily="34" charset="0"/>
                  <a:cs typeface="+mn-cs"/>
                </a:endParaRPr>
              </a:p>
            </p:txBody>
          </p:sp>
          <p:pic>
            <p:nvPicPr>
              <p:cNvPr id="7185" name="Picture 24" descr="BabyMoreThan2Weeks-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3875" y="4343400"/>
                <a:ext cx="925513"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9" name="Text Box 25"/>
              <p:cNvSpPr txBox="1">
                <a:spLocks noChangeArrowheads="1"/>
              </p:cNvSpPr>
              <p:nvPr/>
            </p:nvSpPr>
            <p:spPr bwMode="auto">
              <a:xfrm flipH="1">
                <a:off x="4992688" y="5843121"/>
                <a:ext cx="1408112" cy="674031"/>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rtl="0" eaLnBrk="0" hangingPunct="0">
                  <a:lnSpc>
                    <a:spcPct val="90000"/>
                  </a:lnSpc>
                  <a:spcBef>
                    <a:spcPct val="50000"/>
                  </a:spcBef>
                  <a:buClr>
                    <a:srgbClr val="FF3300"/>
                  </a:buClr>
                  <a:defRPr/>
                </a:pPr>
                <a:r>
                  <a:rPr lang="es-ES" sz="1400" b="1" dirty="0" err="1" smtClean="0">
                    <a:solidFill>
                      <a:srgbClr val="000000"/>
                    </a:solidFill>
                    <a:latin typeface="Gill Sans MT" panose="020B0502020104020203" pitchFamily="34" charset="0"/>
                    <a:cs typeface="+mn-cs"/>
                  </a:rPr>
                  <a:t>S</a:t>
                </a:r>
                <a:r>
                  <a:rPr lang="es-ES" sz="1400" b="1" dirty="0" err="1">
                    <a:solidFill>
                      <a:srgbClr val="000000"/>
                    </a:solidFill>
                    <a:latin typeface="Gill Sans MT" panose="020B0502020104020203" pitchFamily="34" charset="0"/>
                    <a:cs typeface="+mn-cs"/>
                  </a:rPr>
                  <a:t>a</a:t>
                </a:r>
                <a:r>
                  <a:rPr lang="es" sz="1400" b="1" i="0" u="none" baseline="0" dirty="0" smtClean="0">
                    <a:solidFill>
                      <a:srgbClr val="000000"/>
                    </a:solidFill>
                    <a:latin typeface="Gill Sans MT" panose="020B0502020104020203" pitchFamily="34" charset="0"/>
                    <a:cs typeface="+mn-cs"/>
                  </a:rPr>
                  <a:t>ngrado </a:t>
                </a:r>
                <a:r>
                  <a:rPr lang="es" sz="1400" b="1" i="0" u="none" baseline="0" dirty="0">
                    <a:solidFill>
                      <a:srgbClr val="000000"/>
                    </a:solidFill>
                    <a:latin typeface="Gill Sans MT" panose="020B0502020104020203" pitchFamily="34" charset="0"/>
                    <a:cs typeface="+mn-cs"/>
                  </a:rPr>
                  <a:t>vaginal inusual </a:t>
                </a:r>
                <a:r>
                  <a:rPr lang="es" sz="1400" b="1" i="0" u="none" baseline="0" dirty="0" smtClean="0">
                    <a:solidFill>
                      <a:srgbClr val="000000"/>
                    </a:solidFill>
                    <a:latin typeface="Gill Sans MT" panose="020B0502020104020203" pitchFamily="34" charset="0"/>
                    <a:cs typeface="+mn-cs"/>
                  </a:rPr>
                  <a:t>recient</a:t>
                </a:r>
                <a:r>
                  <a:rPr lang="es-ES" sz="1400" b="1" i="0" u="none" baseline="0" dirty="0" smtClean="0">
                    <a:solidFill>
                      <a:srgbClr val="000000"/>
                    </a:solidFill>
                    <a:latin typeface="Gill Sans MT" panose="020B0502020104020203" pitchFamily="34" charset="0"/>
                    <a:cs typeface="+mn-cs"/>
                  </a:rPr>
                  <a:t>e</a:t>
                </a:r>
                <a:endParaRPr lang="es" sz="1400" b="1" dirty="0">
                  <a:solidFill>
                    <a:srgbClr val="000000"/>
                  </a:solidFill>
                  <a:latin typeface="Gill Sans MT" panose="020B0502020104020203" pitchFamily="34" charset="0"/>
                  <a:cs typeface="+mn-cs"/>
                </a:endParaRPr>
              </a:p>
            </p:txBody>
          </p:sp>
          <p:sp>
            <p:nvSpPr>
              <p:cNvPr id="67612" name="Text Box 28"/>
              <p:cNvSpPr txBox="1">
                <a:spLocks noChangeArrowheads="1"/>
              </p:cNvSpPr>
              <p:nvPr/>
            </p:nvSpPr>
            <p:spPr bwMode="auto">
              <a:xfrm>
                <a:off x="3294951" y="5805488"/>
                <a:ext cx="1353250" cy="738664"/>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eaLnBrk="0" fontAlgn="base" hangingPunct="0">
                  <a:spcBef>
                    <a:spcPct val="0"/>
                  </a:spcBef>
                  <a:spcAft>
                    <a:spcPct val="0"/>
                  </a:spcAft>
                  <a:defRPr sz="2400">
                    <a:solidFill>
                      <a:schemeClr val="tx1"/>
                    </a:solidFill>
                    <a:latin typeface="Times New Roman" charset="0"/>
                  </a:defRPr>
                </a:lvl6pPr>
                <a:lvl7pPr eaLnBrk="0" fontAlgn="base" hangingPunct="0">
                  <a:spcBef>
                    <a:spcPct val="0"/>
                  </a:spcBef>
                  <a:spcAft>
                    <a:spcPct val="0"/>
                  </a:spcAft>
                  <a:defRPr sz="2400">
                    <a:solidFill>
                      <a:schemeClr val="tx1"/>
                    </a:solidFill>
                    <a:latin typeface="Times New Roman" charset="0"/>
                  </a:defRPr>
                </a:lvl7pPr>
                <a:lvl8pPr eaLnBrk="0" fontAlgn="base" hangingPunct="0">
                  <a:spcBef>
                    <a:spcPct val="0"/>
                  </a:spcBef>
                  <a:spcAft>
                    <a:spcPct val="0"/>
                  </a:spcAft>
                  <a:defRPr sz="2400">
                    <a:solidFill>
                      <a:schemeClr val="tx1"/>
                    </a:solidFill>
                    <a:latin typeface="Times New Roman" charset="0"/>
                  </a:defRPr>
                </a:lvl8pPr>
                <a:lvl9pPr eaLnBrk="0" fontAlgn="base" hangingPunct="0">
                  <a:spcBef>
                    <a:spcPct val="0"/>
                  </a:spcBef>
                  <a:spcAft>
                    <a:spcPct val="0"/>
                  </a:spcAft>
                  <a:defRPr sz="2400">
                    <a:solidFill>
                      <a:schemeClr val="tx1"/>
                    </a:solidFill>
                    <a:latin typeface="Times New Roman" charset="0"/>
                  </a:defRPr>
                </a:lvl9pPr>
              </a:lstStyle>
              <a:p>
                <a:pPr marL="0" indent="0" algn="ctr" rtl="0" eaLnBrk="0" hangingPunct="0">
                  <a:spcBef>
                    <a:spcPts val="0"/>
                  </a:spcBef>
                  <a:buClr>
                    <a:srgbClr val="FF3300"/>
                  </a:buClr>
                  <a:defRPr/>
                </a:pPr>
                <a:r>
                  <a:rPr lang="es-ES" sz="1400" b="1" dirty="0" smtClean="0">
                    <a:solidFill>
                      <a:srgbClr val="000000"/>
                    </a:solidFill>
                    <a:latin typeface="Gill Sans MT" panose="020B0502020104020203" pitchFamily="34" charset="0"/>
                    <a:cs typeface="+mn-cs"/>
                  </a:rPr>
                  <a:t>A</a:t>
                </a:r>
                <a:r>
                  <a:rPr lang="es" sz="1400" b="1" i="0" u="none" baseline="0" dirty="0" smtClean="0">
                    <a:solidFill>
                      <a:srgbClr val="000000"/>
                    </a:solidFill>
                    <a:latin typeface="Gill Sans MT" panose="020B0502020104020203" pitchFamily="34" charset="0"/>
                    <a:cs typeface="+mn-cs"/>
                  </a:rPr>
                  <a:t>lt</a:t>
                </a:r>
                <a:r>
                  <a:rPr lang="es-ES" sz="1400" b="1" i="0" u="none" baseline="0" dirty="0" smtClean="0">
                    <a:solidFill>
                      <a:srgbClr val="000000"/>
                    </a:solidFill>
                    <a:latin typeface="Gill Sans MT" panose="020B0502020104020203" pitchFamily="34" charset="0"/>
                    <a:cs typeface="+mn-cs"/>
                  </a:rPr>
                  <a:t>o</a:t>
                </a:r>
                <a:r>
                  <a:rPr lang="es-ES" sz="1400" b="1" i="0" u="none" dirty="0" smtClean="0">
                    <a:solidFill>
                      <a:srgbClr val="000000"/>
                    </a:solidFill>
                    <a:latin typeface="Gill Sans MT" panose="020B0502020104020203" pitchFamily="34" charset="0"/>
                    <a:cs typeface="+mn-cs"/>
                  </a:rPr>
                  <a:t> </a:t>
                </a:r>
              </a:p>
              <a:p>
                <a:pPr marL="0" indent="0" algn="ctr" eaLnBrk="0" hangingPunct="0">
                  <a:spcBef>
                    <a:spcPts val="0"/>
                  </a:spcBef>
                  <a:buClr>
                    <a:srgbClr val="FF3300"/>
                  </a:buClr>
                  <a:defRPr/>
                </a:pPr>
                <a:r>
                  <a:rPr lang="es" sz="1400" b="1" dirty="0">
                    <a:solidFill>
                      <a:srgbClr val="000000"/>
                    </a:solidFill>
                    <a:latin typeface="Gill Sans MT" panose="020B0502020104020203" pitchFamily="34" charset="0"/>
                    <a:cs typeface="+mn-cs"/>
                  </a:rPr>
                  <a:t>riesgo de </a:t>
                </a:r>
                <a:r>
                  <a:rPr lang="es" sz="1400" b="1" dirty="0" smtClean="0">
                    <a:solidFill>
                      <a:srgbClr val="000000"/>
                    </a:solidFill>
                    <a:latin typeface="Gill Sans MT" panose="020B0502020104020203" pitchFamily="34" charset="0"/>
                    <a:cs typeface="+mn-cs"/>
                  </a:rPr>
                  <a:t>ITS</a:t>
                </a:r>
                <a:endParaRPr lang="es" sz="1400" b="1" dirty="0">
                  <a:solidFill>
                    <a:srgbClr val="000000"/>
                  </a:solidFill>
                  <a:latin typeface="Gill Sans MT" panose="020B0502020104020203" pitchFamily="34" charset="0"/>
                  <a:cs typeface="+mn-cs"/>
                </a:endParaRPr>
              </a:p>
              <a:p>
                <a:pPr marL="0" indent="0" algn="ctr" rtl="0" eaLnBrk="0" hangingPunct="0">
                  <a:spcBef>
                    <a:spcPts val="0"/>
                  </a:spcBef>
                  <a:buClr>
                    <a:srgbClr val="FF3300"/>
                  </a:buClr>
                  <a:defRPr/>
                </a:pPr>
                <a:endParaRPr lang="es-ES" sz="1400" b="1" i="0" u="none" baseline="0" dirty="0" smtClean="0">
                  <a:solidFill>
                    <a:srgbClr val="000000"/>
                  </a:solidFill>
                  <a:latin typeface="Gill Sans MT" panose="020B0502020104020203" pitchFamily="34" charset="0"/>
                  <a:cs typeface="+mn-cs"/>
                </a:endParaRPr>
              </a:p>
            </p:txBody>
          </p:sp>
          <p:pic>
            <p:nvPicPr>
              <p:cNvPr id="7188" name="Picture 29" descr="MoreThanOnePartner2-cop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44900" y="4141788"/>
                <a:ext cx="1350963"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9" name="Picture 31" descr="BleedingOnDress(6-10-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2850" y="4191000"/>
                <a:ext cx="9271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90" name="Picture 40" descr="MightBePregnant(less)6-1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6400" y="4295775"/>
                <a:ext cx="788988"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26" name="Oval 42"/>
              <p:cNvSpPr>
                <a:spLocks noChangeArrowheads="1"/>
              </p:cNvSpPr>
              <p:nvPr/>
            </p:nvSpPr>
            <p:spPr bwMode="auto">
              <a:xfrm rot="20766328">
                <a:off x="7553325" y="4038600"/>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eaLnBrk="0" hangingPunct="0">
                  <a:defRPr/>
                </a:pPr>
                <a:endParaRPr lang="es" sz="1600" i="1" u="sng" dirty="0">
                  <a:solidFill>
                    <a:srgbClr val="000000"/>
                  </a:solidFill>
                  <a:latin typeface="Arial" charset="0"/>
                  <a:cs typeface="+mn-cs"/>
                </a:endParaRPr>
              </a:p>
            </p:txBody>
          </p:sp>
          <p:sp>
            <p:nvSpPr>
              <p:cNvPr id="67627" name="Text Box 43"/>
              <p:cNvSpPr txBox="1">
                <a:spLocks noChangeArrowheads="1"/>
              </p:cNvSpPr>
              <p:nvPr/>
            </p:nvSpPr>
            <p:spPr bwMode="auto">
              <a:xfrm flipH="1">
                <a:off x="7246938" y="6059022"/>
                <a:ext cx="1900237" cy="674031"/>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rtl="0" eaLnBrk="0" hangingPunct="0">
                  <a:lnSpc>
                    <a:spcPct val="90000"/>
                  </a:lnSpc>
                  <a:spcBef>
                    <a:spcPct val="50000"/>
                  </a:spcBef>
                  <a:buClr>
                    <a:srgbClr val="FF3300"/>
                  </a:buClr>
                  <a:defRPr/>
                </a:pPr>
                <a:r>
                  <a:rPr lang="es" sz="1400" b="1" i="0" u="none" baseline="0">
                    <a:solidFill>
                      <a:srgbClr val="000000"/>
                    </a:solidFill>
                    <a:latin typeface="Gill Sans MT" panose="020B0502020104020203" pitchFamily="34" charset="0"/>
                    <a:cs typeface="+mn-cs"/>
                  </a:rPr>
                  <a:t> Infección o problemas en los órganos femeninos</a:t>
                </a:r>
                <a:endParaRPr lang="es" sz="1400" b="1" dirty="0">
                  <a:solidFill>
                    <a:srgbClr val="000000"/>
                  </a:solidFill>
                  <a:latin typeface="Gill Sans MT" panose="020B0502020104020203" pitchFamily="34" charset="0"/>
                  <a:cs typeface="+mn-cs"/>
                </a:endParaRPr>
              </a:p>
            </p:txBody>
          </p:sp>
          <p:pic>
            <p:nvPicPr>
              <p:cNvPr id="7193" name="Picture 44" descr="pain-urinati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29550" y="4146550"/>
                <a:ext cx="757238" cy="187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7172" name="Group 1" descr="Quiénes pueden y no pueden usar un DIU&#10;" title="Caja de texto"/>
          <p:cNvGrpSpPr>
            <a:grpSpLocks/>
          </p:cNvGrpSpPr>
          <p:nvPr/>
        </p:nvGrpSpPr>
        <p:grpSpPr bwMode="auto">
          <a:xfrm>
            <a:off x="3175" y="3175"/>
            <a:ext cx="9144000" cy="1154113"/>
            <a:chOff x="-2050" y="0"/>
            <a:chExt cx="9144000" cy="1154113"/>
          </a:xfrm>
          <a:solidFill>
            <a:schemeClr val="tx2">
              <a:lumMod val="20000"/>
              <a:lumOff val="80000"/>
            </a:schemeClr>
          </a:solidFill>
        </p:grpSpPr>
        <p:sp>
          <p:nvSpPr>
            <p:cNvPr id="26"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marL="1146175" algn="l" rtl="0">
                <a:lnSpc>
                  <a:spcPct val="90000"/>
                </a:lnSpc>
                <a:defRPr/>
              </a:pPr>
              <a:r>
                <a:rPr lang="es" sz="3000" b="0" i="0" u="none" baseline="0" dirty="0">
                  <a:solidFill>
                    <a:srgbClr val="000000"/>
                  </a:solidFill>
                  <a:latin typeface="Gill Sans MT" panose="020B0502020104020203" pitchFamily="34" charset="0"/>
                </a:rPr>
                <a:t>Quiénes pueden y no pueden usar un DIU</a:t>
              </a:r>
            </a:p>
          </p:txBody>
        </p:sp>
        <p:sp>
          <p:nvSpPr>
            <p:cNvPr id="27" name="AutoShape 53"/>
            <p:cNvSpPr>
              <a:spLocks noChangeArrowheads="1"/>
            </p:cNvSpPr>
            <p:nvPr/>
          </p:nvSpPr>
          <p:spPr bwMode="auto">
            <a:xfrm>
              <a:off x="234981" y="103187"/>
              <a:ext cx="1359994"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rtl="0" eaLnBrk="0" hangingPunct="0">
                <a:lnSpc>
                  <a:spcPct val="90000"/>
                </a:lnSpc>
                <a:defRPr/>
              </a:pPr>
              <a:endParaRPr lang="es" sz="1600" b="1" dirty="0">
                <a:solidFill>
                  <a:srgbClr val="000000"/>
                </a:solidFill>
                <a:latin typeface="Arial" charset="0"/>
                <a:cs typeface="+mn-cs"/>
              </a:endParaRPr>
            </a:p>
          </p:txBody>
        </p:sp>
        <p:sp>
          <p:nvSpPr>
            <p:cNvPr id="28" name="Text Box 58"/>
            <p:cNvSpPr txBox="1">
              <a:spLocks noChangeArrowheads="1"/>
            </p:cNvSpPr>
            <p:nvPr/>
          </p:nvSpPr>
          <p:spPr bwMode="auto">
            <a:xfrm>
              <a:off x="288955" y="181074"/>
              <a:ext cx="1243013" cy="307777"/>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eaLnBrk="0" hangingPunct="0">
                <a:spcBef>
                  <a:spcPct val="50000"/>
                </a:spcBef>
                <a:defRPr/>
              </a:pPr>
              <a:r>
                <a:rPr lang="es" sz="1400" b="1" i="0" u="none" baseline="0" dirty="0">
                  <a:solidFill>
                    <a:srgbClr val="000000"/>
                  </a:solidFill>
                  <a:latin typeface="Gill Sans MT" panose="020B0502020104020203" pitchFamily="34" charset="0"/>
                  <a:cs typeface="+mn-cs"/>
                </a:rPr>
                <a:t>DIU con cobre</a:t>
              </a:r>
              <a:endParaRPr lang="es" sz="1400" b="1" u="sng" dirty="0">
                <a:solidFill>
                  <a:srgbClr val="000000"/>
                </a:solidFill>
                <a:latin typeface="Gill Sans MT" panose="020B0502020104020203" pitchFamily="34" charset="0"/>
                <a:cs typeface="+mn-cs"/>
              </a:endParaRPr>
            </a:p>
          </p:txBody>
        </p:sp>
        <p:pic>
          <p:nvPicPr>
            <p:cNvPr id="7176" name="Picture 74" descr="IUD"/>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8400" y="558728"/>
              <a:ext cx="524122" cy="396270"/>
            </a:xfrm>
            <a:prstGeom prst="rect">
              <a:avLst/>
            </a:prstGeom>
            <a:solidFill>
              <a:schemeClr val="bg2">
                <a:lumMod val="40000"/>
                <a:lumOff val="60000"/>
              </a:schemeClr>
            </a:solidFill>
            <a:ln w="9525">
              <a:noFill/>
              <a:miter lim="800000"/>
              <a:headEnd/>
              <a:tailEnd/>
            </a:ln>
            <a:extLst/>
          </p:spPr>
        </p:pic>
      </p:grpSp>
      <p:sp>
        <p:nvSpPr>
          <p:cNvPr id="2" name="Slide Number Placeholder 1"/>
          <p:cNvSpPr>
            <a:spLocks noGrp="1"/>
          </p:cNvSpPr>
          <p:nvPr>
            <p:ph type="sldNum" sz="quarter" idx="10"/>
          </p:nvPr>
        </p:nvSpPr>
        <p:spPr/>
        <p:txBody>
          <a:bodyPr/>
          <a:lstStyle/>
          <a:p>
            <a:pPr algn="r" rtl="0">
              <a:defRPr/>
            </a:pPr>
            <a:fld id="{EBC1EBD9-0337-43EE-B526-2D0F89511152}" type="slidenum">
              <a:rPr/>
              <a:pPr>
                <a:defRPr/>
              </a:pPr>
              <a:t>6</a:t>
            </a:fld>
            <a:endParaRPr lang="es" dirty="0"/>
          </a:p>
        </p:txBody>
      </p:sp>
    </p:spTree>
    <p:extLst>
      <p:ext uri="{BB962C8B-B14F-4D97-AF65-F5344CB8AC3E}">
        <p14:creationId xmlns:p14="http://schemas.microsoft.com/office/powerpoint/2010/main" val="295223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defRPr/>
            </a:pPr>
            <a:fld id="{42818783-8C7C-40CE-B831-B9C35D31C511}" type="slidenum">
              <a:rPr/>
              <a:pPr>
                <a:defRPr/>
              </a:pPr>
              <a:t>7</a:t>
            </a:fld>
            <a:endParaRPr lang="es" altLang="en-US" dirty="0"/>
          </a:p>
        </p:txBody>
      </p:sp>
      <p:sp>
        <p:nvSpPr>
          <p:cNvPr id="17411" name="Rectangle 4"/>
          <p:cNvSpPr>
            <a:spLocks noGrp="1" noChangeArrowheads="1"/>
          </p:cNvSpPr>
          <p:nvPr>
            <p:ph type="title"/>
          </p:nvPr>
        </p:nvSpPr>
        <p:spPr>
          <a:xfrm>
            <a:off x="457200" y="274638"/>
            <a:ext cx="8229600" cy="715962"/>
          </a:xfrm>
        </p:spPr>
        <p:txBody>
          <a:bodyPr>
            <a:normAutofit/>
          </a:bodyPr>
          <a:lstStyle/>
          <a:p>
            <a:pPr rtl="0" eaLnBrk="1" hangingPunct="1"/>
            <a:r>
              <a:rPr lang="es" sz="3600" b="0" i="0" u="none" baseline="0" dirty="0"/>
              <a:t>¿Por qué </a:t>
            </a:r>
            <a:r>
              <a:rPr lang="es" sz="3600" b="0" i="0" u="none" baseline="0" dirty="0" smtClean="0"/>
              <a:t>les </a:t>
            </a:r>
            <a:r>
              <a:rPr lang="es" sz="3600" b="0" i="0" u="none" baseline="0" dirty="0"/>
              <a:t>gusta </a:t>
            </a:r>
            <a:r>
              <a:rPr lang="es-ES" sz="3600" b="0" i="0" u="none" baseline="0" dirty="0" smtClean="0"/>
              <a:t>el DIU </a:t>
            </a:r>
            <a:r>
              <a:rPr lang="es" sz="3600" b="0" i="0" u="none" baseline="0" dirty="0" smtClean="0"/>
              <a:t>a las mujeres? </a:t>
            </a:r>
            <a:endParaRPr lang="es" sz="3600" b="0" i="0" u="none" baseline="0" dirty="0"/>
          </a:p>
        </p:txBody>
      </p:sp>
      <p:sp>
        <p:nvSpPr>
          <p:cNvPr id="17412" name="Rectangle 5"/>
          <p:cNvSpPr>
            <a:spLocks noGrp="1" noChangeArrowheads="1"/>
          </p:cNvSpPr>
          <p:nvPr>
            <p:ph type="body" idx="1"/>
          </p:nvPr>
        </p:nvSpPr>
        <p:spPr>
          <a:xfrm>
            <a:off x="457200" y="838200"/>
            <a:ext cx="8229600" cy="5518150"/>
          </a:xfrm>
        </p:spPr>
        <p:txBody>
          <a:bodyPr/>
          <a:lstStyle/>
          <a:p>
            <a:pPr algn="l" rtl="0" eaLnBrk="1" hangingPunct="1"/>
            <a:r>
              <a:rPr lang="es" b="0" i="0" u="none" baseline="0" dirty="0"/>
              <a:t>No tienen </a:t>
            </a:r>
            <a:r>
              <a:rPr lang="es" b="0" i="0" u="none" baseline="0" dirty="0" smtClean="0"/>
              <a:t>efectos </a:t>
            </a:r>
            <a:r>
              <a:rPr lang="es" b="0" i="0" u="none" baseline="0" dirty="0"/>
              <a:t>secundarios hormonales</a:t>
            </a:r>
          </a:p>
          <a:p>
            <a:pPr algn="l" rtl="0" eaLnBrk="1" hangingPunct="1"/>
            <a:r>
              <a:rPr lang="es" b="0" i="0" u="none" baseline="0" dirty="0"/>
              <a:t>Seguros</a:t>
            </a:r>
          </a:p>
          <a:p>
            <a:pPr algn="l" rtl="0" eaLnBrk="1" hangingPunct="1"/>
            <a:r>
              <a:rPr lang="es" b="0" i="0" u="none" baseline="0" dirty="0"/>
              <a:t>Eficaces</a:t>
            </a:r>
            <a:endParaRPr lang="es" altLang="en-US" dirty="0"/>
          </a:p>
          <a:p>
            <a:pPr algn="l" rtl="0" eaLnBrk="1" hangingPunct="1"/>
            <a:r>
              <a:rPr lang="es" b="0" i="0" u="none" baseline="0" dirty="0"/>
              <a:t>Convenientes:</a:t>
            </a:r>
          </a:p>
          <a:p>
            <a:pPr lvl="1" algn="l" rtl="0" eaLnBrk="1" hangingPunct="1">
              <a:buFont typeface="Arial" panose="020B0604020202020204" pitchFamily="34" charset="0"/>
              <a:buChar char="•"/>
            </a:pPr>
            <a:r>
              <a:rPr lang="es" b="0" i="0" u="none" baseline="0" dirty="0"/>
              <a:t>No se </a:t>
            </a:r>
            <a:r>
              <a:rPr lang="es" b="0" i="0" u="none" baseline="0" dirty="0" smtClean="0"/>
              <a:t>necesita </a:t>
            </a:r>
            <a:r>
              <a:rPr lang="es" b="0" i="0" u="none" baseline="0" dirty="0"/>
              <a:t>una acción </a:t>
            </a:r>
            <a:r>
              <a:rPr lang="es" b="0" i="0" u="none" baseline="0" dirty="0" smtClean="0"/>
              <a:t>diaria </a:t>
            </a:r>
            <a:endParaRPr lang="es" altLang="en-US" dirty="0" smtClean="0"/>
          </a:p>
          <a:p>
            <a:pPr lvl="1" algn="l" rtl="0" eaLnBrk="1" hangingPunct="1">
              <a:buFont typeface="Arial" panose="020B0604020202020204" pitchFamily="34" charset="0"/>
              <a:buChar char="•"/>
            </a:pPr>
            <a:r>
              <a:rPr lang="es" b="0" i="0" u="none" baseline="0" dirty="0"/>
              <a:t>Pueden revertirse de inmediato</a:t>
            </a:r>
            <a:endParaRPr lang="es" altLang="en-US" dirty="0"/>
          </a:p>
          <a:p>
            <a:pPr lvl="1" algn="l" rtl="0" eaLnBrk="1" hangingPunct="1">
              <a:buFont typeface="Arial" panose="020B0604020202020204" pitchFamily="34" charset="0"/>
              <a:buChar char="•"/>
            </a:pPr>
            <a:r>
              <a:rPr lang="es" b="0" i="0" u="none" baseline="0" dirty="0"/>
              <a:t>Después </a:t>
            </a:r>
            <a:r>
              <a:rPr lang="es" b="0" i="0" u="none" baseline="0" dirty="0" smtClean="0"/>
              <a:t>de</a:t>
            </a:r>
            <a:r>
              <a:rPr lang="es-ES" b="0" i="0" u="none" baseline="0" dirty="0" smtClean="0"/>
              <a:t>l</a:t>
            </a:r>
            <a:r>
              <a:rPr lang="es" b="0" i="0" u="none" baseline="0" dirty="0" smtClean="0"/>
              <a:t> primer</a:t>
            </a:r>
            <a:r>
              <a:rPr lang="es-ES" b="0" i="0" u="none" dirty="0" smtClean="0"/>
              <a:t> control</a:t>
            </a:r>
            <a:r>
              <a:rPr lang="es" b="0" i="0" u="none" baseline="0" dirty="0" smtClean="0"/>
              <a:t> </a:t>
            </a:r>
            <a:r>
              <a:rPr lang="es" b="0" i="0" u="none" baseline="0" dirty="0"/>
              <a:t>de rutina, no es necesario regresar a la clínica excepto que se </a:t>
            </a:r>
            <a:r>
              <a:rPr lang="es-ES" b="0" i="0" u="none" baseline="0" dirty="0" smtClean="0"/>
              <a:t>presenten </a:t>
            </a:r>
            <a:r>
              <a:rPr lang="es" b="0" i="0" u="none" baseline="0" dirty="0" smtClean="0"/>
              <a:t>problemas</a:t>
            </a:r>
            <a:endParaRPr lang="es" b="0" i="0" u="none" baseline="0" dirty="0"/>
          </a:p>
          <a:p>
            <a:pPr lvl="1" algn="l" rtl="0" eaLnBrk="1" hangingPunct="1">
              <a:buFont typeface="Arial" panose="020B0604020202020204" pitchFamily="34" charset="0"/>
              <a:buChar char="•"/>
            </a:pPr>
            <a:r>
              <a:rPr lang="es" b="0" i="0" u="none" baseline="0" dirty="0"/>
              <a:t>No se necesitan insumos adicionales</a:t>
            </a:r>
          </a:p>
          <a:p>
            <a:pPr lvl="1" algn="l" rtl="0" eaLnBrk="1" hangingPunct="1">
              <a:buFont typeface="Arial" panose="020B0604020202020204" pitchFamily="34" charset="0"/>
              <a:buChar char="•"/>
            </a:pPr>
            <a:r>
              <a:rPr lang="es" b="0" i="0" u="none" baseline="0" dirty="0"/>
              <a:t>Económicos y fácilmente disponibles</a:t>
            </a:r>
            <a:endParaRPr lang="es" altLang="en-US" dirty="0"/>
          </a:p>
        </p:txBody>
      </p:sp>
    </p:spTree>
    <p:extLst>
      <p:ext uri="{BB962C8B-B14F-4D97-AF65-F5344CB8AC3E}">
        <p14:creationId xmlns:p14="http://schemas.microsoft.com/office/powerpoint/2010/main" val="134201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2" descr="Oval" title="Oval"/>
          <p:cNvSpPr>
            <a:spLocks noChangeArrowheads="1"/>
          </p:cNvSpPr>
          <p:nvPr/>
        </p:nvSpPr>
        <p:spPr bwMode="auto">
          <a:xfrm rot="-833672">
            <a:off x="1982571" y="2979085"/>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endParaRPr lang="es" altLang="en-US" dirty="0"/>
          </a:p>
        </p:txBody>
      </p:sp>
      <p:sp>
        <p:nvSpPr>
          <p:cNvPr id="20484" name="Text Box 6" descr="Caja de texto" title="Caja de texto"/>
          <p:cNvSpPr txBox="1">
            <a:spLocks noChangeArrowheads="1"/>
          </p:cNvSpPr>
          <p:nvPr/>
        </p:nvSpPr>
        <p:spPr bwMode="auto">
          <a:xfrm>
            <a:off x="6940550" y="3703638"/>
            <a:ext cx="984250" cy="3968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rtl="0" eaLnBrk="1" hangingPunct="1">
              <a:spcBef>
                <a:spcPct val="50000"/>
              </a:spcBef>
            </a:pPr>
            <a:endParaRPr lang="es" altLang="en-US" sz="2000" dirty="0"/>
          </a:p>
        </p:txBody>
      </p:sp>
      <p:pic>
        <p:nvPicPr>
          <p:cNvPr id="20485" name="Picture 7" descr="stomacha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0788" y="2439988"/>
            <a:ext cx="696912"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13"/>
          <p:cNvSpPr txBox="1">
            <a:spLocks noChangeArrowheads="1"/>
          </p:cNvSpPr>
          <p:nvPr/>
        </p:nvSpPr>
        <p:spPr bwMode="auto">
          <a:xfrm>
            <a:off x="166688" y="3097386"/>
            <a:ext cx="194498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Bef>
                <a:spcPct val="20000"/>
              </a:spcBef>
              <a:buClr>
                <a:srgbClr val="FF3300"/>
              </a:buClr>
            </a:pPr>
            <a:r>
              <a:rPr lang="es-ES" sz="2000" b="1" i="0" u="none" baseline="0" dirty="0" smtClean="0">
                <a:solidFill>
                  <a:srgbClr val="000000"/>
                </a:solidFill>
                <a:latin typeface="Gill Sans MT" panose="020B0502020104020203" pitchFamily="34" charset="0"/>
              </a:rPr>
              <a:t>Cólicos</a:t>
            </a:r>
            <a:r>
              <a:rPr lang="es" sz="2000" b="1" i="0" u="none" baseline="0" dirty="0" smtClean="0">
                <a:solidFill>
                  <a:srgbClr val="000000"/>
                </a:solidFill>
                <a:latin typeface="Gill Sans MT" panose="020B0502020104020203" pitchFamily="34" charset="0"/>
              </a:rPr>
              <a:t> </a:t>
            </a:r>
            <a:r>
              <a:rPr lang="es" sz="2000" b="1" i="0" u="none" baseline="0" dirty="0">
                <a:solidFill>
                  <a:srgbClr val="000000"/>
                </a:solidFill>
                <a:latin typeface="Gill Sans MT" panose="020B0502020104020203" pitchFamily="34" charset="0"/>
              </a:rPr>
              <a:t>durante varios días </a:t>
            </a:r>
            <a:endParaRPr lang="es" altLang="en-US" sz="2000" b="1" dirty="0">
              <a:solidFill>
                <a:srgbClr val="000000"/>
              </a:solidFill>
              <a:latin typeface="Gill Sans MT" panose="020B0502020104020203" pitchFamily="34" charset="0"/>
            </a:endParaRPr>
          </a:p>
        </p:txBody>
      </p:sp>
      <p:sp>
        <p:nvSpPr>
          <p:cNvPr id="20487" name="Text Box 14"/>
          <p:cNvSpPr txBox="1">
            <a:spLocks noChangeArrowheads="1"/>
          </p:cNvSpPr>
          <p:nvPr/>
        </p:nvSpPr>
        <p:spPr bwMode="auto">
          <a:xfrm>
            <a:off x="315342" y="4692650"/>
            <a:ext cx="18809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Bef>
                <a:spcPct val="20000"/>
              </a:spcBef>
              <a:buClr>
                <a:srgbClr val="FF3300"/>
              </a:buClr>
            </a:pPr>
            <a:r>
              <a:rPr lang="es" sz="2000" b="1" i="0" u="none" baseline="0" dirty="0" smtClean="0">
                <a:solidFill>
                  <a:srgbClr val="000000"/>
                </a:solidFill>
                <a:latin typeface="Gill Sans MT" panose="020B0502020104020203" pitchFamily="34" charset="0"/>
              </a:rPr>
              <a:t>Manchado </a:t>
            </a:r>
            <a:r>
              <a:rPr lang="es" sz="2000" b="1" i="0" u="none" baseline="0" dirty="0">
                <a:solidFill>
                  <a:srgbClr val="000000"/>
                </a:solidFill>
                <a:latin typeface="Gill Sans MT" panose="020B0502020104020203" pitchFamily="34" charset="0"/>
              </a:rPr>
              <a:t>durante algunas semanas</a:t>
            </a:r>
            <a:endParaRPr lang="es" altLang="en-US" sz="2000" b="1" dirty="0">
              <a:solidFill>
                <a:srgbClr val="000000"/>
              </a:solidFill>
              <a:latin typeface="Gill Sans MT" panose="020B0502020104020203" pitchFamily="34" charset="0"/>
            </a:endParaRPr>
          </a:p>
        </p:txBody>
      </p:sp>
      <p:sp>
        <p:nvSpPr>
          <p:cNvPr id="20489" name="Text Box 16"/>
          <p:cNvSpPr txBox="1">
            <a:spLocks noChangeArrowheads="1"/>
          </p:cNvSpPr>
          <p:nvPr/>
        </p:nvSpPr>
        <p:spPr bwMode="auto">
          <a:xfrm>
            <a:off x="4495800" y="2785270"/>
            <a:ext cx="2181225" cy="76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Bef>
                <a:spcPct val="20000"/>
              </a:spcBef>
              <a:buClr>
                <a:srgbClr val="FF3300"/>
              </a:buClr>
            </a:pPr>
            <a:r>
              <a:rPr lang="es" sz="2000" b="1" i="0" u="none" baseline="0" dirty="0">
                <a:solidFill>
                  <a:srgbClr val="000000"/>
                </a:solidFill>
                <a:latin typeface="Gill Sans MT" panose="020B0502020104020203" pitchFamily="34" charset="0"/>
              </a:rPr>
              <a:t>Períodos más prolongados e </a:t>
            </a:r>
            <a:r>
              <a:rPr lang="es" sz="2000" b="1" i="0" u="none" baseline="0" dirty="0" smtClean="0">
                <a:solidFill>
                  <a:srgbClr val="000000"/>
                </a:solidFill>
                <a:latin typeface="Gill Sans MT" panose="020B0502020104020203" pitchFamily="34" charset="0"/>
              </a:rPr>
              <a:t>intensos</a:t>
            </a:r>
            <a:endParaRPr lang="es-ES" sz="2000" b="1" i="0" u="none" baseline="0" dirty="0" smtClean="0">
              <a:solidFill>
                <a:srgbClr val="000000"/>
              </a:solidFill>
              <a:latin typeface="Gill Sans MT" panose="020B0502020104020203" pitchFamily="34" charset="0"/>
            </a:endParaRPr>
          </a:p>
        </p:txBody>
      </p:sp>
      <p:sp>
        <p:nvSpPr>
          <p:cNvPr id="20490" name="Text Box 17"/>
          <p:cNvSpPr txBox="1">
            <a:spLocks noChangeArrowheads="1"/>
          </p:cNvSpPr>
          <p:nvPr/>
        </p:nvSpPr>
        <p:spPr bwMode="auto">
          <a:xfrm>
            <a:off x="4495800" y="3894961"/>
            <a:ext cx="2603500" cy="854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Bef>
                <a:spcPct val="20000"/>
              </a:spcBef>
              <a:buClr>
                <a:srgbClr val="FF3300"/>
              </a:buClr>
            </a:pPr>
            <a:r>
              <a:rPr lang="es" sz="2000" b="1" i="0" u="none" baseline="0" dirty="0">
                <a:solidFill>
                  <a:srgbClr val="000000"/>
                </a:solidFill>
                <a:latin typeface="Gill Sans MT" panose="020B0502020104020203" pitchFamily="34" charset="0"/>
              </a:rPr>
              <a:t>Sangrado o manchado entre períodos</a:t>
            </a:r>
            <a:endParaRPr lang="es" altLang="en-US" sz="2000" b="1" dirty="0">
              <a:solidFill>
                <a:srgbClr val="000000"/>
              </a:solidFill>
              <a:latin typeface="Gill Sans MT" panose="020B0502020104020203" pitchFamily="34" charset="0"/>
            </a:endParaRPr>
          </a:p>
        </p:txBody>
      </p:sp>
      <p:sp>
        <p:nvSpPr>
          <p:cNvPr id="20491" name="Text Box 18"/>
          <p:cNvSpPr txBox="1">
            <a:spLocks noChangeArrowheads="1"/>
          </p:cNvSpPr>
          <p:nvPr/>
        </p:nvSpPr>
        <p:spPr bwMode="auto">
          <a:xfrm>
            <a:off x="4541837" y="5087095"/>
            <a:ext cx="2392363" cy="7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Bef>
                <a:spcPct val="20000"/>
              </a:spcBef>
              <a:buClr>
                <a:srgbClr val="FF3300"/>
              </a:buClr>
            </a:pPr>
            <a:r>
              <a:rPr lang="es" sz="2000" b="1" i="0" u="none" baseline="0" dirty="0" smtClean="0">
                <a:solidFill>
                  <a:srgbClr val="000000"/>
                </a:solidFill>
                <a:latin typeface="Gill Sans MT" panose="020B0502020104020203" pitchFamily="34" charset="0"/>
              </a:rPr>
              <a:t>Más</a:t>
            </a:r>
            <a:r>
              <a:rPr lang="es-ES" sz="2000" b="1" i="0" u="none" dirty="0" smtClean="0">
                <a:solidFill>
                  <a:srgbClr val="000000"/>
                </a:solidFill>
                <a:latin typeface="Gill Sans MT" panose="020B0502020104020203" pitchFamily="34" charset="0"/>
              </a:rPr>
              <a:t> cólicos o sangrado</a:t>
            </a:r>
            <a:r>
              <a:rPr lang="es" sz="2000" b="1" i="0" u="none" baseline="0" dirty="0" smtClean="0">
                <a:solidFill>
                  <a:srgbClr val="000000"/>
                </a:solidFill>
                <a:latin typeface="Gill Sans MT" panose="020B0502020104020203" pitchFamily="34" charset="0"/>
              </a:rPr>
              <a:t> </a:t>
            </a:r>
            <a:r>
              <a:rPr lang="es" sz="2000" b="1" i="0" u="none" baseline="0" dirty="0">
                <a:solidFill>
                  <a:srgbClr val="000000"/>
                </a:solidFill>
                <a:latin typeface="Gill Sans MT" panose="020B0502020104020203" pitchFamily="34" charset="0"/>
              </a:rPr>
              <a:t>durante los períodos</a:t>
            </a:r>
            <a:endParaRPr lang="es" altLang="en-US" sz="2000" b="1" dirty="0">
              <a:solidFill>
                <a:srgbClr val="000000"/>
              </a:solidFill>
              <a:latin typeface="Gill Sans MT" panose="020B0502020104020203" pitchFamily="34" charset="0"/>
            </a:endParaRPr>
          </a:p>
        </p:txBody>
      </p:sp>
      <p:sp>
        <p:nvSpPr>
          <p:cNvPr id="20492" name="Text Box 19" descr="Blank" title="Blank"/>
          <p:cNvSpPr txBox="1">
            <a:spLocks noChangeArrowheads="1"/>
          </p:cNvSpPr>
          <p:nvPr/>
        </p:nvSpPr>
        <p:spPr bwMode="auto">
          <a:xfrm>
            <a:off x="4046538" y="5857875"/>
            <a:ext cx="478155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t"/>
          <a:lstStyle>
            <a:lvl1pPr marL="171450" indent="-171450"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rtl="0" eaLnBrk="1" hangingPunct="1">
              <a:spcBef>
                <a:spcPct val="20000"/>
              </a:spcBef>
              <a:buClr>
                <a:srgbClr val="FF0000"/>
              </a:buClr>
            </a:pPr>
            <a:endParaRPr lang="es" altLang="en-US" sz="2200" b="1" i="1" dirty="0">
              <a:solidFill>
                <a:srgbClr val="FF3300"/>
              </a:solidFill>
            </a:endParaRPr>
          </a:p>
        </p:txBody>
      </p:sp>
      <p:grpSp>
        <p:nvGrpSpPr>
          <p:cNvPr id="20493" name="Group 3" descr="Imagen" title="Imagen"/>
          <p:cNvGrpSpPr>
            <a:grpSpLocks/>
          </p:cNvGrpSpPr>
          <p:nvPr/>
        </p:nvGrpSpPr>
        <p:grpSpPr bwMode="auto">
          <a:xfrm>
            <a:off x="7220743" y="4606925"/>
            <a:ext cx="1408113" cy="1343025"/>
            <a:chOff x="7575536" y="3914776"/>
            <a:chExt cx="1407220" cy="1343024"/>
          </a:xfrm>
        </p:grpSpPr>
        <p:sp>
          <p:nvSpPr>
            <p:cNvPr id="20505" name="Oval 20"/>
            <p:cNvSpPr>
              <a:spLocks noChangeArrowheads="1"/>
            </p:cNvSpPr>
            <p:nvPr/>
          </p:nvSpPr>
          <p:spPr bwMode="auto">
            <a:xfrm rot="-833672">
              <a:off x="7575536" y="3914776"/>
              <a:ext cx="1407220"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endParaRPr lang="es" altLang="en-US" dirty="0"/>
            </a:p>
          </p:txBody>
        </p:sp>
        <p:pic>
          <p:nvPicPr>
            <p:cNvPr id="20506" name="Picture 21" descr="stomacha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7341" y="3962400"/>
              <a:ext cx="69774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494" name="Group 1" descr="Imagen" title="Imagen"/>
          <p:cNvGrpSpPr>
            <a:grpSpLocks/>
          </p:cNvGrpSpPr>
          <p:nvPr/>
        </p:nvGrpSpPr>
        <p:grpSpPr bwMode="auto">
          <a:xfrm>
            <a:off x="2071750" y="4583549"/>
            <a:ext cx="1474788" cy="1200150"/>
            <a:chOff x="2462636" y="3889376"/>
            <a:chExt cx="1474649" cy="1200149"/>
          </a:xfrm>
        </p:grpSpPr>
        <p:sp>
          <p:nvSpPr>
            <p:cNvPr id="20503" name="Oval 25"/>
            <p:cNvSpPr>
              <a:spLocks noChangeArrowheads="1"/>
            </p:cNvSpPr>
            <p:nvPr/>
          </p:nvSpPr>
          <p:spPr bwMode="auto">
            <a:xfrm rot="-833672">
              <a:off x="2462636" y="3889376"/>
              <a:ext cx="1407220"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endParaRPr lang="es" altLang="en-US" dirty="0"/>
            </a:p>
          </p:txBody>
        </p:sp>
        <p:pic>
          <p:nvPicPr>
            <p:cNvPr id="20504" name="Picture 24" descr="SpottedUndies cop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0487" y="4081463"/>
              <a:ext cx="1446798"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95" name="Oval 32" descr="Oval" title="Oval"/>
          <p:cNvSpPr>
            <a:spLocks noChangeArrowheads="1"/>
          </p:cNvSpPr>
          <p:nvPr/>
        </p:nvSpPr>
        <p:spPr bwMode="auto">
          <a:xfrm rot="-833672">
            <a:off x="6907190" y="2821152"/>
            <a:ext cx="1408112"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endParaRPr lang="es" altLang="en-US" dirty="0"/>
          </a:p>
        </p:txBody>
      </p:sp>
      <p:pic>
        <p:nvPicPr>
          <p:cNvPr id="20496" name="Picture 31" descr="SpottedUndies cop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3425" y="3001597"/>
            <a:ext cx="1446212"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7" name="Text Box 35"/>
          <p:cNvSpPr txBox="1">
            <a:spLocks noChangeArrowheads="1"/>
          </p:cNvSpPr>
          <p:nvPr/>
        </p:nvSpPr>
        <p:spPr bwMode="auto">
          <a:xfrm>
            <a:off x="166688" y="1287437"/>
            <a:ext cx="8984764" cy="147732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l" rtl="0" eaLnBrk="1" hangingPunct="1">
              <a:spcAft>
                <a:spcPct val="50000"/>
              </a:spcAft>
            </a:pPr>
            <a:r>
              <a:rPr lang="es" sz="2000" b="1" i="1" u="none" baseline="0" dirty="0">
                <a:solidFill>
                  <a:srgbClr val="FF3300"/>
                </a:solidFill>
                <a:latin typeface="Gill Sans MT" panose="020B0502020104020203" pitchFamily="34" charset="0"/>
              </a:rPr>
              <a:t>Si una mujer </a:t>
            </a:r>
            <a:r>
              <a:rPr lang="es-ES" sz="2000" b="1" i="1" dirty="0" smtClean="0">
                <a:solidFill>
                  <a:srgbClr val="FF3300"/>
                </a:solidFill>
                <a:latin typeface="Gill Sans MT" panose="020B0502020104020203" pitchFamily="34" charset="0"/>
              </a:rPr>
              <a:t>elije</a:t>
            </a:r>
            <a:r>
              <a:rPr lang="es" sz="2000" b="1" i="1" u="none" baseline="0" dirty="0" smtClean="0">
                <a:solidFill>
                  <a:srgbClr val="FF3300"/>
                </a:solidFill>
                <a:latin typeface="Gill Sans MT" panose="020B0502020104020203" pitchFamily="34" charset="0"/>
              </a:rPr>
              <a:t> </a:t>
            </a:r>
            <a:r>
              <a:rPr lang="es" sz="2000" b="1" i="1" u="none" baseline="0" dirty="0">
                <a:solidFill>
                  <a:srgbClr val="FF3300"/>
                </a:solidFill>
                <a:latin typeface="Gill Sans MT" panose="020B0502020104020203" pitchFamily="34" charset="0"/>
              </a:rPr>
              <a:t>este método, puede tener algunos efectos secundarios.</a:t>
            </a:r>
            <a:r>
              <a:rPr lang="es" sz="2000" b="0" i="0" u="none" baseline="0" dirty="0">
                <a:solidFill>
                  <a:srgbClr val="FF3300"/>
                </a:solidFill>
                <a:latin typeface="Gill Sans MT" panose="020B0502020104020203" pitchFamily="34" charset="0"/>
              </a:rPr>
              <a:t> </a:t>
            </a:r>
            <a:r>
              <a:rPr lang="es" sz="2000" b="1" i="1" dirty="0">
                <a:solidFill>
                  <a:srgbClr val="FF3300"/>
                </a:solidFill>
                <a:latin typeface="Gill Sans MT" panose="020B0502020104020203" pitchFamily="34" charset="0"/>
              </a:rPr>
              <a:t/>
            </a:r>
            <a:br>
              <a:rPr lang="es" sz="2000" b="1" i="1" dirty="0">
                <a:solidFill>
                  <a:srgbClr val="FF3300"/>
                </a:solidFill>
                <a:latin typeface="Gill Sans MT" panose="020B0502020104020203" pitchFamily="34" charset="0"/>
              </a:rPr>
            </a:br>
            <a:r>
              <a:rPr lang="es" sz="2000" b="1" i="1" u="none" baseline="0" dirty="0">
                <a:solidFill>
                  <a:srgbClr val="FF3300"/>
                </a:solidFill>
                <a:latin typeface="Gill Sans MT" panose="020B0502020104020203" pitchFamily="34" charset="0"/>
              </a:rPr>
              <a:t>Por lo general, </a:t>
            </a:r>
            <a:r>
              <a:rPr lang="es-ES" sz="2000" b="1" i="1" u="none" baseline="0" dirty="0" smtClean="0">
                <a:solidFill>
                  <a:srgbClr val="FF3300"/>
                </a:solidFill>
                <a:latin typeface="Gill Sans MT" panose="020B0502020104020203" pitchFamily="34" charset="0"/>
              </a:rPr>
              <a:t>estos </a:t>
            </a:r>
            <a:r>
              <a:rPr lang="es" sz="2000" b="1" i="1" u="none" baseline="0" dirty="0" smtClean="0">
                <a:solidFill>
                  <a:srgbClr val="FF3300"/>
                </a:solidFill>
                <a:latin typeface="Gill Sans MT" panose="020B0502020104020203" pitchFamily="34" charset="0"/>
              </a:rPr>
              <a:t>no </a:t>
            </a:r>
            <a:r>
              <a:rPr lang="es" sz="2000" b="1" i="1" u="none" baseline="0" dirty="0">
                <a:solidFill>
                  <a:srgbClr val="FF3300"/>
                </a:solidFill>
                <a:latin typeface="Gill Sans MT" panose="020B0502020104020203" pitchFamily="34" charset="0"/>
              </a:rPr>
              <a:t>son signos </a:t>
            </a:r>
            <a:r>
              <a:rPr lang="es" sz="2000" b="1" i="1" u="none" baseline="0" dirty="0" smtClean="0">
                <a:solidFill>
                  <a:srgbClr val="FF3300"/>
                </a:solidFill>
                <a:latin typeface="Gill Sans MT" panose="020B0502020104020203" pitchFamily="34" charset="0"/>
              </a:rPr>
              <a:t>de enfermedad</a:t>
            </a:r>
            <a:r>
              <a:rPr lang="es-ES" sz="2000" b="1" i="1" dirty="0">
                <a:solidFill>
                  <a:srgbClr val="FF3300"/>
                </a:solidFill>
                <a:latin typeface="Gill Sans MT" panose="020B0502020104020203" pitchFamily="34" charset="0"/>
              </a:rPr>
              <a:t> </a:t>
            </a:r>
            <a:r>
              <a:rPr lang="es-ES" sz="2000" b="1" i="1" dirty="0" smtClean="0">
                <a:solidFill>
                  <a:srgbClr val="FF3300"/>
                </a:solidFill>
                <a:latin typeface="Gill Sans MT" panose="020B0502020104020203" pitchFamily="34" charset="0"/>
              </a:rPr>
              <a:t>y </a:t>
            </a:r>
            <a:r>
              <a:rPr lang="es" sz="2000" b="1" i="1" u="none" baseline="0" dirty="0" smtClean="0">
                <a:solidFill>
                  <a:srgbClr val="FF3300"/>
                </a:solidFill>
                <a:latin typeface="Gill Sans MT" panose="020B0502020104020203" pitchFamily="34" charset="0"/>
              </a:rPr>
              <a:t>desaparecen </a:t>
            </a:r>
            <a:r>
              <a:rPr lang="es" sz="2000" b="1" i="1" u="none" baseline="0" dirty="0">
                <a:solidFill>
                  <a:srgbClr val="FF3300"/>
                </a:solidFill>
                <a:latin typeface="Gill Sans MT" panose="020B0502020104020203" pitchFamily="34" charset="0"/>
              </a:rPr>
              <a:t>después de algunos meses.</a:t>
            </a:r>
            <a:endParaRPr lang="es" altLang="en-US" sz="2000" b="1" i="1" dirty="0">
              <a:solidFill>
                <a:srgbClr val="FF3300"/>
              </a:solidFill>
              <a:latin typeface="Gill Sans MT" panose="020B0502020104020203" pitchFamily="34" charset="0"/>
            </a:endParaRPr>
          </a:p>
          <a:p>
            <a:pPr algn="l" rtl="0" eaLnBrk="1" hangingPunct="1">
              <a:spcAft>
                <a:spcPct val="50000"/>
              </a:spcAft>
            </a:pPr>
            <a:endParaRPr lang="es" altLang="en-US" sz="2000" b="1" i="1" dirty="0">
              <a:solidFill>
                <a:srgbClr val="FF3300"/>
              </a:solidFill>
            </a:endParaRPr>
          </a:p>
        </p:txBody>
      </p:sp>
      <p:grpSp>
        <p:nvGrpSpPr>
          <p:cNvPr id="20498" name="Group 1" descr="¿Cuáles son los posibles efectos secundarios?&#10;" title="Caja de texto"/>
          <p:cNvGrpSpPr>
            <a:grpSpLocks/>
          </p:cNvGrpSpPr>
          <p:nvPr/>
        </p:nvGrpSpPr>
        <p:grpSpPr bwMode="auto">
          <a:xfrm>
            <a:off x="0" y="-16"/>
            <a:ext cx="9144000" cy="1154113"/>
            <a:chOff x="201150" y="-42513"/>
            <a:chExt cx="9144000" cy="1154113"/>
          </a:xfrm>
          <a:solidFill>
            <a:schemeClr val="tx2">
              <a:lumMod val="20000"/>
              <a:lumOff val="80000"/>
            </a:schemeClr>
          </a:solidFill>
        </p:grpSpPr>
        <p:sp>
          <p:nvSpPr>
            <p:cNvPr id="28" name="AutoShape 50" descr="¿Cuáles son los posibles efectos secundarios?&#10;" title="Caja de texto"/>
            <p:cNvSpPr>
              <a:spLocks noChangeArrowheads="1"/>
            </p:cNvSpPr>
            <p:nvPr/>
          </p:nvSpPr>
          <p:spPr bwMode="auto">
            <a:xfrm>
              <a:off x="201150" y="-42513"/>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algn="ctr" rtl="0">
                <a:lnSpc>
                  <a:spcPct val="90000"/>
                </a:lnSpc>
                <a:defRPr/>
              </a:pPr>
              <a:r>
                <a:rPr lang="es" sz="3600" b="0" i="0" u="none" baseline="0" dirty="0">
                  <a:solidFill>
                    <a:srgbClr val="000000"/>
                  </a:solidFill>
                  <a:latin typeface="+mj-lt"/>
                </a:rPr>
                <a:t>		</a:t>
              </a:r>
              <a:r>
                <a:rPr lang="es" sz="3600" b="1" i="0" u="none" baseline="0" dirty="0">
                  <a:solidFill>
                    <a:srgbClr val="000000"/>
                  </a:solidFill>
                  <a:latin typeface="Gill Sans MT" panose="020B0502020104020203" pitchFamily="34" charset="0"/>
                </a:rPr>
                <a:t> </a:t>
              </a:r>
              <a:r>
                <a:rPr lang="es" sz="3600" b="0" i="0" u="none" baseline="0" dirty="0">
                  <a:solidFill>
                    <a:srgbClr val="000000"/>
                  </a:solidFill>
                  <a:latin typeface="Gill Sans MT" panose="020B0502020104020203" pitchFamily="34" charset="0"/>
                </a:rPr>
                <a:t>¿Cuáles son los posibles efectos secundarios?</a:t>
              </a:r>
            </a:p>
          </p:txBody>
        </p:sp>
        <p:sp>
          <p:nvSpPr>
            <p:cNvPr id="29" name="AutoShape 53"/>
            <p:cNvSpPr>
              <a:spLocks noChangeArrowheads="1"/>
            </p:cNvSpPr>
            <p:nvPr/>
          </p:nvSpPr>
          <p:spPr bwMode="auto">
            <a:xfrm>
              <a:off x="367839" y="33703"/>
              <a:ext cx="1311330" cy="987634"/>
            </a:xfrm>
            <a:prstGeom prst="roundRect">
              <a:avLst>
                <a:gd name="adj" fmla="val 16667"/>
              </a:avLst>
            </a:prstGeom>
            <a:solidFill>
              <a:schemeClr val="bg2">
                <a:lumMod val="20000"/>
                <a:lumOff val="80000"/>
              </a:schemeClr>
            </a:solidFill>
            <a:ln w="9525">
              <a:solidFill>
                <a:schemeClr val="tx1"/>
              </a:solidFill>
              <a:round/>
              <a:headEnd/>
              <a:tailEnd/>
            </a:ln>
            <a:effectLst/>
            <a:extLst/>
          </p:spPr>
          <p:txBody>
            <a:bodyPr lIns="54000" tIns="10800" rIns="54000" bIns="10800" anchor="ctr" anchorCtr="1"/>
            <a:lstStyle/>
            <a:p>
              <a:pPr algn="ctr" rtl="0" eaLnBrk="0" hangingPunct="0">
                <a:lnSpc>
                  <a:spcPct val="90000"/>
                </a:lnSpc>
                <a:defRPr/>
              </a:pPr>
              <a:endParaRPr lang="es" sz="1600" b="1" dirty="0">
                <a:solidFill>
                  <a:srgbClr val="000000"/>
                </a:solidFill>
                <a:latin typeface="Arial" charset="0"/>
                <a:cs typeface="+mn-cs"/>
              </a:endParaRPr>
            </a:p>
          </p:txBody>
        </p:sp>
        <p:sp>
          <p:nvSpPr>
            <p:cNvPr id="30" name="Text Box 58"/>
            <p:cNvSpPr txBox="1">
              <a:spLocks noChangeArrowheads="1"/>
            </p:cNvSpPr>
            <p:nvPr/>
          </p:nvSpPr>
          <p:spPr bwMode="auto">
            <a:xfrm>
              <a:off x="430347" y="92863"/>
              <a:ext cx="1218603" cy="307777"/>
            </a:xfrm>
            <a:prstGeom prst="rect">
              <a:avLst/>
            </a:prstGeom>
            <a:solidFill>
              <a:schemeClr val="bg2">
                <a:lumMod val="20000"/>
                <a:lumOff val="8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rtl="0" eaLnBrk="0" hangingPunct="0">
                <a:spcBef>
                  <a:spcPct val="50000"/>
                </a:spcBef>
                <a:defRPr/>
              </a:pPr>
              <a:r>
                <a:rPr lang="es" sz="1400" b="1" i="0" u="none" baseline="0">
                  <a:solidFill>
                    <a:srgbClr val="000000"/>
                  </a:solidFill>
                  <a:latin typeface="Gill Sans MT" panose="020B0502020104020203" pitchFamily="34" charset="0"/>
                  <a:cs typeface="+mn-cs"/>
                </a:rPr>
                <a:t>DIU con cobre</a:t>
              </a:r>
              <a:endParaRPr lang="es" sz="1400" b="1" u="sng" dirty="0">
                <a:solidFill>
                  <a:srgbClr val="000000"/>
                </a:solidFill>
                <a:latin typeface="Gill Sans MT" panose="020B0502020104020203" pitchFamily="34" charset="0"/>
                <a:cs typeface="+mn-cs"/>
              </a:endParaRPr>
            </a:p>
          </p:txBody>
        </p:sp>
        <p:pic>
          <p:nvPicPr>
            <p:cNvPr id="20502" name="Picture 74" descr="IU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760" y="400640"/>
              <a:ext cx="774207" cy="585351"/>
            </a:xfrm>
            <a:prstGeom prst="rect">
              <a:avLst/>
            </a:prstGeom>
            <a:solidFill>
              <a:schemeClr val="bg2">
                <a:lumMod val="20000"/>
                <a:lumOff val="80000"/>
              </a:schemeClr>
            </a:solidFill>
            <a:ln w="9525">
              <a:noFill/>
              <a:miter lim="800000"/>
              <a:headEnd/>
              <a:tailEnd/>
            </a:ln>
            <a:extLst/>
          </p:spPr>
        </p:pic>
      </p:grpSp>
      <p:sp>
        <p:nvSpPr>
          <p:cNvPr id="2" name="Slide Number Placeholder 1"/>
          <p:cNvSpPr>
            <a:spLocks noGrp="1"/>
          </p:cNvSpPr>
          <p:nvPr>
            <p:ph type="sldNum" sz="quarter" idx="10"/>
          </p:nvPr>
        </p:nvSpPr>
        <p:spPr/>
        <p:txBody>
          <a:bodyPr/>
          <a:lstStyle/>
          <a:p>
            <a:pPr algn="r" rtl="0">
              <a:defRPr/>
            </a:pPr>
            <a:fld id="{EBC1EBD9-0337-43EE-B526-2D0F89511152}" type="slidenum">
              <a:rPr/>
              <a:pPr>
                <a:defRPr/>
              </a:pPr>
              <a:t>8</a:t>
            </a:fld>
            <a:endParaRPr lang="es" dirty="0"/>
          </a:p>
        </p:txBody>
      </p:sp>
    </p:spTree>
    <p:extLst>
      <p:ext uri="{BB962C8B-B14F-4D97-AF65-F5344CB8AC3E}">
        <p14:creationId xmlns:p14="http://schemas.microsoft.com/office/powerpoint/2010/main" val="3157101233"/>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0850" y="152401"/>
            <a:ext cx="8229600" cy="1413438"/>
          </a:xfrm>
        </p:spPr>
        <p:txBody>
          <a:bodyPr/>
          <a:lstStyle/>
          <a:p>
            <a:pPr rtl="0" eaLnBrk="1" hangingPunct="1">
              <a:lnSpc>
                <a:spcPct val="95000"/>
              </a:lnSpc>
            </a:pPr>
            <a:r>
              <a:rPr lang="es" sz="3600" b="0" i="0" u="none" baseline="0" dirty="0" smtClean="0">
                <a:ea typeface="ＭＳ Ｐゴシック" pitchFamily="34" charset="-128"/>
              </a:rPr>
              <a:t>¿</a:t>
            </a:r>
            <a:r>
              <a:rPr lang="es-ES" sz="3600" b="0" i="0" u="none" baseline="0" dirty="0" smtClean="0">
                <a:ea typeface="ＭＳ Ｐゴシック" pitchFamily="34" charset="-128"/>
              </a:rPr>
              <a:t>Cómo brindar consejería </a:t>
            </a:r>
            <a:r>
              <a:rPr lang="es" sz="3600" b="0" i="0" u="none" baseline="0" dirty="0" smtClean="0">
                <a:ea typeface="ＭＳ Ｐゴシック" pitchFamily="34" charset="-128"/>
              </a:rPr>
              <a:t>sobre </a:t>
            </a:r>
            <a:r>
              <a:rPr lang="es" sz="3600" b="0" i="0" u="none" baseline="0" dirty="0">
                <a:ea typeface="ＭＳ Ｐゴシック" pitchFamily="34" charset="-128"/>
              </a:rPr>
              <a:t>los efectos secundarios?</a:t>
            </a:r>
          </a:p>
        </p:txBody>
      </p:sp>
      <p:sp>
        <p:nvSpPr>
          <p:cNvPr id="242691" name="Rectangle 3"/>
          <p:cNvSpPr>
            <a:spLocks noGrp="1" noChangeArrowheads="1"/>
          </p:cNvSpPr>
          <p:nvPr>
            <p:ph type="body" idx="4294967295"/>
          </p:nvPr>
        </p:nvSpPr>
        <p:spPr>
          <a:xfrm>
            <a:off x="533400" y="1786858"/>
            <a:ext cx="7924800" cy="4713598"/>
          </a:xfrm>
        </p:spPr>
        <p:txBody>
          <a:bodyPr wrap="square">
            <a:spAutoFit/>
          </a:bodyPr>
          <a:lstStyle/>
          <a:p>
            <a:pPr algn="l" rtl="0" eaLnBrk="1" hangingPunct="1">
              <a:lnSpc>
                <a:spcPct val="95000"/>
              </a:lnSpc>
              <a:spcBef>
                <a:spcPct val="50000"/>
              </a:spcBef>
            </a:pPr>
            <a:r>
              <a:rPr lang="es" sz="2200" b="0" i="0" u="none" baseline="0" dirty="0">
                <a:ea typeface="ＭＳ Ｐゴシック" pitchFamily="34" charset="-128"/>
              </a:rPr>
              <a:t>Antes de la inserción, describa los efectos secundarios:</a:t>
            </a:r>
          </a:p>
          <a:p>
            <a:pPr lvl="1" algn="l" rtl="0" eaLnBrk="1" hangingPunct="1">
              <a:lnSpc>
                <a:spcPct val="95000"/>
              </a:lnSpc>
              <a:spcBef>
                <a:spcPct val="25000"/>
              </a:spcBef>
            </a:pPr>
            <a:r>
              <a:rPr lang="es" sz="2200" b="0" i="0" u="none" baseline="0" dirty="0">
                <a:ea typeface="ＭＳ Ｐゴシック" pitchFamily="34" charset="-128"/>
              </a:rPr>
              <a:t>Sangrado menstrual más intenso o más prolongado</a:t>
            </a:r>
          </a:p>
          <a:p>
            <a:pPr lvl="1" algn="l" rtl="0" eaLnBrk="1" hangingPunct="1">
              <a:lnSpc>
                <a:spcPct val="95000"/>
              </a:lnSpc>
              <a:spcBef>
                <a:spcPct val="25000"/>
              </a:spcBef>
            </a:pPr>
            <a:r>
              <a:rPr lang="es-ES" sz="2200" b="0" i="0" u="none" baseline="0" dirty="0" smtClean="0">
                <a:ea typeface="ＭＳ Ｐゴシック" pitchFamily="34" charset="-128"/>
              </a:rPr>
              <a:t>Cólicos</a:t>
            </a:r>
            <a:r>
              <a:rPr lang="es" sz="2200" b="0" i="0" u="none" baseline="0" dirty="0" smtClean="0">
                <a:ea typeface="ＭＳ Ｐゴシック" pitchFamily="34" charset="-128"/>
              </a:rPr>
              <a:t> </a:t>
            </a:r>
            <a:r>
              <a:rPr lang="es" sz="2200" b="0" i="0" u="none" baseline="0" dirty="0">
                <a:ea typeface="ＭＳ Ｐゴシック" pitchFamily="34" charset="-128"/>
              </a:rPr>
              <a:t>menstruales</a:t>
            </a:r>
          </a:p>
          <a:p>
            <a:pPr lvl="1" algn="l" rtl="0" eaLnBrk="1" hangingPunct="1">
              <a:lnSpc>
                <a:spcPct val="95000"/>
              </a:lnSpc>
              <a:spcBef>
                <a:spcPct val="25000"/>
              </a:spcBef>
            </a:pPr>
            <a:r>
              <a:rPr lang="es" sz="2200" b="0" i="0" u="none" baseline="0" dirty="0">
                <a:ea typeface="ＭＳ Ｐゴシック" pitchFamily="34" charset="-128"/>
              </a:rPr>
              <a:t>Manchado entre períodos</a:t>
            </a:r>
          </a:p>
          <a:p>
            <a:pPr algn="l" rtl="0" eaLnBrk="1" hangingPunct="1">
              <a:lnSpc>
                <a:spcPct val="95000"/>
              </a:lnSpc>
              <a:spcBef>
                <a:spcPct val="65000"/>
              </a:spcBef>
            </a:pPr>
            <a:r>
              <a:rPr lang="es" sz="2200" b="0" i="0" u="none" baseline="0" dirty="0">
                <a:ea typeface="ＭＳ Ｐゴシック" pitchFamily="34" charset="-128"/>
              </a:rPr>
              <a:t>Explique que los efectos secundarios:</a:t>
            </a:r>
          </a:p>
          <a:p>
            <a:pPr lvl="1" algn="l" rtl="0" eaLnBrk="1" hangingPunct="1">
              <a:lnSpc>
                <a:spcPct val="95000"/>
              </a:lnSpc>
              <a:spcBef>
                <a:spcPct val="25000"/>
              </a:spcBef>
            </a:pPr>
            <a:r>
              <a:rPr lang="es" sz="2200" b="0" i="0" u="none" baseline="0" dirty="0">
                <a:ea typeface="ＭＳ Ｐゴシック" pitchFamily="34" charset="-128"/>
              </a:rPr>
              <a:t>No son signos de </a:t>
            </a:r>
            <a:r>
              <a:rPr lang="es" sz="2200" b="0" i="0" u="none" baseline="0" dirty="0" smtClean="0">
                <a:ea typeface="ＭＳ Ｐゴシック" pitchFamily="34" charset="-128"/>
              </a:rPr>
              <a:t>enfermedad</a:t>
            </a:r>
            <a:r>
              <a:rPr lang="es" sz="2200" b="0" i="0" u="none" baseline="0" dirty="0">
                <a:ea typeface="ＭＳ Ｐゴシック" pitchFamily="34" charset="-128"/>
              </a:rPr>
              <a:t>.</a:t>
            </a:r>
          </a:p>
          <a:p>
            <a:pPr lvl="1" algn="l" rtl="0" eaLnBrk="1" hangingPunct="1">
              <a:lnSpc>
                <a:spcPct val="95000"/>
              </a:lnSpc>
              <a:spcBef>
                <a:spcPct val="25000"/>
              </a:spcBef>
            </a:pPr>
            <a:r>
              <a:rPr lang="es" sz="2200" b="0" i="0" u="none" baseline="0" dirty="0">
                <a:ea typeface="ＭＳ Ｐゴシック" pitchFamily="34" charset="-128"/>
              </a:rPr>
              <a:t>Por lo general desaparecen dentro de los primeros 3 a 6 meses.</a:t>
            </a:r>
          </a:p>
          <a:p>
            <a:pPr algn="l" rtl="0" eaLnBrk="1" hangingPunct="1">
              <a:lnSpc>
                <a:spcPct val="95000"/>
              </a:lnSpc>
              <a:spcBef>
                <a:spcPct val="65000"/>
              </a:spcBef>
            </a:pPr>
            <a:r>
              <a:rPr lang="es" sz="2200" b="0" i="0" u="none" baseline="0" dirty="0">
                <a:ea typeface="ＭＳ Ｐゴシック" pitchFamily="34" charset="-128"/>
              </a:rPr>
              <a:t>Aliente a la cliente a regresar si tiene preguntas o inquietudes</a:t>
            </a:r>
          </a:p>
          <a:p>
            <a:pPr algn="l" rtl="0" eaLnBrk="1" hangingPunct="1">
              <a:lnSpc>
                <a:spcPct val="95000"/>
              </a:lnSpc>
              <a:spcBef>
                <a:spcPct val="65000"/>
              </a:spcBef>
            </a:pPr>
            <a:r>
              <a:rPr lang="es" sz="2200" b="0" i="0" u="none" baseline="0" dirty="0">
                <a:ea typeface="ＭＳ Ｐゴシック" pitchFamily="34" charset="-128"/>
              </a:rPr>
              <a:t>Si la cliente no tolera los efectos secundarios, es posible que necesite tratamiento o </a:t>
            </a:r>
            <a:r>
              <a:rPr lang="es" sz="2200" b="0" i="0" u="none" baseline="0" dirty="0" smtClean="0">
                <a:ea typeface="ＭＳ Ｐゴシック" pitchFamily="34" charset="-128"/>
              </a:rPr>
              <a:t>interru</a:t>
            </a:r>
            <a:r>
              <a:rPr lang="es-ES" sz="2200" b="0" i="0" u="none" baseline="0" dirty="0" err="1" smtClean="0">
                <a:ea typeface="ＭＳ Ｐゴシック" pitchFamily="34" charset="-128"/>
              </a:rPr>
              <a:t>mpir</a:t>
            </a:r>
            <a:r>
              <a:rPr lang="es-ES" sz="2200" b="0" i="0" u="none" baseline="0" dirty="0" smtClean="0">
                <a:ea typeface="ＭＳ Ｐゴシック" pitchFamily="34" charset="-128"/>
              </a:rPr>
              <a:t> </a:t>
            </a:r>
            <a:r>
              <a:rPr lang="es" sz="2200" b="0" i="0" u="none" baseline="0" dirty="0" smtClean="0">
                <a:ea typeface="ＭＳ Ｐゴシック" pitchFamily="34" charset="-128"/>
              </a:rPr>
              <a:t>el </a:t>
            </a:r>
            <a:r>
              <a:rPr lang="es" sz="2200" b="0" i="0" u="none" baseline="0" dirty="0">
                <a:ea typeface="ＭＳ Ｐゴシック" pitchFamily="34" charset="-128"/>
              </a:rPr>
              <a:t>uso</a:t>
            </a:r>
            <a:endParaRPr lang="es" altLang="en-US" sz="2200" b="1" i="1" dirty="0">
              <a:solidFill>
                <a:srgbClr val="E20000"/>
              </a:solidFill>
              <a:ea typeface="ＭＳ Ｐゴシック" pitchFamily="34" charset="-128"/>
            </a:endParaRPr>
          </a:p>
        </p:txBody>
      </p:sp>
      <p:sp>
        <p:nvSpPr>
          <p:cNvPr id="2" name="Slide Number Placeholder 1"/>
          <p:cNvSpPr>
            <a:spLocks noGrp="1"/>
          </p:cNvSpPr>
          <p:nvPr>
            <p:ph type="sldNum" sz="quarter" idx="10"/>
          </p:nvPr>
        </p:nvSpPr>
        <p:spPr/>
        <p:txBody>
          <a:bodyPr/>
          <a:lstStyle/>
          <a:p>
            <a:pPr algn="r" rtl="0">
              <a:defRPr/>
            </a:pPr>
            <a:fld id="{EBC1EBD9-0337-43EE-B526-2D0F89511152}" type="slidenum">
              <a:rPr/>
              <a:pPr>
                <a:defRPr/>
              </a:pPr>
              <a:t>9</a:t>
            </a:fld>
            <a:endParaRPr lang="es" dirty="0"/>
          </a:p>
        </p:txBody>
      </p:sp>
    </p:spTree>
    <p:extLst>
      <p:ext uri="{BB962C8B-B14F-4D97-AF65-F5344CB8AC3E}">
        <p14:creationId xmlns:p14="http://schemas.microsoft.com/office/powerpoint/2010/main" val="148327262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4015B4606503448E0E41DD172FBAD0" ma:contentTypeVersion="5" ma:contentTypeDescription="Create a new document." ma:contentTypeScope="" ma:versionID="1d126b52a368fdd59acade5861dbcad8">
  <xsd:schema xmlns:xsd="http://www.w3.org/2001/XMLSchema" xmlns:xs="http://www.w3.org/2001/XMLSchema" xmlns:p="http://schemas.microsoft.com/office/2006/metadata/properties" xmlns:ns2="75e13fa6-3636-4522-b057-3e839aca7cce" xmlns:ns3="2bb15dd5-7207-4135-a7a1-abdf667a1ee3" targetNamespace="http://schemas.microsoft.com/office/2006/metadata/properties" ma:root="true" ma:fieldsID="9d18dafbffab8b707a6cdb5001af61ae" ns2:_="" ns3:_="">
    <xsd:import namespace="75e13fa6-3636-4522-b057-3e839aca7cce"/>
    <xsd:import namespace="2bb15dd5-7207-4135-a7a1-abdf667a1ee3"/>
    <xsd:element name="properties">
      <xsd:complexType>
        <xsd:sequence>
          <xsd:element name="documentManagement">
            <xsd:complexType>
              <xsd:all>
                <xsd:element ref="ns2:_dlc_DocId" minOccurs="0"/>
                <xsd:element ref="ns2:_dlc_DocIdUrl" minOccurs="0"/>
                <xsd:element ref="ns2:_dlc_DocIdPersistId" minOccurs="0"/>
                <xsd:element ref="ns3:PPSMA_Descrip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e13fa6-3636-4522-b057-3e839aca7cc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bb15dd5-7207-4135-a7a1-abdf667a1ee3" elementFormDefault="qualified">
    <xsd:import namespace="http://schemas.microsoft.com/office/2006/documentManagement/types"/>
    <xsd:import namespace="http://schemas.microsoft.com/office/infopath/2007/PartnerControls"/>
    <xsd:element name="PPSMA_Description" ma:index="11" nillable="true" ma:displayName="Description" ma:description="Description of document" ma:internalName="PPSMA_Description">
      <xsd:simpleType>
        <xsd:restriction base="dms:Note">
          <xsd:maxLength value="400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75e13fa6-3636-4522-b057-3e839aca7cce">WK2YMFF4N567-207-22</_dlc_DocId>
    <_dlc_DocIdUrl xmlns="75e13fa6-3636-4522-b057-3e839aca7cce">
      <Url>https://my.mcsprogram.org/Communications/_layouts/DocIdRedir.aspx?ID=WK2YMFF4N567-207-22</Url>
      <Description>WK2YMFF4N567-207-22</Description>
    </_dlc_DocIdUrl>
    <PPSMA_Description xmlns="2bb15dd5-7207-4135-a7a1-abdf667a1ee3" xsi:nil="true"/>
  </documentManagement>
</p:properties>
</file>

<file path=customXml/itemProps1.xml><?xml version="1.0" encoding="utf-8"?>
<ds:datastoreItem xmlns:ds="http://schemas.openxmlformats.org/officeDocument/2006/customXml" ds:itemID="{C39A011C-0E51-4428-BFB1-667872945D4F}">
  <ds:schemaRefs>
    <ds:schemaRef ds:uri="http://schemas.microsoft.com/sharepoint/v3/contenttype/forms"/>
  </ds:schemaRefs>
</ds:datastoreItem>
</file>

<file path=customXml/itemProps2.xml><?xml version="1.0" encoding="utf-8"?>
<ds:datastoreItem xmlns:ds="http://schemas.openxmlformats.org/officeDocument/2006/customXml" ds:itemID="{C544FFD2-48BD-4516-9889-18B6EE9A4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e13fa6-3636-4522-b057-3e839aca7cce"/>
    <ds:schemaRef ds:uri="2bb15dd5-7207-4135-a7a1-abdf667a1e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F2D7F32-9B0E-4089-B16E-FD928A931A34}">
  <ds:schemaRefs>
    <ds:schemaRef ds:uri="http://schemas.microsoft.com/sharepoint/events"/>
  </ds:schemaRefs>
</ds:datastoreItem>
</file>

<file path=customXml/itemProps4.xml><?xml version="1.0" encoding="utf-8"?>
<ds:datastoreItem xmlns:ds="http://schemas.openxmlformats.org/officeDocument/2006/customXml" ds:itemID="{1EF93955-957A-496F-8736-8AFF84094CA6}">
  <ds:schemaRefs>
    <ds:schemaRef ds:uri="http://purl.org/dc/elements/1.1/"/>
    <ds:schemaRef ds:uri="http://schemas.microsoft.com/office/2006/documentManagement/types"/>
    <ds:schemaRef ds:uri="http://purl.org/dc/dcmitype/"/>
    <ds:schemaRef ds:uri="2bb15dd5-7207-4135-a7a1-abdf667a1ee3"/>
    <ds:schemaRef ds:uri="http://schemas.microsoft.com/office/infopath/2007/PartnerControls"/>
    <ds:schemaRef ds:uri="http://www.w3.org/XML/1998/namespace"/>
    <ds:schemaRef ds:uri="http://purl.org/dc/terms/"/>
    <ds:schemaRef ds:uri="http://schemas.openxmlformats.org/package/2006/metadata/core-properties"/>
    <ds:schemaRef ds:uri="75e13fa6-3636-4522-b057-3e839aca7cc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1211</TotalTime>
  <Words>1892</Words>
  <Application>Microsoft Office PowerPoint</Application>
  <PresentationFormat>On-screen Show (4:3)</PresentationFormat>
  <Paragraphs>169</Paragraphs>
  <Slides>15</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ＭＳ Ｐゴシック</vt:lpstr>
      <vt:lpstr>Arial</vt:lpstr>
      <vt:lpstr>Calibri</vt:lpstr>
      <vt:lpstr>Gill Sans MT</vt:lpstr>
      <vt:lpstr>Times New Roman</vt:lpstr>
      <vt:lpstr>Wingdings</vt:lpstr>
      <vt:lpstr>Zapf Dingbats</vt:lpstr>
      <vt:lpstr>MCSP_PowerPoint_Template</vt:lpstr>
      <vt:lpstr>1_Office Theme</vt:lpstr>
      <vt:lpstr> Descripción general del DIU  TCu-380A  </vt:lpstr>
      <vt:lpstr>Introducción a los DIU</vt:lpstr>
      <vt:lpstr>PowerPoint Presentation</vt:lpstr>
      <vt:lpstr>DIU: ¿Cuál es el mecanismo de acción?</vt:lpstr>
      <vt:lpstr>Es seguro para casi todas las mujeres</vt:lpstr>
      <vt:lpstr>PowerPoint Presentation</vt:lpstr>
      <vt:lpstr>¿Por qué les gusta el DIU a las mujeres? </vt:lpstr>
      <vt:lpstr>PowerPoint Presentation</vt:lpstr>
      <vt:lpstr>¿Cómo brindar consejería sobre los efectos secundarios?</vt:lpstr>
      <vt:lpstr>DIU: ¿Cuáles son los riesgos para la salud?</vt:lpstr>
      <vt:lpstr>DIU: ¿Cuáles son los riesgos para la salud? (continuación) </vt:lpstr>
      <vt:lpstr>DIU: ¿Cuáles son los riesgos para la salud? (continuación) </vt:lpstr>
      <vt:lpstr>DIU: ¿Qué mujeres no deberían usarlo?  (Categoría 4 de CME de la OMS)</vt:lpstr>
      <vt:lpstr>Resumen</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Descripción general del DIU TCu-380A, Módulo 6</dc:title>
  <dc:creator>lelliott;Maternal and Child Survival Program</dc:creator>
  <cp:keywords>MCSP, USAID, MRLD</cp:keywords>
  <cp:lastModifiedBy>Katherine Bisulca</cp:lastModifiedBy>
  <cp:revision>122</cp:revision>
  <dcterms:created xsi:type="dcterms:W3CDTF">2016-01-29T17:12:16Z</dcterms:created>
  <dcterms:modified xsi:type="dcterms:W3CDTF">2018-05-23T18:20:17Z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0x010100764015B4606503448E0E41DD172FBAD0</vt:lpwstr>
  </property>
  <property fmtid="{D5CDD505-2E9C-101B-9397-08002B2CF9AE}" pid="3" name="_dlc_DocIdItemGuid">
    <vt:lpwstr>9ccc6841-61de-4de9-9802-a9469ce21bcc</vt:lpwstr>
  </property>
</Properties>
</file>